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5"/>
  </p:sldMasterIdLst>
  <p:notesMasterIdLst>
    <p:notesMasterId r:id="rId23"/>
  </p:notesMasterIdLst>
  <p:sldIdLst>
    <p:sldId id="256" r:id="rId6"/>
    <p:sldId id="265" r:id="rId7"/>
    <p:sldId id="258" r:id="rId8"/>
    <p:sldId id="266" r:id="rId9"/>
    <p:sldId id="267" r:id="rId10"/>
    <p:sldId id="268" r:id="rId11"/>
    <p:sldId id="270" r:id="rId12"/>
    <p:sldId id="257" r:id="rId13"/>
    <p:sldId id="259" r:id="rId14"/>
    <p:sldId id="264" r:id="rId15"/>
    <p:sldId id="271" r:id="rId16"/>
    <p:sldId id="263" r:id="rId17"/>
    <p:sldId id="274" r:id="rId18"/>
    <p:sldId id="269" r:id="rId19"/>
    <p:sldId id="272" r:id="rId20"/>
    <p:sldId id="273" r:id="rId21"/>
    <p:sldId id="260" r:id="rId2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5" d="100"/>
          <a:sy n="105" d="100"/>
        </p:scale>
        <p:origin x="171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7B5817-5E7C-4C38-9F33-0EC9CD4F229F}" type="datetimeFigureOut">
              <a:rPr lang="he-IL" smtClean="0"/>
              <a:pPr/>
              <a:t>י"א/אדר/תשע"ז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A06B7F-721C-48EC-BE39-D539F4AAC7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966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http://lo.cet.ac.il/player/?document=44012cc1-d0b8-41b0-a8c7-e0e8880e22e4&amp;language=he&amp;sitekey=ebaghigh#pageId=page_1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06B7F-721C-48EC-BE39-D539F4AAC744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904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A65E-8349-4589-900D-ACAB62D9E5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5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מסך ראש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596" y="1571612"/>
            <a:ext cx="5143536" cy="2028839"/>
          </a:xfrm>
        </p:spPr>
        <p:txBody>
          <a:bodyPr/>
          <a:lstStyle>
            <a:lvl1pPr algn="ctr">
              <a:defRPr sz="3600" b="1" baseline="0">
                <a:latin typeface="+mn-lt"/>
              </a:defRPr>
            </a:lvl1pPr>
          </a:lstStyle>
          <a:p>
            <a:r>
              <a:rPr lang="he-IL" dirty="0" smtClean="0"/>
              <a:t>לחץ כאן לכותרת ראשית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214" y="3643314"/>
            <a:ext cx="5113918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לחץ כאן לכותרת משנית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dirty="0" smtClean="0"/>
              <a:t>לחץ כאן לעריכת כותרת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 2" pitchFamily="18" charset="2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 2" pitchFamily="18" charset="2"/>
              <a:buNone/>
              <a:tabLst/>
              <a:defRPr/>
            </a:pPr>
            <a:r>
              <a:rPr lang="he-IL" dirty="0" smtClean="0"/>
              <a:t>לחץ כאן לעריכת כותרת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8258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 2" pitchFamily="18" charset="2"/>
              <a:buNone/>
              <a:tabLst/>
              <a:defRPr/>
            </a:pPr>
            <a:r>
              <a:rPr lang="he-IL" dirty="0" smtClean="0"/>
              <a:t>לחץ כאן לעריכת כותרת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8258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י"א/אדר/תשע"ז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71546"/>
            <a:ext cx="3008313" cy="1162050"/>
          </a:xfrm>
        </p:spPr>
        <p:txBody>
          <a:bodyPr anchor="t" anchorCtr="0"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lvl1pPr>
          </a:lstStyle>
          <a:p>
            <a:r>
              <a:rPr lang="he-IL" dirty="0" smtClean="0"/>
              <a:t>לחץ כאן לעריכת כותרת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727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85993"/>
            <a:ext cx="3008313" cy="3714776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dirty="0" smtClean="0"/>
              <a:t>לחץ כאן לכתיבת טקסט רגיל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י"א/אדר/תשע"ז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ך לטקסט חופש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dirty="0" smtClean="0"/>
              <a:t>לחץ כאן לכתיבת כותרת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400568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 baseline="0"/>
            </a:lvl2pPr>
            <a:lvl3pPr>
              <a:buNone/>
              <a:defRPr/>
            </a:lvl3pPr>
            <a:lvl4pPr>
              <a:buNone/>
              <a:defRPr baseline="0"/>
            </a:lvl4pPr>
            <a:lvl5pPr>
              <a:buNone/>
              <a:defRPr/>
            </a:lvl5pPr>
          </a:lstStyle>
          <a:p>
            <a:pPr lvl="0"/>
            <a:r>
              <a:rPr lang="he-IL" dirty="0" smtClean="0"/>
              <a:t>כתיבת טקסט חופשי</a:t>
            </a:r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סך לסעיפים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90000"/>
          <a:lstStyle>
            <a:lvl1pPr>
              <a:defRPr baseline="0"/>
            </a:lvl1pPr>
          </a:lstStyle>
          <a:p>
            <a:r>
              <a:rPr lang="he-IL" dirty="0" smtClean="0"/>
              <a:t>לחץ כאן לכתיבת כותרת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40056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סך לסעיפים ממוספרים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90000"/>
          <a:lstStyle>
            <a:lvl1pPr>
              <a:defRPr baseline="0"/>
            </a:lvl1pPr>
          </a:lstStyle>
          <a:p>
            <a:r>
              <a:rPr lang="he-IL" dirty="0" smtClean="0"/>
              <a:t>לחץ כאן לכתיבת כותרת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400568"/>
          </a:xfrm>
        </p:spPr>
        <p:txBody>
          <a:bodyPr/>
          <a:lstStyle>
            <a:lvl1pPr marL="514350" indent="-514350">
              <a:buSzPct val="90000"/>
              <a:buFont typeface="+mj-lt"/>
              <a:buAutoNum type="arabicPeriod"/>
              <a:defRPr baseline="0"/>
            </a:lvl1pPr>
            <a:lvl2pPr marL="971550" indent="-514350">
              <a:buFont typeface="+mj-cs"/>
              <a:buAutoNum type="hebrew2Minus"/>
              <a:defRPr baseline="0"/>
            </a:lvl2pPr>
            <a:lvl3pPr marL="1428750" indent="-514350">
              <a:buFont typeface="+mj-lt"/>
              <a:buAutoNum type="romanUcPeriod"/>
              <a:defRPr/>
            </a:lvl3pPr>
            <a:lvl4pPr marL="1828800" indent="-457200">
              <a:buFont typeface="+mj-lt"/>
              <a:buAutoNum type="arabicPeriod"/>
              <a:defRPr baseline="0"/>
            </a:lvl4pPr>
            <a:lvl5pPr marL="2343150" indent="-514350">
              <a:buFont typeface="+mj-lt"/>
              <a:buAutoNum type="romanUcPeriod"/>
              <a:defRPr/>
            </a:lvl5pPr>
          </a:lstStyle>
          <a:p>
            <a:pPr lvl="0"/>
            <a:r>
              <a:rPr lang="he-IL" dirty="0" smtClean="0"/>
              <a:t>כתיבת סעיפים ממוספרים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ך פר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1571612"/>
            <a:ext cx="7643866" cy="1457335"/>
          </a:xfrm>
        </p:spPr>
        <p:txBody>
          <a:bodyPr anchor="b" anchorCtr="0"/>
          <a:lstStyle>
            <a:lvl1pPr algn="ctr">
              <a:defRPr sz="3200" baseline="0"/>
            </a:lvl1pPr>
          </a:lstStyle>
          <a:p>
            <a:r>
              <a:rPr lang="he-IL" dirty="0" smtClean="0"/>
              <a:t>לחץ כאן לכותרת פרק</a:t>
            </a:r>
            <a:endParaRPr lang="he-IL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3071810"/>
            <a:ext cx="7643866" cy="150019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לחץ כאן לכותרת משנית</a:t>
            </a:r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מסך להוספת תמונ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57368" y="4986358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pPr lvl="0"/>
            <a:r>
              <a:rPr lang="he-IL" dirty="0" smtClean="0"/>
              <a:t>לחץ כאן לתת כותרת ראשית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7368" y="8572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57368" y="5553096"/>
            <a:ext cx="5486400" cy="804862"/>
          </a:xfrm>
        </p:spPr>
        <p:txBody>
          <a:bodyPr/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dirty="0" smtClean="0"/>
              <a:t>לחץ כאן לערוך טקסט משני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י"א/אדר/תשע"ז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5984" y="274638"/>
            <a:ext cx="6400816" cy="511156"/>
          </a:xfrm>
          <a:prstGeom prst="rect">
            <a:avLst/>
          </a:prstGeom>
        </p:spPr>
        <p:txBody>
          <a:bodyPr vert="horz" lIns="91440" tIns="45720" rIns="90000" bIns="45720" rtlCol="1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לחץ כאן לעריכת כותרת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מסך כותרת בלבד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dirty="0" smtClean="0"/>
              <a:t>לחץ כאן לעריכת כותרת</a:t>
            </a: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י"א/אדר/תשע"ז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ך סיום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1571612"/>
            <a:ext cx="7643866" cy="1457335"/>
          </a:xfrm>
        </p:spPr>
        <p:txBody>
          <a:bodyPr anchor="b" anchorCtr="0"/>
          <a:lstStyle>
            <a:lvl1pPr algn="ctr">
              <a:defRPr sz="4800" baseline="0"/>
            </a:lvl1pPr>
          </a:lstStyle>
          <a:p>
            <a:r>
              <a:rPr lang="he-IL" dirty="0" smtClean="0"/>
              <a:t>תודה</a:t>
            </a:r>
            <a:endParaRPr lang="he-IL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3071810"/>
            <a:ext cx="7643866" cy="150019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מסך סיום</a:t>
            </a:r>
            <a:endParaRPr lang="he-I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dirty="0" smtClean="0"/>
              <a:t>לחץ כאן לעריכת כותרת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400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dirty="0" smtClean="0"/>
              <a:t>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400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dirty="0" smtClean="0"/>
              <a:t>כתיבת סעיפים 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596" y="6643710"/>
            <a:ext cx="2133600" cy="214314"/>
          </a:xfrm>
          <a:prstGeom prst="rect">
            <a:avLst/>
          </a:prstGeom>
        </p:spPr>
        <p:txBody>
          <a:bodyPr/>
          <a:lstStyle/>
          <a:p>
            <a:fld id="{931D6AA0-AF15-4329-8EE1-D67DCEDF956E}" type="datetimeFigureOut">
              <a:rPr lang="he-IL" smtClean="0"/>
              <a:pPr/>
              <a:t>י"א/אדר/תשע"ז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  <a:prstGeom prst="rect">
            <a:avLst/>
          </a:prstGeom>
        </p:spPr>
        <p:txBody>
          <a:bodyPr vert="horz" lIns="91440" tIns="45720" rIns="90000" bIns="45720" rtlCol="1" anchor="ctr">
            <a:noAutofit/>
          </a:bodyPr>
          <a:lstStyle/>
          <a:p>
            <a:r>
              <a:rPr lang="he-IL" dirty="0" smtClean="0"/>
              <a:t>לחץ כן לעריכת כותרת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005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כאן לכתיבת סעיפים</a:t>
            </a:r>
            <a:endParaRPr lang="en-US" dirty="0" smtClean="0"/>
          </a:p>
          <a:p>
            <a:pPr lvl="1"/>
            <a:r>
              <a:rPr lang="he-IL" dirty="0" smtClean="0"/>
              <a:t>דרגה שנייה</a:t>
            </a:r>
            <a:endParaRPr lang="en-US" dirty="0" smtClean="0"/>
          </a:p>
          <a:p>
            <a:pPr lvl="2"/>
            <a:r>
              <a:rPr lang="he-IL" dirty="0" smtClean="0"/>
              <a:t>דרגה שלישית</a:t>
            </a:r>
            <a:endParaRPr lang="en-US" dirty="0" smtClean="0"/>
          </a:p>
          <a:p>
            <a:pPr lvl="3"/>
            <a:r>
              <a:rPr lang="he-IL" dirty="0" smtClean="0"/>
              <a:t>דרגה רביעית</a:t>
            </a:r>
            <a:endParaRPr lang="en-US" dirty="0" smtClean="0"/>
          </a:p>
          <a:p>
            <a:pPr lvl="4"/>
            <a:r>
              <a:rPr lang="he-IL" dirty="0" smtClean="0"/>
              <a:t>דרגה חמישית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596" y="6643710"/>
            <a:ext cx="7286676" cy="2143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586" y="6643710"/>
            <a:ext cx="776278" cy="2143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A8E8-7A7B-493C-880B-3D0B6E5CA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1" r:id="rId5"/>
    <p:sldLayoutId id="2147483657" r:id="rId6"/>
    <p:sldLayoutId id="2147483654" r:id="rId7"/>
    <p:sldLayoutId id="2147483662" r:id="rId8"/>
    <p:sldLayoutId id="2147483652" r:id="rId9"/>
    <p:sldLayoutId id="2147483653" r:id="rId10"/>
    <p:sldLayoutId id="2147483656" r:id="rId11"/>
  </p:sldLayoutIdLst>
  <p:txStyles>
    <p:titleStyle>
      <a:lvl1pPr algn="r" defTabSz="914400" rtl="1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58775" indent="-358775" algn="r" defTabSz="914400" rtl="1" eaLnBrk="1" latinLnBrk="0" hangingPunct="1">
        <a:spcBef>
          <a:spcPct val="20000"/>
        </a:spcBef>
        <a:buSzPct val="70000"/>
        <a:buFont typeface="Wingdings 2" pitchFamily="18" charset="2"/>
        <a:buChar char="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SzPct val="110000"/>
        <a:buFont typeface="Arial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bagcourses.cet.ac.il/%D7%94%D7%90%D7%AA%D7%92%D7%A85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et.ac.il/math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bagcourses.cet.ac.il/%D7%94%D7%90%D7%AA%D7%92%D7%A85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o.cet.ac.il/player/?document=44012cc1-d0b8-41b0-a8c7-e0e8880e22e4&amp;language=he&amp;sitekey=ebagcours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hyperlink" Target="https://www.youtube.com/embed/vT6t0Cus-f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lo.cet.ac.il/player/?document=44012cc1-d0b8-41b0-a8c7-e0e8880e22e4&amp;language=he&amp;sitekey=ebagcourses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35586" y="1412776"/>
            <a:ext cx="70738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</a:rPr>
              <a:t>       למנוע שגיאות בעזרת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</a:rPr>
              <a:t/>
            </a:r>
            <a:b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</a:rPr>
            </a:br>
            <a:r>
              <a:rPr 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</a:rPr>
              <a:t>       הכלים של "האתגר 5":</a:t>
            </a:r>
            <a:r>
              <a:rPr 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</a:rPr>
              <a:t/>
            </a:r>
            <a:br>
              <a:rPr 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</a:rPr>
            </a:br>
            <a:r>
              <a:rPr 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</a:rPr>
              <a:t>     המקרה </a:t>
            </a:r>
            <a:r>
              <a:rPr 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ea typeface="Calibri" panose="020F0502020204030204" pitchFamily="34" charset="0"/>
              </a:rPr>
              <a:t>של נקודת פיתול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5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" b="119"/>
          <a:stretch/>
        </p:blipFill>
        <p:spPr>
          <a:xfrm>
            <a:off x="2771010" y="4005064"/>
            <a:ext cx="1803013" cy="1800200"/>
          </a:xfrm>
          <a:prstGeom prst="rect">
            <a:avLst/>
          </a:prstGeom>
          <a:ln>
            <a:noFill/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l="2208"/>
          <a:stretch/>
        </p:blipFill>
        <p:spPr>
          <a:xfrm>
            <a:off x="2843356" y="4077072"/>
            <a:ext cx="1657421" cy="118035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664"/>
            <a:ext cx="1880602" cy="13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2" y="5561855"/>
            <a:ext cx="1804233" cy="129614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/>
          <a:srcRect l="3742" r="1775" b="2726"/>
          <a:stretch/>
        </p:blipFill>
        <p:spPr>
          <a:xfrm>
            <a:off x="1403649" y="836712"/>
            <a:ext cx="7272808" cy="4608512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2239001" y="240350"/>
            <a:ext cx="6365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לדוגמה: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‘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x</a:t>
            </a:r>
            <a:r>
              <a:rPr lang="en-US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 = 0</a:t>
            </a:r>
            <a:r>
              <a:rPr lang="en-US" sz="2400" b="1" i="1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sz="2400" b="1" i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וגם</a:t>
            </a:r>
            <a:r>
              <a:rPr lang="he-IL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'' (x</a:t>
            </a:r>
            <a:r>
              <a:rPr lang="en-US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=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sz="2400" b="1" i="1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sz="2400" b="1" i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he-IL" sz="2400" b="1" dirty="0">
                <a:ea typeface="Times New Roman" panose="02020603050405020304" pitchFamily="18" charset="0"/>
                <a:cs typeface="David" panose="020E0502060401010101" pitchFamily="34" charset="-79"/>
              </a:rPr>
              <a:t>נקודת פיתול</a:t>
            </a:r>
            <a:endParaRPr lang="he-IL" sz="2400" b="1" dirty="0"/>
          </a:p>
        </p:txBody>
      </p:sp>
      <p:graphicFrame>
        <p:nvGraphicFramePr>
          <p:cNvPr id="3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144156"/>
              </p:ext>
            </p:extLst>
          </p:nvPr>
        </p:nvGraphicFramePr>
        <p:xfrm>
          <a:off x="3509210" y="5805264"/>
          <a:ext cx="17875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Packager Shell Object" showAsIcon="1" r:id="rId5" imgW="1787760" imgH="527400" progId="Package">
                  <p:embed/>
                </p:oleObj>
              </mc:Choice>
              <mc:Fallback>
                <p:oleObj name="Packager Shell Object" showAsIcon="1" r:id="rId5" imgW="1787760" imgH="52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9210" y="5805264"/>
                        <a:ext cx="178752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3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125832"/>
              </p:ext>
            </p:extLst>
          </p:nvPr>
        </p:nvGraphicFramePr>
        <p:xfrm>
          <a:off x="3995936" y="5157192"/>
          <a:ext cx="958937" cy="72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Packager Shell Object" showAsIcon="1" r:id="rId3" imgW="693720" imgH="527400" progId="Package">
                  <p:embed/>
                </p:oleObj>
              </mc:Choice>
              <mc:Fallback>
                <p:oleObj name="Packager Shell Object" showAsIcon="1" r:id="rId3" imgW="693720" imgH="52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5157192"/>
                        <a:ext cx="958937" cy="728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052736"/>
            <a:ext cx="8928463" cy="3676426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1804233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4288" y="19121"/>
            <a:ext cx="482536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 smtClean="0"/>
              <a:t>תפישות שגויות.... המחקר...</a:t>
            </a:r>
            <a:endParaRPr lang="he-IL" sz="3200" b="1" dirty="0"/>
          </a:p>
        </p:txBody>
      </p:sp>
      <p:sp>
        <p:nvSpPr>
          <p:cNvPr id="6" name="מלבן 5"/>
          <p:cNvSpPr/>
          <p:nvPr/>
        </p:nvSpPr>
        <p:spPr>
          <a:xfrm>
            <a:off x="246749" y="3938257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(8) </a:t>
            </a:r>
            <a:r>
              <a:rPr lang="he-IL" dirty="0" smtClean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b="1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לא תיתכן </a:t>
            </a:r>
            <a:r>
              <a:rPr lang="he-IL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נקודת פיתול שהיא גם נקודת קיצון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5929593" y="2827747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(5) 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תפישה ויזואלית: פיתול אופקי</a:t>
            </a:r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4581703" y="3111864"/>
            <a:ext cx="439589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e-IL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(6) 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תפישה ויזואלית: פסאודו פיתול בשיא העיקול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1469840" y="3381057"/>
            <a:ext cx="307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ea typeface="Times New Roman" panose="02020603050405020304" pitchFamily="18" charset="0"/>
                <a:cs typeface="David" panose="020E0502060401010101" pitchFamily="34" charset="-79"/>
              </a:rPr>
              <a:t>(7) </a:t>
            </a:r>
            <a:r>
              <a:rPr lang="he-IL" b="1" dirty="0">
                <a:latin typeface="David" panose="020E0502060401010101" pitchFamily="34" charset="-79"/>
                <a:ea typeface="Times New Roman" panose="02020603050405020304" pitchFamily="18" charset="0"/>
              </a:rPr>
              <a:t>אין</a:t>
            </a:r>
            <a:r>
              <a:rPr lang="he-IL" dirty="0" smtClean="0">
                <a:ea typeface="Times New Roman" panose="02020603050405020304" pitchFamily="18" charset="0"/>
                <a:cs typeface="David" panose="020E0502060401010101" pitchFamily="34" charset="-79"/>
              </a:rPr>
              <a:t> גזירות</a:t>
            </a:r>
            <a:r>
              <a:rPr lang="en-US" dirty="0" smtClean="0"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  <a:sym typeface="Symbol" panose="05050102010706020507" pitchFamily="18" charset="2"/>
              </a:rPr>
              <a:t></a:t>
            </a:r>
            <a:r>
              <a:rPr lang="en-US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b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אין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נקודת פיתול</a:t>
            </a:r>
            <a:r>
              <a:rPr lang="he-IL" dirty="0"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3648185" y="931313"/>
            <a:ext cx="5269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(1)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'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 = 0 </a:t>
            </a:r>
            <a:r>
              <a:rPr lang="en-US" i="1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i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dirty="0" smtClean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וגם </a:t>
            </a:r>
            <a:r>
              <a:rPr lang="he-IL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מונוטוניות בסביבת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←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נקודת 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פיתול</a:t>
            </a:r>
            <a:endParaRPr lang="he-IL" dirty="0"/>
          </a:p>
        </p:txBody>
      </p:sp>
      <p:sp>
        <p:nvSpPr>
          <p:cNvPr id="11" name="מלבן 10"/>
          <p:cNvSpPr/>
          <p:nvPr/>
        </p:nvSpPr>
        <p:spPr>
          <a:xfrm>
            <a:off x="4653603" y="1377472"/>
            <a:ext cx="428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he-IL" dirty="0" smtClean="0">
                <a:ea typeface="Times New Roman" panose="02020603050405020304" pitchFamily="18" charset="0"/>
                <a:cs typeface="David" panose="020E0502060401010101" pitchFamily="34" charset="-79"/>
              </a:rPr>
              <a:t>2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‘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 = 0</a:t>
            </a:r>
            <a:r>
              <a:rPr lang="en-US" i="1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וגם</a:t>
            </a:r>
            <a:r>
              <a:rPr lang="he-IL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'' (x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=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i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he-IL" dirty="0">
                <a:ea typeface="Times New Roman" panose="02020603050405020304" pitchFamily="18" charset="0"/>
                <a:cs typeface="David" panose="020E0502060401010101" pitchFamily="34" charset="-79"/>
              </a:rPr>
              <a:t>נקודת פיתול</a:t>
            </a:r>
            <a:endParaRPr lang="he-IL" dirty="0"/>
          </a:p>
        </p:txBody>
      </p:sp>
      <p:sp>
        <p:nvSpPr>
          <p:cNvPr id="13" name="מלבן 12"/>
          <p:cNvSpPr/>
          <p:nvPr/>
        </p:nvSpPr>
        <p:spPr>
          <a:xfrm>
            <a:off x="3834468" y="1845854"/>
            <a:ext cx="5101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he-IL" dirty="0" smtClean="0">
                <a:ea typeface="Times New Roman" panose="02020603050405020304" pitchFamily="18" charset="0"/>
                <a:cs typeface="David" panose="020E0502060401010101" pitchFamily="34" charset="-79"/>
              </a:rPr>
              <a:t>3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</a:t>
            </a:r>
            <a:r>
              <a:rPr lang="he-IL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''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 = 0</a:t>
            </a:r>
            <a:r>
              <a:rPr lang="en-US" i="1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i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dirty="0" smtClean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וגם </a:t>
            </a:r>
            <a:r>
              <a:rPr lang="he-IL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מונוטוניות בסביבת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←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נקודת פיתול</a:t>
            </a:r>
            <a:endParaRPr lang="he-IL" dirty="0"/>
          </a:p>
        </p:txBody>
      </p:sp>
      <p:sp>
        <p:nvSpPr>
          <p:cNvPr id="14" name="מלבן 13"/>
          <p:cNvSpPr/>
          <p:nvPr/>
        </p:nvSpPr>
        <p:spPr>
          <a:xfrm>
            <a:off x="6121519" y="2359365"/>
            <a:ext cx="282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(4)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  <a:sym typeface="Symbol" panose="05050102010706020507" pitchFamily="18" charset="2"/>
              </a:rPr>
              <a:t>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i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''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)=0</a:t>
            </a:r>
            <a:r>
              <a:rPr lang="en-US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dirty="0" smtClean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נקודת </a:t>
            </a:r>
            <a:r>
              <a:rPr lang="he-IL" dirty="0"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פיתול</a:t>
            </a:r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-36781" y="4908560"/>
            <a:ext cx="4581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(10)</a:t>
            </a:r>
            <a:r>
              <a:rPr lang="he-IL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''(x</a:t>
            </a:r>
            <a:r>
              <a:rPr lang="en-US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)=0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e-IL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וגם</a:t>
            </a:r>
            <a:r>
              <a:rPr lang="he-I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'''(x</a:t>
            </a:r>
            <a:r>
              <a:rPr lang="en-US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)=0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e-IL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e-I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אין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נקודת פיתול </a:t>
            </a:r>
            <a:endParaRPr lang="he-IL" dirty="0"/>
          </a:p>
        </p:txBody>
      </p:sp>
      <p:sp>
        <p:nvSpPr>
          <p:cNvPr id="17" name="מלבן 16"/>
          <p:cNvSpPr/>
          <p:nvPr/>
        </p:nvSpPr>
        <p:spPr>
          <a:xfrm>
            <a:off x="1168475" y="4431770"/>
            <a:ext cx="3373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(9)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 ''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≠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0 </a:t>
            </a:r>
            <a:r>
              <a:rPr lang="en-US" i="1" dirty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i="1" dirty="0" smtClean="0">
                <a:latin typeface="David" panose="020E0502060401010101" pitchFamily="34" charset="-79"/>
                <a:ea typeface="Times New Roman" panose="02020603050405020304" pitchFamily="18" charset="0"/>
              </a:rPr>
              <a:t> </a:t>
            </a:r>
            <a:r>
              <a:rPr lang="he-I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he-IL" b="1" dirty="0">
                <a:ea typeface="Times New Roman" panose="02020603050405020304" pitchFamily="18" charset="0"/>
                <a:cs typeface="David" panose="020E0502060401010101" pitchFamily="34" charset="-79"/>
              </a:rPr>
              <a:t>אין</a:t>
            </a:r>
            <a:r>
              <a:rPr lang="he-IL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dirty="0">
                <a:ea typeface="Times New Roman" panose="02020603050405020304" pitchFamily="18" charset="0"/>
                <a:cs typeface="David" panose="020E0502060401010101" pitchFamily="34" charset="-79"/>
              </a:rPr>
              <a:t>נקודת פיתול 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6698450" y="502092"/>
            <a:ext cx="22060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/>
              <a:t>מתי יש נקודת פיתול?</a:t>
            </a:r>
            <a:endParaRPr lang="he-I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35015" y="2923615"/>
            <a:ext cx="22381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/>
              <a:t>מתי אין נקודת פיתול?</a:t>
            </a:r>
          </a:p>
        </p:txBody>
      </p:sp>
      <p:pic>
        <p:nvPicPr>
          <p:cNvPr id="21" name="Picture 2" descr="4deyhgfi%5b1%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7032"/>
            <a:ext cx="3264118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a2t2snfg%5b1%5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35" y="3855682"/>
            <a:ext cx="2331719" cy="236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9840" y="5666885"/>
            <a:ext cx="43230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מתוך עבודת הדוקטורט של </a:t>
            </a:r>
            <a:r>
              <a:rPr lang="he-IL" sz="1600" dirty="0" err="1" smtClean="0"/>
              <a:t>רגינה</a:t>
            </a:r>
            <a:r>
              <a:rPr lang="he-IL" sz="1600" dirty="0" smtClean="0"/>
              <a:t> </a:t>
            </a:r>
            <a:r>
              <a:rPr lang="he-IL" sz="1600" dirty="0" err="1" smtClean="0"/>
              <a:t>אובודנקו</a:t>
            </a:r>
            <a:r>
              <a:rPr lang="he-IL" sz="1600" dirty="0" smtClean="0"/>
              <a:t> (2016)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בהנחיה של פרופ' פסיה צמיר (אוניברסיטת תל אביב)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4065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7702" y="279246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מהן המקורות האפשריים לדימויים אלה?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2" name="Picture 2" descr="a2t2snfg%5b1%5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3" y="4307066"/>
            <a:ext cx="1748789" cy="177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04189" y="939239"/>
            <a:ext cx="294824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ידע מתמטי קודם....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2789" y="4166019"/>
            <a:ext cx="325121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en-US"/>
            </a:defPPr>
            <a:lvl1pPr marL="457200" indent="-457200" algn="r" rtl="1">
              <a:buFont typeface="Wingdings" panose="05000000000000000000" pitchFamily="2" charset="2"/>
              <a:buChar char="q"/>
              <a:defRPr sz="3200" b="1"/>
            </a:lvl1pPr>
          </a:lstStyle>
          <a:p>
            <a:r>
              <a:rPr lang="he-IL" sz="2400" dirty="0"/>
              <a:t>ניסיון מחיי היומיום....</a:t>
            </a:r>
          </a:p>
        </p:txBody>
      </p:sp>
      <p:sp>
        <p:nvSpPr>
          <p:cNvPr id="9" name="Rectangle 34"/>
          <p:cNvSpPr/>
          <p:nvPr/>
        </p:nvSpPr>
        <p:spPr>
          <a:xfrm>
            <a:off x="2187702" y="4618262"/>
            <a:ext cx="68647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אני מדמיין שאני נוהג בכביש מתעקל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הנקודה שבה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אני צריך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/>
            </a:r>
            <a:b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</a:b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לסובב את ההגה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אבל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עדיין לשמור על הכיוון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היא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נקודת פיתול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/>
            </a:r>
            <a:b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במשמעות הגרפית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...".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0" y="145016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צריך לגזור, להשוות לאפס, ואז לבנות טבלה. אם יש עלייה-ירידה או ירידה-עלייה [אז] יש קיצון, ואם הפונקציה ממשיכה לעלות או לרדת [אז] פיתול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"</a:t>
            </a:r>
            <a:endParaRPr lang="he-IL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Guttman Yad-Light" panose="000004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-252536" y="2533436"/>
            <a:ext cx="905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אם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f ''=0 </a:t>
            </a:r>
            <a:r>
              <a:rPr lang="he-IL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אזי הנקודה לא מינימום ולא מקסימום, ולכן היא נקודת פיתול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"</a:t>
            </a:r>
            <a:endParaRPr lang="he-IL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Guttman Yad-Light" panose="00000400000000000000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801638" y="3016568"/>
            <a:ext cx="6812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922" indent="-13692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"גזרתי את הפונקציה לפי תחומים. הנגזרת השנייה מתאפסת ב-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x=0 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 ומשנה סימן סביב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.x=0</a:t>
            </a:r>
            <a:r>
              <a:rPr lang="he-I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uttman Yad-Light" panose="00000400000000000000" pitchFamily="2" charset="-79"/>
              </a:rPr>
              <a:t> לכן זוהי נקודת פיתול"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9712" y="5865590"/>
            <a:ext cx="43230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מתוך עבודת הדוקטורט של </a:t>
            </a:r>
            <a:r>
              <a:rPr lang="he-IL" sz="1600" dirty="0" err="1" smtClean="0"/>
              <a:t>רגינה</a:t>
            </a:r>
            <a:r>
              <a:rPr lang="he-IL" sz="1600" dirty="0" smtClean="0"/>
              <a:t> </a:t>
            </a:r>
            <a:r>
              <a:rPr lang="he-IL" sz="1600" dirty="0" err="1" smtClean="0"/>
              <a:t>אובודנקו</a:t>
            </a:r>
            <a:r>
              <a:rPr lang="he-IL" sz="1600" dirty="0" smtClean="0"/>
              <a:t> (2016)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בהנחיה של פרופ' פסיה צמיר (אוניברסיטת תל אביב)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8766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2896"/>
            <a:ext cx="719940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/>
              <a:t>נקודת פיתול – הגדרות מספרי לימוד  </a:t>
            </a:r>
            <a:endParaRPr lang="he-IL" sz="3600" b="1" dirty="0"/>
          </a:p>
        </p:txBody>
      </p:sp>
      <p:sp>
        <p:nvSpPr>
          <p:cNvPr id="5" name="מלבן 4"/>
          <p:cNvSpPr/>
          <p:nvPr/>
        </p:nvSpPr>
        <p:spPr>
          <a:xfrm>
            <a:off x="-245712" y="620688"/>
            <a:ext cx="9198768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68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"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נתונה הפונקציה </a:t>
            </a:r>
            <a:r>
              <a:rPr lang="en-US" sz="2400" dirty="0">
                <a:latin typeface="David" panose="020E0502060401010101" pitchFamily="34" charset="-79"/>
                <a:ea typeface="Tahoma" panose="020B0604030504040204" pitchFamily="34" charset="0"/>
              </a:rPr>
              <a:t>f(x)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 ונתונה נקודה </a:t>
            </a:r>
            <a:r>
              <a:rPr lang="en-US" sz="2400" dirty="0">
                <a:latin typeface="David" panose="020E0502060401010101" pitchFamily="34" charset="-79"/>
                <a:ea typeface="Tahoma" panose="020B0604030504040204" pitchFamily="34" charset="0"/>
              </a:rPr>
              <a:t> x</a:t>
            </a:r>
            <a:r>
              <a:rPr lang="en-US" sz="2400" baseline="-25000" dirty="0">
                <a:latin typeface="David" panose="020E0502060401010101" pitchFamily="34" charset="-79"/>
                <a:ea typeface="Tahoma" panose="020B0604030504040204" pitchFamily="34" charset="0"/>
              </a:rPr>
              <a:t>1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שבה יש לפונקציה משיק.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</a:b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אם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בנקודה </a:t>
            </a:r>
            <a:r>
              <a:rPr lang="en-US" sz="2400" dirty="0">
                <a:latin typeface="David" panose="020E0502060401010101" pitchFamily="34" charset="-79"/>
                <a:ea typeface="Tahoma" panose="020B0604030504040204" pitchFamily="34" charset="0"/>
              </a:rPr>
              <a:t>x</a:t>
            </a:r>
            <a:r>
              <a:rPr lang="en-US" sz="2400" baseline="-25000" dirty="0">
                <a:latin typeface="David" panose="020E0502060401010101" pitchFamily="34" charset="-79"/>
                <a:ea typeface="Tahoma" panose="020B0604030504040204" pitchFamily="34" charset="0"/>
              </a:rPr>
              <a:t>1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 המשיק לגרף הפונקציה עובר מצד אחד של גרף הפונקציה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</a:b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וצד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השני אז הנקודה </a:t>
            </a:r>
            <a:r>
              <a:rPr lang="en-US" sz="2400" dirty="0">
                <a:latin typeface="David" panose="020E0502060401010101" pitchFamily="34" charset="-79"/>
                <a:ea typeface="Tahoma" panose="020B0604030504040204" pitchFamily="34" charset="0"/>
              </a:rPr>
              <a:t>x</a:t>
            </a:r>
            <a:r>
              <a:rPr lang="en-US" sz="2400" baseline="-25000" dirty="0">
                <a:latin typeface="David" panose="020E0502060401010101" pitchFamily="34" charset="-79"/>
                <a:ea typeface="Tahoma" panose="020B0604030504040204" pitchFamily="34" charset="0"/>
              </a:rPr>
              <a:t>1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 נקראת נקודת פיתול."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</a:b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(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בני גורן, מתמטיקה 5 יחידות לימוד חלק ב2, עמ' 162).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6068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"נניח כי נתונה פונקציה </a:t>
            </a:r>
            <a:r>
              <a:rPr lang="en-US" sz="2400" dirty="0">
                <a:latin typeface="David" panose="020E0502060401010101" pitchFamily="34" charset="-79"/>
                <a:ea typeface="Tahoma" panose="020B0604030504040204" pitchFamily="34" charset="0"/>
              </a:rPr>
              <a:t>f(x)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 המוגדרת בסביבת הנקודה </a:t>
            </a:r>
            <a:r>
              <a:rPr lang="en-US" sz="2400" dirty="0">
                <a:latin typeface="David" panose="020E0502060401010101" pitchFamily="34" charset="-79"/>
                <a:ea typeface="Tahoma" panose="020B0604030504040204" pitchFamily="34" charset="0"/>
              </a:rPr>
              <a:t>x</a:t>
            </a:r>
            <a:r>
              <a:rPr lang="en-US" sz="2400" baseline="-25000" dirty="0">
                <a:latin typeface="David" panose="020E0502060401010101" pitchFamily="34" charset="-79"/>
                <a:ea typeface="Tahoma" panose="020B0604030504040204" pitchFamily="34" charset="0"/>
              </a:rPr>
              <a:t>1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</a:b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וכי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נתון 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שבנקודה </a:t>
            </a:r>
            <a:r>
              <a:rPr lang="en-US" sz="2400" dirty="0">
                <a:latin typeface="David" panose="020E0502060401010101" pitchFamily="34" charset="-79"/>
                <a:ea typeface="Tahoma" panose="020B0604030504040204" pitchFamily="34" charset="0"/>
              </a:rPr>
              <a:t>x</a:t>
            </a:r>
            <a:r>
              <a:rPr lang="en-US" sz="2400" baseline="-25000" dirty="0">
                <a:latin typeface="David" panose="020E0502060401010101" pitchFamily="34" charset="-79"/>
                <a:ea typeface="Tahoma" panose="020B0604030504040204" pitchFamily="34" charset="0"/>
              </a:rPr>
              <a:t>1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 קיים משיק לגרף הפונקציה.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</a:b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אם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קיימת נקודה </a:t>
            </a:r>
            <a:r>
              <a:rPr lang="en-US" sz="2400" dirty="0">
                <a:latin typeface="David" panose="020E0502060401010101" pitchFamily="34" charset="-79"/>
                <a:ea typeface="Tahoma" panose="020B0604030504040204" pitchFamily="34" charset="0"/>
              </a:rPr>
              <a:t>x</a:t>
            </a:r>
            <a:r>
              <a:rPr lang="en-US" sz="2400" baseline="-25000" dirty="0">
                <a:latin typeface="David" panose="020E0502060401010101" pitchFamily="34" charset="-79"/>
                <a:ea typeface="Tahoma" panose="020B0604030504040204" pitchFamily="34" charset="0"/>
              </a:rPr>
              <a:t>1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 כך שבסביבה שמימין ל-</a:t>
            </a:r>
            <a:r>
              <a:rPr lang="en-US" sz="2400" dirty="0">
                <a:latin typeface="David" panose="020E0502060401010101" pitchFamily="34" charset="-79"/>
                <a:ea typeface="Tahoma" panose="020B0604030504040204" pitchFamily="34" charset="0"/>
              </a:rPr>
              <a:t>x</a:t>
            </a:r>
            <a:r>
              <a:rPr lang="en-US" sz="2400" baseline="-25000" dirty="0">
                <a:latin typeface="David" panose="020E0502060401010101" pitchFamily="34" charset="-79"/>
                <a:ea typeface="Tahoma" panose="020B0604030504040204" pitchFamily="34" charset="0"/>
              </a:rPr>
              <a:t>1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 המשיק נמצא מתחת לגרף הפונקציה ובסביבה שמשמאל 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ל-</a:t>
            </a:r>
            <a:r>
              <a:rPr lang="en-US" sz="2400" dirty="0">
                <a:latin typeface="David" panose="020E0502060401010101" pitchFamily="34" charset="-79"/>
                <a:ea typeface="Tahoma" panose="020B0604030504040204" pitchFamily="34" charset="0"/>
              </a:rPr>
              <a:t>x</a:t>
            </a:r>
            <a:r>
              <a:rPr lang="en-US" sz="2400" baseline="-25000" dirty="0">
                <a:latin typeface="David" panose="020E0502060401010101" pitchFamily="34" charset="-79"/>
                <a:ea typeface="Tahoma" panose="020B0604030504040204" pitchFamily="34" charset="0"/>
              </a:rPr>
              <a:t>1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 המשיק נמצא מעל לגרף הפונקציה, אז הנקודה </a:t>
            </a:r>
            <a:r>
              <a:rPr lang="en-US" sz="2400" dirty="0">
                <a:latin typeface="David" panose="020E0502060401010101" pitchFamily="34" charset="-79"/>
                <a:ea typeface="Tahoma" panose="020B0604030504040204" pitchFamily="34" charset="0"/>
              </a:rPr>
              <a:t>x</a:t>
            </a:r>
            <a:r>
              <a:rPr lang="en-US" sz="2400" baseline="-25000" dirty="0">
                <a:latin typeface="David" panose="020E0502060401010101" pitchFamily="34" charset="-79"/>
                <a:ea typeface="Tahoma" panose="020B0604030504040204" pitchFamily="34" charset="0"/>
              </a:rPr>
              <a:t>1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 נקראת נקודת פיתול."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</a:b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           (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יואל גבע, אריק </a:t>
            </a:r>
            <a:r>
              <a:rPr lang="he-IL" sz="2400" dirty="0" err="1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דז'לדטי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David" panose="020E0502060401010101" pitchFamily="34" charset="-79"/>
              </a:rPr>
              <a:t>, מתמטיקה שאלון 806 כרך ד, עמ' 829).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660281" y="1658436"/>
            <a:ext cx="79133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24778" algn="l"/>
              </a:tabLst>
            </a:pPr>
            <a:r>
              <a:rPr lang="he-IL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1. מהן "מטלות טובות" לחשיפת דימויי מושגים מתמטיים?  </a:t>
            </a:r>
            <a:endParaRPr 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321890" y="822486"/>
            <a:ext cx="2840842" cy="784830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שאלות למחשבה...</a:t>
            </a:r>
            <a:endParaRPr lang="en-US" sz="3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2268646" y="2380438"/>
            <a:ext cx="62674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24778" algn="l"/>
              </a:tabLst>
            </a:pPr>
            <a:r>
              <a:rPr lang="he-IL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2. כיצד לטפל בשגיאות?  </a:t>
            </a:r>
            <a:endParaRPr lang="en-US" sz="2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1867859" y="3000756"/>
            <a:ext cx="43312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24778" algn="l"/>
              </a:tabLst>
            </a:pPr>
            <a:r>
              <a:rPr lang="he-IL" sz="2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מהי מטלה הבאה...?   </a:t>
            </a:r>
            <a:endParaRPr lang="en-US" sz="2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495689" y="3610050"/>
            <a:ext cx="43312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24778" algn="l"/>
              </a:tabLst>
            </a:pPr>
            <a:r>
              <a:rPr lang="he-IL" sz="2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באיזה ייצוג נשתמש...?   </a:t>
            </a:r>
            <a:endParaRPr lang="en-US" sz="2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4343890"/>
            <a:ext cx="43312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24778" algn="l"/>
              </a:tabLst>
            </a:pPr>
            <a:r>
              <a:rPr lang="he-IL" sz="2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מהי כוחה של טכנולוגיה...?   </a:t>
            </a:r>
            <a:endParaRPr lang="en-US" sz="2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תוצאת תמונה עבור ‪route 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תוצאת תמונה עבור ‪rout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404"/>
            <a:ext cx="378618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8" y="69404"/>
            <a:ext cx="3888432" cy="299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20" y="3861048"/>
            <a:ext cx="2527920" cy="21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3013071"/>
            <a:ext cx="543610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/>
              <a:t>זהו כעת את נקודת הפיתול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7939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1491" y="692696"/>
            <a:ext cx="560121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 smtClean="0"/>
              <a:t>אתם מוזמנים להיכנס לאתר "</a:t>
            </a:r>
            <a:r>
              <a:rPr lang="he-IL" sz="2800" dirty="0" smtClean="0">
                <a:hlinkClick r:id="rId2"/>
              </a:rPr>
              <a:t>האתגר 5</a:t>
            </a:r>
            <a:r>
              <a:rPr lang="he-IL" sz="2800" dirty="0" smtClean="0"/>
              <a:t>"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l="508" t="4130" r="2443"/>
          <a:stretch/>
        </p:blipFill>
        <p:spPr>
          <a:xfrm rot="20604222">
            <a:off x="697488" y="1945596"/>
            <a:ext cx="3096713" cy="2565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5032">
            <a:off x="4739947" y="1992606"/>
            <a:ext cx="3162300" cy="1304925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2915816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dirty="0"/>
              <a:t>תודה רבה</a:t>
            </a:r>
          </a:p>
          <a:p>
            <a:pPr algn="ctr"/>
            <a:r>
              <a:rPr lang="he-IL" dirty="0"/>
              <a:t>צוות מתמטיקה במטח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www.cet.ac.il/math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89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29" y="2000582"/>
            <a:ext cx="8208912" cy="2970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6209" y="472316"/>
            <a:ext cx="588975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סמנו מקום משוער של נקודת פיתול.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1246741"/>
            <a:ext cx="239841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כיצד קבעתם?</a:t>
            </a:r>
            <a:endParaRPr lang="he-IL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5229200"/>
            <a:ext cx="548098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אילו טעויות יכולות לקרות בכיתה?</a:t>
            </a:r>
            <a:endParaRPr lang="he-IL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9" y="5140200"/>
            <a:ext cx="1592570" cy="11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hlinkClick r:id="rId2"/>
          </p:cNvPr>
          <p:cNvPicPr/>
          <p:nvPr/>
        </p:nvPicPr>
        <p:blipFill rotWithShape="1">
          <a:blip r:embed="rId3"/>
          <a:srcRect t="7705" b="4002"/>
          <a:stretch/>
        </p:blipFill>
        <p:spPr bwMode="auto">
          <a:xfrm>
            <a:off x="21696" y="908720"/>
            <a:ext cx="8928992" cy="5621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19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395536" y="439983"/>
            <a:ext cx="8262258" cy="4782051"/>
          </a:xfrm>
          <a:prstGeom prst="rect">
            <a:avLst/>
          </a:prstGeom>
          <a:noFill/>
          <a:ln w="11429" cap="flat" cmpd="sng" algn="ctr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Ins="0" rtlCol="1" anchor="ctr">
            <a:normAutofit/>
          </a:bodyPr>
          <a:lstStyle>
            <a:lvl1pPr marL="358775" indent="-358775" algn="r" defTabSz="914400" rtl="1" eaLnBrk="1" latinLnBrk="0" hangingPunct="1">
              <a:spcBef>
                <a:spcPct val="20000"/>
              </a:spcBef>
              <a:buSzPct val="70000"/>
              <a:buFont typeface="Wingdings 2" pitchFamily="18" charset="2"/>
              <a:buChar char="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SzPct val="110000"/>
              <a:buFont typeface="Arial" pitchFamily="34" charset="0"/>
              <a:buChar char="•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lvl="3" indent="-363538">
              <a:lnSpc>
                <a:spcPct val="110000"/>
              </a:lnSpc>
              <a:spcBef>
                <a:spcPts val="1800"/>
              </a:spcBef>
              <a:buClr>
                <a:srgbClr val="96B72B"/>
              </a:buClr>
              <a:buSzPct val="130000"/>
              <a:buFontTx/>
              <a:buChar char="■"/>
            </a:pPr>
            <a:r>
              <a:rPr lang="he-IL" sz="2400" dirty="0" smtClean="0">
                <a:solidFill>
                  <a:schemeClr val="tx1"/>
                </a:solidFill>
                <a:latin typeface="Almoni DL AAA" pitchFamily="34" charset="-79"/>
              </a:rPr>
              <a:t>הצעות לשיעור | מצגות</a:t>
            </a:r>
          </a:p>
          <a:p>
            <a:pPr marL="719138" lvl="3" indent="-363538">
              <a:lnSpc>
                <a:spcPct val="110000"/>
              </a:lnSpc>
              <a:spcBef>
                <a:spcPts val="1800"/>
              </a:spcBef>
              <a:buClr>
                <a:srgbClr val="96B72B"/>
              </a:buClr>
              <a:buSzPct val="130000"/>
              <a:buFontTx/>
              <a:buChar char="■"/>
            </a:pPr>
            <a:r>
              <a:rPr lang="en-US" sz="2400" dirty="0" smtClean="0">
                <a:solidFill>
                  <a:schemeClr val="tx1"/>
                </a:solidFill>
                <a:latin typeface="Almoni DL AAA" pitchFamily="34" charset="-79"/>
              </a:rPr>
              <a:t> </a:t>
            </a:r>
            <a:r>
              <a:rPr lang="he-IL" sz="2400" dirty="0" smtClean="0">
                <a:solidFill>
                  <a:schemeClr val="tx1"/>
                </a:solidFill>
                <a:latin typeface="Almoni DL AAA" pitchFamily="34" charset="-79"/>
              </a:rPr>
              <a:t>וידאו להצגת מושגים / רעיונות / יישומים / פתרונות  </a:t>
            </a:r>
          </a:p>
          <a:p>
            <a:pPr marL="719138" lvl="3" indent="-363538">
              <a:lnSpc>
                <a:spcPct val="110000"/>
              </a:lnSpc>
              <a:spcBef>
                <a:spcPts val="1800"/>
              </a:spcBef>
              <a:buClr>
                <a:srgbClr val="96B72B"/>
              </a:buClr>
              <a:buSzPct val="130000"/>
              <a:buFontTx/>
              <a:buChar char="■"/>
            </a:pPr>
            <a:r>
              <a:rPr lang="he-IL" sz="2400" dirty="0" smtClean="0">
                <a:solidFill>
                  <a:schemeClr val="tx1"/>
                </a:solidFill>
                <a:latin typeface="Almoni DL AAA" pitchFamily="34" charset="-79"/>
              </a:rPr>
              <a:t>מעבדות דינמיות ואינטראקטיביות | </a:t>
            </a:r>
            <a:r>
              <a:rPr lang="en-US" sz="2400" dirty="0" err="1" smtClean="0">
                <a:solidFill>
                  <a:schemeClr val="tx1"/>
                </a:solidFill>
                <a:latin typeface="Almoni DL AAA" pitchFamily="34" charset="-79"/>
              </a:rPr>
              <a:t>Geogebra</a:t>
            </a:r>
            <a:endParaRPr lang="he-IL" sz="2400" dirty="0" smtClean="0">
              <a:solidFill>
                <a:schemeClr val="tx1"/>
              </a:solidFill>
              <a:latin typeface="Almoni DL AAA" pitchFamily="34" charset="-79"/>
            </a:endParaRPr>
          </a:p>
          <a:p>
            <a:pPr marL="719138" lvl="3" indent="-363538">
              <a:lnSpc>
                <a:spcPct val="110000"/>
              </a:lnSpc>
              <a:spcBef>
                <a:spcPts val="1800"/>
              </a:spcBef>
              <a:buClr>
                <a:srgbClr val="96B72B"/>
              </a:buClr>
              <a:buSzPct val="130000"/>
              <a:buFontTx/>
              <a:buChar char="■"/>
            </a:pPr>
            <a:r>
              <a:rPr lang="he-IL" sz="2400" dirty="0" smtClean="0">
                <a:solidFill>
                  <a:schemeClr val="tx1"/>
                </a:solidFill>
                <a:latin typeface="Almoni DL AAA" pitchFamily="34" charset="-79"/>
              </a:rPr>
              <a:t>פעילויות לתלמיד | להבהרת הנלמד, להעמקה, לתרגול, ליישום</a:t>
            </a:r>
          </a:p>
          <a:p>
            <a:pPr marL="719138" lvl="3" indent="-363538">
              <a:lnSpc>
                <a:spcPct val="110000"/>
              </a:lnSpc>
              <a:spcBef>
                <a:spcPts val="1800"/>
              </a:spcBef>
              <a:buClr>
                <a:srgbClr val="96B72B"/>
              </a:buClr>
              <a:buSzPct val="130000"/>
              <a:buFontTx/>
              <a:buChar char="■"/>
            </a:pPr>
            <a:r>
              <a:rPr lang="he-IL" sz="2400" dirty="0" smtClean="0">
                <a:solidFill>
                  <a:schemeClr val="tx1"/>
                </a:solidFill>
                <a:latin typeface="Almoni DL AAA" pitchFamily="34" charset="-79"/>
              </a:rPr>
              <a:t>ניהול למידה </a:t>
            </a:r>
          </a:p>
          <a:p>
            <a:pPr marL="719138" lvl="3" indent="-363538">
              <a:lnSpc>
                <a:spcPct val="110000"/>
              </a:lnSpc>
              <a:spcBef>
                <a:spcPts val="1800"/>
              </a:spcBef>
              <a:buClr>
                <a:srgbClr val="96B72B"/>
              </a:buClr>
              <a:buSzPct val="130000"/>
              <a:buFontTx/>
              <a:buChar char="■"/>
            </a:pPr>
            <a:r>
              <a:rPr lang="he-IL" sz="2400" dirty="0" smtClean="0">
                <a:solidFill>
                  <a:schemeClr val="tx1"/>
                </a:solidFill>
                <a:latin typeface="Almoni DL AAA" pitchFamily="34" charset="-79"/>
              </a:rPr>
              <a:t>פורום להמשך דיון 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675240" cy="192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24485"/>
            <a:ext cx="171553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הכלים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8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05821" cy="4548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6753" y="5229200"/>
            <a:ext cx="548098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אילו טעויות יכולות לקרות בכיתה?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7666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078466" cy="55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67544" y="2204864"/>
            <a:ext cx="7884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rgbClr val="E46C0A"/>
                </a:solidFill>
              </a:rPr>
              <a:t>נקודת פיתול </a:t>
            </a:r>
            <a:r>
              <a:rPr lang="he-IL" sz="3600" dirty="0"/>
              <a:t>היא נקודה שבה </a:t>
            </a:r>
            <a:r>
              <a:rPr lang="he-IL" sz="3600" dirty="0" smtClean="0"/>
              <a:t>הפונקציה* </a:t>
            </a:r>
            <a:r>
              <a:rPr lang="he-IL" sz="3600" dirty="0"/>
              <a:t>עוברת מקעירות כלפי מעלה לקעירות כלפי מטה או להפך.</a:t>
            </a:r>
          </a:p>
        </p:txBody>
      </p:sp>
      <p:pic>
        <p:nvPicPr>
          <p:cNvPr id="5" name="Picture 2" descr="4deyhgfi%5b1%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79748"/>
            <a:ext cx="3264118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2675240" cy="1921869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3707904" y="5445224"/>
            <a:ext cx="4937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*פונקציות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רציפות בנקודה עצמה ובסביבתה כלשהי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7959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33184"/>
            <a:ext cx="268695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שאלות לדיון</a:t>
            </a:r>
            <a:endParaRPr lang="he-I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1752" y="4437112"/>
            <a:ext cx="8889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7" indent="-342900">
              <a:lnSpc>
                <a:spcPct val="150000"/>
              </a:lnSpc>
              <a:buFont typeface="+mj-lt"/>
              <a:buAutoNum type="arabicParenR" startAt="3"/>
            </a:pPr>
            <a:r>
              <a:rPr lang="he-IL" sz="2400" dirty="0">
                <a:latin typeface="Tahoma" panose="020B0604030504040204" pitchFamily="34" charset="0"/>
                <a:ea typeface="Calibri" panose="020F0502020204030204" pitchFamily="34" charset="0"/>
              </a:rPr>
              <a:t>אילו תפישות שגויות אודות למושג נקודת פיתול אתם מכירים מניסיונכם?</a:t>
            </a:r>
            <a:endParaRPr lang="en-US" sz="2400" dirty="0"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12921" y="1088339"/>
            <a:ext cx="8515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he-IL" sz="2400" dirty="0">
                <a:latin typeface="Tahoma" panose="020B0604030504040204" pitchFamily="34" charset="0"/>
                <a:ea typeface="Calibri" panose="020F0502020204030204" pitchFamily="34" charset="0"/>
              </a:rPr>
              <a:t>כיצד אתם נוהגים להגדיר את המושג נקודת פיתול </a:t>
            </a:r>
            <a:r>
              <a:rPr lang="he-IL" sz="2400" dirty="0" smtClean="0">
                <a:latin typeface="Tahoma" panose="020B0604030504040204" pitchFamily="34" charset="0"/>
                <a:ea typeface="Calibri" panose="020F0502020204030204" pitchFamily="34" charset="0"/>
              </a:rPr>
              <a:t>והמושגים </a:t>
            </a:r>
            <a:r>
              <a:rPr lang="he-IL" sz="2400" dirty="0">
                <a:latin typeface="Tahoma" panose="020B0604030504040204" pitchFamily="34" charset="0"/>
                <a:ea typeface="Calibri" panose="020F0502020204030204" pitchFamily="34" charset="0"/>
              </a:rPr>
              <a:t>הנלווים </a:t>
            </a:r>
            <a:r>
              <a:rPr lang="en-US" sz="2400" dirty="0" smtClean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he-IL" sz="2400" dirty="0" smtClean="0">
                <a:latin typeface="Tahoma" panose="020B0604030504040204" pitchFamily="34" charset="0"/>
                <a:ea typeface="Calibri" panose="020F0502020204030204" pitchFamily="34" charset="0"/>
              </a:rPr>
              <a:t>(</a:t>
            </a:r>
            <a:r>
              <a:rPr lang="he-IL" sz="2400" dirty="0">
                <a:latin typeface="Tahoma" panose="020B0604030504040204" pitchFamily="34" charset="0"/>
                <a:ea typeface="Calibri" panose="020F0502020204030204" pitchFamily="34" charset="0"/>
              </a:rPr>
              <a:t>כמו קעירות כלפי מעלה וקעירות כלפי מטה) בכיתתכם? </a:t>
            </a:r>
            <a:endParaRPr lang="en-US" sz="2400" dirty="0"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79512" y="2721665"/>
            <a:ext cx="8745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arenR" startAt="2"/>
            </a:pPr>
            <a:r>
              <a:rPr lang="he-IL" sz="2400" dirty="0">
                <a:latin typeface="Tahoma" panose="020B0604030504040204" pitchFamily="34" charset="0"/>
                <a:ea typeface="Calibri" panose="020F0502020204030204" pitchFamily="34" charset="0"/>
              </a:rPr>
              <a:t>האם וכיצד שימוש בהגדרה בא לידי ביטוי בקביעת קיום נקודת פיתול? </a:t>
            </a:r>
            <a:r>
              <a:rPr lang="en-US" sz="2400" dirty="0" smtClean="0"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he-IL" sz="2400" dirty="0" smtClean="0">
                <a:latin typeface="Tahoma" panose="020B0604030504040204" pitchFamily="34" charset="0"/>
                <a:ea typeface="Calibri" panose="020F0502020204030204" pitchFamily="34" charset="0"/>
              </a:rPr>
              <a:t>באילו </a:t>
            </a:r>
            <a:r>
              <a:rPr lang="he-IL" sz="2400" dirty="0">
                <a:latin typeface="Tahoma" panose="020B0604030504040204" pitchFamily="34" charset="0"/>
                <a:ea typeface="Calibri" panose="020F0502020204030204" pitchFamily="34" charset="0"/>
              </a:rPr>
              <a:t>כלים נוספים משתמשים? </a:t>
            </a:r>
            <a:endParaRPr lang="en-US" sz="2400" dirty="0"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5600994"/>
            <a:ext cx="57727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חשבו על השאלות האלה תוך פתרון השאלון </a:t>
            </a:r>
            <a:r>
              <a:rPr lang="he-IL" dirty="0" smtClean="0">
                <a:solidFill>
                  <a:srgbClr val="FF0000"/>
                </a:solidFill>
                <a:hlinkClick r:id="rId3"/>
              </a:rPr>
              <a:t>"סדנה – מועדון 5" 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195736" y="134381"/>
            <a:ext cx="576064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e-I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r>
              <a:rPr lang="he-IL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לדוגמה: פיתול ב"שיא העיקול"</a:t>
            </a:r>
            <a:endParaRPr lang="he-IL" sz="3200" dirty="0"/>
          </a:p>
        </p:txBody>
      </p:sp>
      <p:sp>
        <p:nvSpPr>
          <p:cNvPr id="2" name="מלבן 1"/>
          <p:cNvSpPr/>
          <p:nvPr/>
        </p:nvSpPr>
        <p:spPr>
          <a:xfrm>
            <a:off x="5846491" y="3170020"/>
            <a:ext cx="1788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>
                <a:hlinkClick r:id="rId2"/>
              </a:rPr>
              <a:t>סרט וידאו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812013"/>
            <a:ext cx="4408721" cy="246050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/>
          <a:srcRect l="9394" t="8361" r="8744" b="4166"/>
          <a:stretch/>
        </p:blipFill>
        <p:spPr>
          <a:xfrm>
            <a:off x="72104" y="2780928"/>
            <a:ext cx="3349444" cy="3459262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72104" y="1303600"/>
            <a:ext cx="3349444" cy="147732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בסרטוט שלפניכם מסומן מיקום </a:t>
            </a:r>
            <a:r>
              <a:rPr lang="en-US" dirty="0" smtClean="0">
                <a:solidFill>
                  <a:srgbClr val="000000"/>
                </a:solidFill>
                <a:latin typeface="Arimo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mo" panose="020B0604020202020204" pitchFamily="34" charset="0"/>
              </a:rPr>
            </a:b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של רוכב </a:t>
            </a:r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אופניים </a:t>
            </a: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ב-4 </a:t>
            </a:r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נקודות על </a:t>
            </a:r>
            <a:r>
              <a:rPr lang="en-US" dirty="0" smtClean="0">
                <a:solidFill>
                  <a:srgbClr val="000000"/>
                </a:solidFill>
                <a:latin typeface="Arimo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mo" panose="020B0604020202020204" pitchFamily="34" charset="0"/>
              </a:rPr>
            </a:b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הכביש המפותל </a:t>
            </a:r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(ממבט מלמעלה</a:t>
            </a: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). </a:t>
            </a:r>
            <a:r>
              <a:rPr lang="en-US" dirty="0" smtClean="0">
                <a:solidFill>
                  <a:srgbClr val="000000"/>
                </a:solidFill>
                <a:latin typeface="Arimo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mo" panose="020B0604020202020204" pitchFamily="34" charset="0"/>
              </a:rPr>
            </a:b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לגבי </a:t>
            </a:r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כל נקודה </a:t>
            </a:r>
            <a:r>
              <a:rPr lang="he-IL" u="sng" dirty="0" smtClean="0">
                <a:solidFill>
                  <a:srgbClr val="000000"/>
                </a:solidFill>
                <a:latin typeface="Arimo" panose="020B0604020202020204" pitchFamily="34" charset="0"/>
                <a:hlinkClick r:id="rId5"/>
              </a:rPr>
              <a:t>קבעו</a:t>
            </a:r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 </a:t>
            </a: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האם </a:t>
            </a:r>
            <a:r>
              <a:rPr lang="he-IL" dirty="0">
                <a:solidFill>
                  <a:srgbClr val="000000"/>
                </a:solidFill>
                <a:latin typeface="Arimo" panose="020B0604020202020204" pitchFamily="34" charset="0"/>
              </a:rPr>
              <a:t>היא </a:t>
            </a:r>
            <a:r>
              <a:rPr lang="en-US" b="1" dirty="0" smtClean="0">
                <a:solidFill>
                  <a:srgbClr val="000000"/>
                </a:solidFill>
                <a:latin typeface="Arimo" panose="020B0604020202020204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mo" panose="020B0604020202020204" pitchFamily="34" charset="0"/>
              </a:rPr>
            </a:br>
            <a:r>
              <a:rPr lang="he-IL" b="1" dirty="0" smtClean="0">
                <a:solidFill>
                  <a:srgbClr val="000000"/>
                </a:solidFill>
                <a:latin typeface="Arimo" panose="020B0604020202020204" pitchFamily="34" charset="0"/>
              </a:rPr>
              <a:t>נקודת פיתול</a:t>
            </a:r>
            <a:r>
              <a:rPr lang="he-IL" dirty="0" smtClean="0">
                <a:solidFill>
                  <a:srgbClr val="000000"/>
                </a:solidFill>
                <a:latin typeface="Arimo" panose="020B0604020202020204" pitchFamily="34" charset="0"/>
              </a:rPr>
              <a:t>.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548" y="3728648"/>
            <a:ext cx="5698452" cy="2614985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" y="0"/>
            <a:ext cx="1556097" cy="11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מטח">
      <a:dk1>
        <a:srgbClr val="0072BB"/>
      </a:dk1>
      <a:lt1>
        <a:srgbClr val="F2F2F2"/>
      </a:lt1>
      <a:dk2>
        <a:srgbClr val="595959"/>
      </a:dk2>
      <a:lt2>
        <a:srgbClr val="FFFFFF"/>
      </a:lt2>
      <a:accent1>
        <a:srgbClr val="3F3F3F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>http://portal/_cts/מסמך/לוגו מטח בעברית.xml</xsnLocation>
  <cached>True</cached>
  <openByDefault>True</openByDefault>
  <xsnScope>http://portal</xsnScope>
</customXsn>
</file>

<file path=customXml/item2.xml><?xml version="1.0" encoding="utf-8"?>
<p:properties xmlns:p="http://schemas.microsoft.com/office/2006/metadata/properties" xmlns:xsi="http://www.w3.org/2001/XMLSchema-instance">
  <documentManagement>
    <_x05e4__x05d5__x05e8__x05de__x05d8_ xmlns="2bf0ac27-ba76-4880-a8a9-875bfca171aa">מצגת ppt</_x05e4__x05d5__x05e8__x05de__x05d8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2054E1BEC528374E88C9DDF31DA3446A" ma:contentTypeVersion="7" ma:contentTypeDescription="צור מסמך חדש." ma:contentTypeScope="" ma:versionID="0d0ababe3966c6db43285e972e58c2ac">
  <xsd:schema xmlns:xsd="http://www.w3.org/2001/XMLSchema" xmlns:xs="http://www.w3.org/2001/XMLSchema" xmlns:p="http://schemas.microsoft.com/office/2006/metadata/properties" xmlns:ns2="2bf0ac27-ba76-4880-a8a9-875bfca171aa" targetNamespace="http://schemas.microsoft.com/office/2006/metadata/properties" ma:root="true" ma:fieldsID="2398d444a94405a2a4b30f9f444eb343" ns2:_="">
    <xsd:import namespace="2bf0ac27-ba76-4880-a8a9-875bfca171aa"/>
    <xsd:element name="properties">
      <xsd:complexType>
        <xsd:sequence>
          <xsd:element name="documentManagement">
            <xsd:complexType>
              <xsd:all>
                <xsd:element ref="ns2:_x05e4__x05d5__x05e8__x05de__x05d8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0ac27-ba76-4880-a8a9-875bfca171aa" elementFormDefault="qualified">
    <xsd:import namespace="http://schemas.microsoft.com/office/2006/documentManagement/types"/>
    <xsd:import namespace="http://schemas.microsoft.com/office/infopath/2007/PartnerControls"/>
    <xsd:element name="_x05e4__x05d5__x05e8__x05de__x05d8_" ma:index="2" nillable="true" ma:displayName="פורמט" ma:default="מסמך Word" ma:format="Dropdown" ma:internalName="_x05e4__x05d5__x05e8__x05de__x05d8_">
      <xsd:simpleType>
        <xsd:restriction base="dms:Choice">
          <xsd:enumeration value="מסמך Word"/>
          <xsd:enumeration value="מצגת ppt"/>
          <xsd:enumeration value="תמונה (gif. jpg.)"/>
          <xsd:enumeration value="PDF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סוג תוכן"/>
        <xsd:element ref="dc:title" minOccurs="0" maxOccurs="1" ma:index="1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D852AB-FDB5-4745-A4FD-4E74D5151F72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196E38BD-0428-497D-9BAE-BFEAFEB0433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2bf0ac27-ba76-4880-a8a9-875bfca171a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FD692D-BFC9-4B53-8097-C5EDFCCA9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0ac27-ba76-4880-a8a9-875bfca171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CB1BFCD-8C58-45F3-A22C-31ED8FC848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461</Words>
  <Application>Microsoft Office PowerPoint</Application>
  <PresentationFormat>‫הצגה על המסך (4:3)</PresentationFormat>
  <Paragraphs>62</Paragraphs>
  <Slides>17</Slides>
  <Notes>2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13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32" baseType="lpstr">
      <vt:lpstr>Almoni DL AAA</vt:lpstr>
      <vt:lpstr>Arial</vt:lpstr>
      <vt:lpstr>Arimo</vt:lpstr>
      <vt:lpstr>Bodoni MT Black</vt:lpstr>
      <vt:lpstr>Calibri</vt:lpstr>
      <vt:lpstr>Courier New</vt:lpstr>
      <vt:lpstr>David</vt:lpstr>
      <vt:lpstr>Guttman Yad-Light</vt:lpstr>
      <vt:lpstr>Symbol</vt:lpstr>
      <vt:lpstr>Tahoma</vt:lpstr>
      <vt:lpstr>Times New Roman</vt:lpstr>
      <vt:lpstr>Wingdings</vt:lpstr>
      <vt:lpstr>Wingdings 2</vt:lpstr>
      <vt:lpstr>Office Theme</vt:lpstr>
      <vt:lpstr>Packager Shell Object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תבנית למצגת בעברית</dc:title>
  <dc:creator>dannyz</dc:creator>
  <cp:lastModifiedBy>Regina Ovodenko</cp:lastModifiedBy>
  <cp:revision>63</cp:revision>
  <dcterms:created xsi:type="dcterms:W3CDTF">2009-02-22T07:10:57Z</dcterms:created>
  <dcterms:modified xsi:type="dcterms:W3CDTF">2017-03-09T13:45:29Z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0x0101002054E1BEC528374E88C9DDF31DA3446A</vt:lpwstr>
  </property>
</Properties>
</file>