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50"/>
  </p:notesMasterIdLst>
  <p:sldIdLst>
    <p:sldId id="321" r:id="rId2"/>
    <p:sldId id="266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322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323" r:id="rId30"/>
    <p:sldId id="288" r:id="rId31"/>
    <p:sldId id="289" r:id="rId32"/>
    <p:sldId id="290" r:id="rId33"/>
    <p:sldId id="291" r:id="rId34"/>
    <p:sldId id="292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6" r:id="rId46"/>
    <p:sldId id="307" r:id="rId47"/>
    <p:sldId id="305" r:id="rId48"/>
    <p:sldId id="320" r:id="rId4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3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711DF8-3442-4952-92B5-074A97583EBE}" type="datetimeFigureOut">
              <a:rPr lang="he-IL" smtClean="0"/>
              <a:t>ז'/אדר ב/תשע"ו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A078B71-54E7-4711-8699-3EAE0D6105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768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30041-2424-44EC-B9DF-A364508D66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5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בשלב זה נחלק  דף העבודה למורים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78B71-54E7-4711-8699-3EAE0D610502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2721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גרפים של פונקציות שכיחות כפונקציות מרכיבות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78B71-54E7-4711-8699-3EAE0D610502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9679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78B71-54E7-4711-8699-3EAE0D610502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613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כדאי לשים לב מה קורה לפונקציה משני הצדדים של הנקודה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x=0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מצד אחד יש לנו חור מצד שני יש אסימפטוטה אנכית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x=0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78B71-54E7-4711-8699-3EAE0D610502}" type="slidenum">
              <a:rPr lang="he-IL" smtClean="0"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0009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כדאי לשים לב מה קורה לפונקציה משני הצדדים של הנקודה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x=0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מצד אחד יש לנו חור מצד שני יש אסימפטוטה אנכית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x=0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78B71-54E7-4711-8699-3EAE0D610502}" type="slidenum">
              <a:rPr lang="he-IL" smtClean="0"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7008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E8872-4B92-4550-B253-35AA3E645BFC}" type="slidenum">
              <a:rPr lang="he-IL" smtClean="0"/>
              <a:pPr/>
              <a:t>48</a:t>
            </a:fld>
            <a:endParaRPr lang="he-I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C8E6-E697-4788-824D-4383B3D1427C}" type="datetimeFigureOut">
              <a:rPr lang="he-IL" smtClean="0"/>
              <a:t>ז'/אדר 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75C-ED55-44C1-9234-D254D90FF2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563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C8E6-E697-4788-824D-4383B3D1427C}" type="datetimeFigureOut">
              <a:rPr lang="he-IL" smtClean="0"/>
              <a:t>ז'/אדר 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75C-ED55-44C1-9234-D254D90FF2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465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C8E6-E697-4788-824D-4383B3D1427C}" type="datetimeFigureOut">
              <a:rPr lang="he-IL" smtClean="0"/>
              <a:t>ז'/אדר 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75C-ED55-44C1-9234-D254D90FF2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649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C8E6-E697-4788-824D-4383B3D1427C}" type="datetimeFigureOut">
              <a:rPr lang="he-IL" smtClean="0"/>
              <a:t>ז'/אדר 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75C-ED55-44C1-9234-D254D90FF2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671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C8E6-E697-4788-824D-4383B3D1427C}" type="datetimeFigureOut">
              <a:rPr lang="he-IL" smtClean="0"/>
              <a:t>ז'/אדר 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75C-ED55-44C1-9234-D254D90FF2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045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C8E6-E697-4788-824D-4383B3D1427C}" type="datetimeFigureOut">
              <a:rPr lang="he-IL" smtClean="0"/>
              <a:t>ז'/אדר ב/תשע"ו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75C-ED55-44C1-9234-D254D90FF2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50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C8E6-E697-4788-824D-4383B3D1427C}" type="datetimeFigureOut">
              <a:rPr lang="he-IL" smtClean="0"/>
              <a:t>ז'/אדר ב/תשע"ו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75C-ED55-44C1-9234-D254D90FF2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610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C8E6-E697-4788-824D-4383B3D1427C}" type="datetimeFigureOut">
              <a:rPr lang="he-IL" smtClean="0"/>
              <a:t>ז'/אדר ב/תשע"ו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75C-ED55-44C1-9234-D254D90FF2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862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C8E6-E697-4788-824D-4383B3D1427C}" type="datetimeFigureOut">
              <a:rPr lang="he-IL" smtClean="0"/>
              <a:t>ז'/אדר ב/תשע"ו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75C-ED55-44C1-9234-D254D90FF2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803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C8E6-E697-4788-824D-4383B3D1427C}" type="datetimeFigureOut">
              <a:rPr lang="he-IL" smtClean="0"/>
              <a:t>ז'/אדר ב/תשע"ו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75C-ED55-44C1-9234-D254D90FF2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094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C8E6-E697-4788-824D-4383B3D1427C}" type="datetimeFigureOut">
              <a:rPr lang="he-IL" smtClean="0"/>
              <a:t>ז'/אדר ב/תשע"ו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675C-ED55-44C1-9234-D254D90FF2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222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6C8E6-E697-4788-824D-4383B3D1427C}" type="datetimeFigureOut">
              <a:rPr lang="he-IL" smtClean="0"/>
              <a:t>ז'/אדר 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9675C-ED55-44C1-9234-D254D90FF2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059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blog.gamesparadise.com.au/jigsaw-puzzles-make-life-fall-into-plac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502;&#1493;&#1512;&#1499;&#1489;&#1493;&#1514;/&#1492;&#1512;&#1499;&#1489;&#1514;%20ln.ggb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ube.geogebra.org/material/iframe/id/2777795/width/900/height/500/border/888888/rc/false/ai/false/sdz/true/smb/false/stb/false/stbh/false/ld/true/sri/false/at/preferhtml5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hebrew-academy.org.il/2011/04/10/%D7%A9%D7%95%D7%A8%D7%A9%D7%99%D7%9D-%D7%A0%D7%95%D7%93%D7%93%D7%99%D7%9D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ube.geogebra.org/material/iframe/id/2777643/width/1100/height/500/border/888888/rc/false/ai/false/sdz/true/smb/false/stb/false/stbh/false/ld/true/sri/false/at/preferhtml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hyperlink" Target="http://tube.geogebra.org/material/iframe/id/2778083/width/1000/height/500/border/888888/rc/false/ai/false/sdz/true/smb/false/stb/false/stbh/false/ld/true/sri/false/at/preferhtml5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ube.geogebra.org/material/iframe/id/2778083/width/1000/height/500/border/888888/rc/false/ai/false/sdz/true/smb/false/stb/false/stbh/false/ld/true/sri/false/at/preferhtml5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6.gif"/><Relationship Id="rId4" Type="http://schemas.openxmlformats.org/officeDocument/2006/relationships/image" Target="../media/image41.png"/><Relationship Id="rId9" Type="http://schemas.openxmlformats.org/officeDocument/2006/relationships/hyperlink" Target="http://tube.geogebra.org/material/iframe/id/2778237/width/900/height/500/border/888888/rc/false/ai/false/sdz/true/smb/false/stb/false/stbh/false/ld/true/sri/false/at/preferhtml5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breslev.co.il/articles/%D7%96%D7%95%D7%92%D7%99%D7%95%D7%AA_%D7%95%D7%90%D7%94%D7%91%D7%94_%D7%91%D7%98%D7%97_%D7%A9%D7%96%D7%94_%D7%90%D7%A4%D7%A9%D7%A8%D7%99/%D7%94%D7%9B%D7%A8%D7%95%D7%AA_%D7%95%D7%A0%D7%99%D7%A9%D7%95%D7%90%D7%99%D7%9F/%D7%9E%D7%A9%D7%A4%D7%97%D7%94_%D7%95%D7%96%D7%95%D7%92%D7%99%D7%95%D7%AA.aspx?id=22159&amp;language=hebrew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595954" y="-1732052"/>
            <a:ext cx="3240359" cy="6447919"/>
            <a:chOff x="683568" y="188640"/>
            <a:chExt cx="3240359" cy="6447919"/>
          </a:xfrm>
        </p:grpSpPr>
        <p:sp>
          <p:nvSpPr>
            <p:cNvPr id="8" name="Rectangle 7"/>
            <p:cNvSpPr/>
            <p:nvPr/>
          </p:nvSpPr>
          <p:spPr>
            <a:xfrm>
              <a:off x="683568" y="188640"/>
              <a:ext cx="2605200" cy="64479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41300" dirty="0">
                  <a:solidFill>
                    <a:srgbClr val="FF9900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5</a:t>
              </a:r>
              <a:endParaRPr lang="en-US" sz="41300" dirty="0">
                <a:solidFill>
                  <a:srgbClr val="FF9900"/>
                </a:solidFill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1898695" y="2762642"/>
              <a:ext cx="272702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sz="8000" dirty="0" smtClean="0">
                  <a:solidFill>
                    <a:srgbClr val="4F81BD">
                      <a:lumMod val="75000"/>
                    </a:srgbClr>
                  </a:solidFill>
                  <a:cs typeface="BN Candy" pitchFamily="2" charset="-79"/>
                </a:rPr>
                <a:t>מועדון</a:t>
              </a:r>
              <a:endParaRPr lang="en-US" sz="8000" dirty="0"/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3206641"/>
              <a:ext cx="1340455" cy="1354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 descr="univ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591" y="5445224"/>
            <a:ext cx="1234612" cy="1009918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38" y="5445224"/>
            <a:ext cx="2361996" cy="923022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7" y="5387475"/>
            <a:ext cx="1728192" cy="1067667"/>
          </a:xfrm>
          <a:prstGeom prst="rect">
            <a:avLst/>
          </a:prstGeom>
          <a:noFill/>
        </p:spPr>
      </p:pic>
      <p:pic>
        <p:nvPicPr>
          <p:cNvPr id="17" name="Picture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295" y="5468084"/>
            <a:ext cx="2448272" cy="987058"/>
          </a:xfrm>
          <a:prstGeom prst="rect">
            <a:avLst/>
          </a:prstGeom>
        </p:spPr>
      </p:pic>
      <p:sp>
        <p:nvSpPr>
          <p:cNvPr id="13" name="מלבן 4"/>
          <p:cNvSpPr/>
          <p:nvPr/>
        </p:nvSpPr>
        <p:spPr>
          <a:xfrm>
            <a:off x="107504" y="1512437"/>
            <a:ext cx="60199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6000" b="1" dirty="0" smtClean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להבין את המורכבות של הפונקציה המורכבת</a:t>
            </a:r>
            <a:endParaRPr lang="he-IL" sz="6000" b="1" cap="all" spc="100" dirty="0">
              <a:solidFill>
                <a:schemeClr val="accent1"/>
              </a:solidFill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7824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87798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6600" b="1" dirty="0">
                <a:solidFill>
                  <a:schemeClr val="accent6"/>
                </a:solidFill>
              </a:rPr>
              <a:t>הרכבה </a:t>
            </a:r>
            <a:r>
              <a:rPr lang="he-IL" sz="9600" b="1" dirty="0" smtClean="0">
                <a:solidFill>
                  <a:schemeClr val="accent6"/>
                </a:solidFill>
              </a:rPr>
              <a:t>ללא</a:t>
            </a:r>
            <a:r>
              <a:rPr lang="he-IL" sz="6600" b="1" dirty="0" smtClean="0">
                <a:solidFill>
                  <a:schemeClr val="accent6"/>
                </a:solidFill>
              </a:rPr>
              <a:t> חקירה</a:t>
            </a:r>
          </a:p>
          <a:p>
            <a:pPr marL="0" indent="0" algn="ctr">
              <a:buNone/>
            </a:pPr>
            <a:endParaRPr lang="en-US" sz="6600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3063627" cy="326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5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פונקציית </a:t>
            </a:r>
            <a:r>
              <a:rPr lang="en-US" dirty="0"/>
              <a:t>ln(g(x))</a:t>
            </a:r>
            <a:endParaRPr lang="he-IL" dirty="0"/>
          </a:p>
        </p:txBody>
      </p:sp>
      <p:pic>
        <p:nvPicPr>
          <p:cNvPr id="3" name="תמונה 14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6120680" cy="4608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04248" y="1429033"/>
            <a:ext cx="1872208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נתבונן בגרף של הפונקציה  ששרטטנו במסלול הנקודות.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7092280" y="3645024"/>
            <a:ext cx="1584176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1.איך 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השפיעה כל אחת  מהפונקציות המרכיבות על תחום ההגדרה של הפונקציה המורכבת?</a:t>
            </a:r>
            <a:endParaRPr lang="en-US" sz="2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-108520" y="4221088"/>
            <a:ext cx="237626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2.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אילו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תכונות של פונקציית ה-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ln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נבחר כדי לשרטט את הפונקציה המורכבת?</a:t>
            </a:r>
          </a:p>
        </p:txBody>
      </p:sp>
      <p:sp>
        <p:nvSpPr>
          <p:cNvPr id="7" name="מלבן מעוגל 6"/>
          <p:cNvSpPr/>
          <p:nvPr/>
        </p:nvSpPr>
        <p:spPr>
          <a:xfrm>
            <a:off x="2267744" y="548680"/>
            <a:ext cx="4320480" cy="720080"/>
          </a:xfrm>
          <a:prstGeom prst="roundRect">
            <a:avLst>
              <a:gd name="adj" fmla="val 3621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7" descr="http://highmath.haifa.ac.il/images/stories/masheabai_oraha_velemida/ggb%2520logo.gif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32656"/>
            <a:ext cx="1008112" cy="8209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5699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936104"/>
          </a:xfrm>
        </p:spPr>
        <p:txBody>
          <a:bodyPr/>
          <a:lstStyle/>
          <a:p>
            <a:pPr algn="r"/>
            <a:r>
              <a:rPr lang="he-IL" dirty="0" smtClean="0">
                <a:solidFill>
                  <a:schemeClr val="accent6"/>
                </a:solidFill>
              </a:rPr>
              <a:t>נסכם </a:t>
            </a:r>
            <a:r>
              <a:rPr lang="he-IL" dirty="0" smtClean="0"/>
              <a:t>: 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908721"/>
            <a:ext cx="81369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תרגיל: על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סמך המסקנות בסעיפים 1 ו-2 שרטטו את הפונקציה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400" y="1362595"/>
            <a:ext cx="2619176" cy="71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999" y="2852936"/>
            <a:ext cx="9723439" cy="359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98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מכאן ניתן להסיק לגבי </a:t>
            </a:r>
            <a:r>
              <a:rPr lang="he-IL" dirty="0" smtClean="0"/>
              <a:t>הפונקצייה  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217970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484838" cy="30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מלבן מעוגל 15"/>
          <p:cNvSpPr/>
          <p:nvPr/>
        </p:nvSpPr>
        <p:spPr>
          <a:xfrm>
            <a:off x="683568" y="548680"/>
            <a:ext cx="7992888" cy="720080"/>
          </a:xfrm>
          <a:prstGeom prst="roundRect">
            <a:avLst>
              <a:gd name="adj" fmla="val 3621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29626" y="5445224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/>
              <a:t>נשרטט את הפונקציה 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99292"/>
            <a:ext cx="2229222" cy="77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08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פונקציית השורש 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844824"/>
            <a:ext cx="806489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בשרטוט מתוארות הפונקציות המרכיבות </a:t>
            </a:r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       </a:t>
            </a:r>
            <a:r>
              <a:rPr lang="ru-RU" sz="2200" dirty="0" smtClean="0">
                <a:cs typeface="David" panose="020E0502060401010101" pitchFamily="34" charset="-79"/>
              </a:rPr>
              <a:t> </a:t>
            </a:r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והפונקציה המורכבת  </a:t>
            </a:r>
            <a:r>
              <a:rPr lang="en-US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h(x)=g(f(x))</a:t>
            </a:r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90988"/>
            <a:ext cx="2775372" cy="50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2852936"/>
            <a:ext cx="7200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התאימו לכל גרף את הפונקציה המתאימה. </a:t>
            </a:r>
          </a:p>
        </p:txBody>
      </p:sp>
      <p:pic>
        <p:nvPicPr>
          <p:cNvPr id="7" name="תמונה 3">
            <a:hlinkClick r:id="rId3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59632" y="3314602"/>
            <a:ext cx="6048672" cy="32107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מלבן מעוגל 7"/>
          <p:cNvSpPr/>
          <p:nvPr/>
        </p:nvSpPr>
        <p:spPr>
          <a:xfrm>
            <a:off x="2267744" y="548680"/>
            <a:ext cx="4320480" cy="720080"/>
          </a:xfrm>
          <a:prstGeom prst="roundRect">
            <a:avLst>
              <a:gd name="adj" fmla="val 3621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7" descr="http://highmath.haifa.ac.il/images/stories/masheabai_oraha_velemida/ggb%2520logo.gif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332656"/>
            <a:ext cx="1008112" cy="8209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7647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764705"/>
            <a:ext cx="89289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2400" dirty="0" smtClean="0">
                <a:solidFill>
                  <a:schemeClr val="accent6"/>
                </a:solidFill>
              </a:rPr>
              <a:t>2.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נא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לנסח תכונות של פעולת השורש שיעזרו בשרטוט הפונקציה המורכבת.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638177"/>
            <a:ext cx="82089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2400" dirty="0" smtClean="0">
                <a:solidFill>
                  <a:schemeClr val="accent6"/>
                </a:solidFill>
              </a:rPr>
              <a:t>3.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מה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המשותף והשונה בין הפונקציה המורכבת לפונקציות המרכיבות (קיצון, חיתוך, זוגיות, חיוביות שליליות, עליה ירידה...)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796032"/>
            <a:ext cx="89289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chemeClr val="accent6"/>
                </a:solidFill>
              </a:rPr>
              <a:t>4.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איך משתנים הערכים של הפונקציה </a:t>
            </a:r>
            <a:r>
              <a:rPr lang="en-US" sz="2400" i="1" dirty="0">
                <a:latin typeface="David" panose="020E0502060401010101" pitchFamily="34" charset="-79"/>
                <a:cs typeface="David" panose="020E0502060401010101" pitchFamily="34" charset="-79"/>
              </a:rPr>
              <a:t>h(x) 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יחסית ל- </a:t>
            </a:r>
            <a:r>
              <a:rPr lang="en-US" sz="2400" i="1" dirty="0">
                <a:latin typeface="David" panose="020E0502060401010101" pitchFamily="34" charset="-79"/>
                <a:cs typeface="David" panose="020E0502060401010101" pitchFamily="34" charset="-79"/>
              </a:rPr>
              <a:t>f(x)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בכל אחד משני המקרים :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3228974"/>
            <a:ext cx="4544906" cy="63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149080"/>
            <a:ext cx="9108504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2400" dirty="0" smtClean="0">
                <a:solidFill>
                  <a:schemeClr val="accent6"/>
                </a:solidFill>
              </a:rPr>
              <a:t> 5</a:t>
            </a:r>
            <a:r>
              <a:rPr lang="he-IL" sz="2400" dirty="0" smtClean="0">
                <a:solidFill>
                  <a:schemeClr val="accent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סרטט את הגרף של הפונקציה </a:t>
            </a:r>
            <a:r>
              <a:rPr lang="en-US" sz="2200" i="1" dirty="0">
                <a:latin typeface="David" panose="020E0502060401010101" pitchFamily="34" charset="-79"/>
                <a:cs typeface="David" panose="020E0502060401010101" pitchFamily="34" charset="-79"/>
              </a:rPr>
              <a:t>h(x)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כאשר הגרף של הפונקציה </a:t>
            </a:r>
            <a:r>
              <a:rPr lang="en-US" sz="2200" i="1" dirty="0">
                <a:latin typeface="David" panose="020E0502060401010101" pitchFamily="34" charset="-79"/>
                <a:cs typeface="David" panose="020E0502060401010101" pitchFamily="34" charset="-79"/>
              </a:rPr>
              <a:t>f(x)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משיק לציר </a:t>
            </a:r>
            <a:r>
              <a:rPr lang="en-US" sz="2200" i="1" dirty="0">
                <a:latin typeface="David" panose="020E0502060401010101" pitchFamily="34" charset="-79"/>
                <a:cs typeface="David" panose="020E0502060401010101" pitchFamily="34" charset="-79"/>
              </a:rPr>
              <a:t>x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.</a:t>
            </a:r>
            <a:endParaRPr lang="en-US" sz="2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905" y="5105049"/>
            <a:ext cx="871296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2400" b="1" dirty="0" smtClean="0">
                <a:solidFill>
                  <a:schemeClr val="accent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6.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סרטטו את הפונקציה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h(x)=g(f(x))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כאשר                   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ו-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    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56027"/>
            <a:ext cx="1157833" cy="53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13176"/>
            <a:ext cx="1146322" cy="58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30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/>
          <a:lstStyle/>
          <a:p>
            <a:r>
              <a:rPr lang="he-IL" dirty="0" smtClean="0">
                <a:solidFill>
                  <a:schemeClr val="accent6"/>
                </a:solidFill>
              </a:rPr>
              <a:t>נסכם </a:t>
            </a:r>
            <a:endParaRPr lang="he-IL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7992888" cy="4320480"/>
          </a:xfrm>
        </p:spPr>
        <p:txBody>
          <a:bodyPr>
            <a:normAutofit fontScale="85000" lnSpcReduction="20000"/>
          </a:bodyPr>
          <a:lstStyle/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he-IL" dirty="0"/>
              <a:t>פונקציית השורש מוגדרת רק עבור הערכים החיוביים של הפונקציה הפנימית.</a:t>
            </a:r>
            <a:endParaRPr lang="en-US" dirty="0"/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he-IL" dirty="0"/>
              <a:t>פונקציית השורש מקטינה את הערכים עליה היא מופעלת רק במידה וערכים אלו גדולים מ-1.</a:t>
            </a:r>
            <a:endParaRPr lang="en-US" dirty="0"/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he-IL" dirty="0"/>
              <a:t>פונקציית השורש מגדילה את הערכים עליה היא מופעלת רק במידה וערכים אלו בין 0 ל-1.</a:t>
            </a:r>
            <a:endParaRPr lang="en-US" dirty="0"/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he-IL" dirty="0"/>
              <a:t>פונקציית השורש שומרת את הערכים עליה היא מופעלת רק במידה וערכים אלו הם 0 או 1 (נקודות שבת).</a:t>
            </a:r>
            <a:endParaRPr lang="en-US" dirty="0"/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dirty="0"/>
              <a:t>ארבע נקודות אלו מנחות אותנו בשרטוט גרף הפונקציה המורכבת, כאשר הפונקציה החיצונית היא פונקציית השורש הריבועי.</a:t>
            </a:r>
            <a:endParaRPr lang="en-US" dirty="0"/>
          </a:p>
          <a:p>
            <a:pPr algn="r"/>
            <a:endParaRPr lang="he-IL" dirty="0"/>
          </a:p>
        </p:txBody>
      </p:sp>
      <p:pic>
        <p:nvPicPr>
          <p:cNvPr id="1024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20383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7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 dirty="0" smtClean="0"/>
              <a:t>  </a:t>
            </a:r>
            <a:r>
              <a:rPr lang="he-IL" dirty="0">
                <a:solidFill>
                  <a:schemeClr val="accent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דוגמה מבחינת בגרות חורף 807 </a:t>
            </a:r>
            <a:r>
              <a:rPr lang="he-IL" dirty="0" smtClean="0">
                <a:solidFill>
                  <a:schemeClr val="accent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תשע"ד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1" b="45097"/>
          <a:stretch/>
        </p:blipFill>
        <p:spPr bwMode="auto">
          <a:xfrm>
            <a:off x="899592" y="1844824"/>
            <a:ext cx="7560840" cy="3528392"/>
          </a:xfrm>
          <a:prstGeom prst="rect">
            <a:avLst/>
          </a:prstGeom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139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7344816" cy="3829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157192"/>
            <a:ext cx="792088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נקודת הפיתול תהיה בנקודה בה חל שינוי בפונקציית השורש(פונקציית השורש  "עברה" מהגדלת ערכים להקטנתם) כלומר במקרה זה ב-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g(x)=x=1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3127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22"/>
          <p:cNvPicPr/>
          <p:nvPr/>
        </p:nvPicPr>
        <p:blipFill>
          <a:blip r:embed="rId3"/>
          <a:stretch>
            <a:fillRect/>
          </a:stretch>
        </p:blipFill>
        <p:spPr>
          <a:xfrm>
            <a:off x="899592" y="1196752"/>
            <a:ext cx="7272808" cy="362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accent6"/>
                </a:solidFill>
              </a:rPr>
              <a:t>דף עבודה – מסלול 5 הנקודות</a:t>
            </a:r>
            <a:endParaRPr lang="he-IL" dirty="0">
              <a:solidFill>
                <a:schemeClr val="accent6"/>
              </a:solidFill>
            </a:endParaRPr>
          </a:p>
        </p:txBody>
      </p:sp>
      <p:pic>
        <p:nvPicPr>
          <p:cNvPr id="4" name="Picture 17" descr="http://highmath.haifa.ac.il/images/stories/masheabai_oraha_velemida/ggb%2520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13964"/>
            <a:ext cx="1152128" cy="9382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953000" cy="4152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80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214" y="188640"/>
            <a:ext cx="7772400" cy="1470025"/>
          </a:xfrm>
        </p:spPr>
        <p:txBody>
          <a:bodyPr/>
          <a:lstStyle/>
          <a:p>
            <a:r>
              <a:rPr lang="he-IL" dirty="0"/>
              <a:t>פונקציות </a:t>
            </a:r>
            <a:r>
              <a:rPr lang="he-IL" dirty="0" smtClean="0"/>
              <a:t>טריגונומטריות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136904" cy="403244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he-IL" dirty="0" smtClean="0"/>
              <a:t>  </a:t>
            </a:r>
            <a:r>
              <a:rPr lang="he-IL" dirty="0"/>
              <a:t>בשרטוט מתוארות הפונקציות המרכיבות</a:t>
            </a:r>
            <a:r>
              <a:rPr lang="he-IL" dirty="0" smtClean="0"/>
              <a:t>:</a:t>
            </a:r>
          </a:p>
          <a:p>
            <a:pPr algn="r"/>
            <a:r>
              <a:rPr lang="he-IL" dirty="0"/>
              <a:t> </a:t>
            </a:r>
            <a:r>
              <a:rPr lang="he-IL" dirty="0" smtClean="0"/>
              <a:t>  </a:t>
            </a:r>
          </a:p>
          <a:p>
            <a:pPr algn="r"/>
            <a:r>
              <a:rPr lang="he-IL" dirty="0"/>
              <a:t> </a:t>
            </a:r>
            <a:r>
              <a:rPr lang="he-IL" dirty="0" smtClean="0"/>
              <a:t>  והפונקציה המורכבת </a:t>
            </a:r>
          </a:p>
          <a:p>
            <a:pPr algn="r"/>
            <a:r>
              <a:rPr lang="he-IL" dirty="0"/>
              <a:t> </a:t>
            </a:r>
            <a:r>
              <a:rPr lang="he-IL" dirty="0" smtClean="0"/>
              <a:t>   </a:t>
            </a:r>
            <a:r>
              <a:rPr lang="en-US" dirty="0" smtClean="0"/>
              <a:t>h(x)=g(f(x))</a:t>
            </a:r>
            <a:endParaRPr lang="he-IL" dirty="0" smtClean="0"/>
          </a:p>
          <a:p>
            <a:pPr algn="r"/>
            <a:endParaRPr lang="he-IL" dirty="0"/>
          </a:p>
          <a:p>
            <a:pPr algn="r"/>
            <a:endParaRPr lang="he-IL" dirty="0" smtClean="0"/>
          </a:p>
          <a:p>
            <a:pPr algn="r"/>
            <a:endParaRPr lang="en-US" dirty="0" smtClean="0"/>
          </a:p>
          <a:p>
            <a:pPr algn="r"/>
            <a:r>
              <a:rPr lang="he-IL" dirty="0"/>
              <a:t> </a:t>
            </a:r>
            <a:r>
              <a:rPr lang="he-IL" dirty="0" smtClean="0"/>
              <a:t>   1. נא להתאים לכל פונקציה את הגרף שלה.  </a:t>
            </a:r>
            <a:endParaRPr lang="he-IL" dirty="0"/>
          </a:p>
        </p:txBody>
      </p:sp>
      <p:pic>
        <p:nvPicPr>
          <p:cNvPr id="4" name="תמונה 59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2708920"/>
            <a:ext cx="4742815" cy="30378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3466177" cy="65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23728" y="674623"/>
            <a:ext cx="4896544" cy="720080"/>
          </a:xfrm>
          <a:prstGeom prst="roundRect">
            <a:avLst>
              <a:gd name="adj" fmla="val 3621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7" descr="http://highmath.haifa.ac.il/images/stories/masheabai_oraha_velemida/ggb%2520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332656"/>
            <a:ext cx="1008112" cy="8209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2780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813690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2)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מצאו את המשותף והשונה בין הפונקציה המורכבת לפונקציות המרכיבות (מחזוריות, קיצון, חיתוך, זוגיות, עליה ירידה...)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59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672" y="1910080"/>
            <a:ext cx="6192688" cy="30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7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 dirty="0" smtClean="0"/>
              <a:t>  </a:t>
            </a:r>
            <a:r>
              <a:rPr lang="he-IL" dirty="0">
                <a:solidFill>
                  <a:schemeClr val="accent6"/>
                </a:solidFill>
              </a:rPr>
              <a:t>שלבים בשרטוט הפונקציה המורכבת: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700808"/>
            <a:ext cx="79928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ידוע לנו מגרף הפונקציה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28800"/>
            <a:ext cx="1578471" cy="67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672342"/>
            <a:ext cx="864096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כי נקודות החיתוך שלה עם ציר ה-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x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הן ב-             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r>
              <a:rPr lang="he-IL" sz="2400" dirty="0"/>
              <a:t>לכן עבור שיעורי ה-</a:t>
            </a:r>
            <a:r>
              <a:rPr lang="en-US" sz="2400" dirty="0"/>
              <a:t>x</a:t>
            </a:r>
            <a:r>
              <a:rPr lang="he-IL" sz="2400" dirty="0"/>
              <a:t> </a:t>
            </a:r>
            <a:endParaRPr lang="he-IL" sz="2400" dirty="0" smtClean="0"/>
          </a:p>
          <a:p>
            <a:endParaRPr lang="he-IL" sz="2400" dirty="0"/>
          </a:p>
          <a:p>
            <a:r>
              <a:rPr lang="he-IL" sz="2400" dirty="0" smtClean="0"/>
              <a:t>של </a:t>
            </a:r>
            <a:r>
              <a:rPr lang="he-IL" sz="2400" dirty="0"/>
              <a:t>נקודות החיתוך של </a:t>
            </a:r>
            <a:r>
              <a:rPr lang="he-IL" sz="2400" dirty="0" smtClean="0"/>
              <a:t>הישר             עם  </a:t>
            </a:r>
            <a:r>
              <a:rPr lang="en-US" sz="2400" dirty="0" smtClean="0"/>
              <a:t>f(x) </a:t>
            </a:r>
            <a:r>
              <a:rPr lang="he-IL" sz="2400" dirty="0" smtClean="0"/>
              <a:t> לפונקציה </a:t>
            </a:r>
            <a:r>
              <a:rPr lang="he-IL" sz="2400" dirty="0"/>
              <a:t>המורכבת תהיה נקודת חיתוך עם ציר </a:t>
            </a:r>
            <a:r>
              <a:rPr lang="en-US" sz="2400" dirty="0"/>
              <a:t>x</a:t>
            </a:r>
            <a:r>
              <a:rPr lang="he-IL" sz="2400" dirty="0"/>
              <a:t>.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64904"/>
            <a:ext cx="1332533" cy="67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704" y="3415625"/>
            <a:ext cx="862384" cy="51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59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52736"/>
            <a:ext cx="7704856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ידוע לנו מגרף הפונקציה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g(x)=sin x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2400" dirty="0"/>
              <a:t>כי היא מקבלת מקסימום בנקודות </a:t>
            </a:r>
            <a:r>
              <a:rPr lang="he-IL" sz="2400" dirty="0" smtClean="0"/>
              <a:t>                  </a:t>
            </a:r>
            <a:r>
              <a:rPr lang="he-IL" sz="2400" dirty="0"/>
              <a:t>לכן עבור שיעורי ה-</a:t>
            </a:r>
            <a:r>
              <a:rPr lang="en-US" sz="2400" i="1" dirty="0"/>
              <a:t>x</a:t>
            </a:r>
            <a:r>
              <a:rPr lang="he-IL" sz="2400" dirty="0"/>
              <a:t> של נקודות החיתוך </a:t>
            </a:r>
            <a:endParaRPr lang="he-IL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e-IL" sz="2400" dirty="0"/>
          </a:p>
          <a:p>
            <a:pPr lvl="0"/>
            <a:r>
              <a:rPr lang="he-IL" sz="2400" dirty="0" smtClean="0"/>
              <a:t>   של </a:t>
            </a:r>
            <a:r>
              <a:rPr lang="he-IL" sz="2400" dirty="0"/>
              <a:t>הישר </a:t>
            </a:r>
            <a:r>
              <a:rPr lang="he-IL" sz="2400" dirty="0" smtClean="0"/>
              <a:t>                   עם </a:t>
            </a:r>
            <a:r>
              <a:rPr lang="en-US" sz="2400" dirty="0" smtClean="0"/>
              <a:t>f(x) </a:t>
            </a:r>
            <a:r>
              <a:rPr lang="he-IL" sz="2400" dirty="0" smtClean="0"/>
              <a:t> </a:t>
            </a:r>
            <a:r>
              <a:rPr lang="he-IL" sz="2400" dirty="0"/>
              <a:t>לפונקציה המורכבת תהיה </a:t>
            </a:r>
            <a:endParaRPr lang="he-IL" sz="2400" dirty="0" smtClean="0"/>
          </a:p>
          <a:p>
            <a:pPr lvl="0"/>
            <a:endParaRPr lang="he-IL" sz="2400" dirty="0"/>
          </a:p>
          <a:p>
            <a:pPr lvl="0"/>
            <a:r>
              <a:rPr lang="he-IL" sz="2400" dirty="0" smtClean="0"/>
              <a:t>   נקודת </a:t>
            </a:r>
            <a:r>
              <a:rPr lang="he-IL" sz="2400" dirty="0"/>
              <a:t>קיצון שערך </a:t>
            </a:r>
            <a:r>
              <a:rPr lang="en-US" sz="2400" i="1" dirty="0"/>
              <a:t>y</a:t>
            </a:r>
            <a:r>
              <a:rPr lang="en-US" sz="2400" dirty="0"/>
              <a:t> </a:t>
            </a:r>
            <a:r>
              <a:rPr lang="he-IL" sz="2400" dirty="0"/>
              <a:t>שלה 1.</a:t>
            </a:r>
            <a:endParaRPr lang="en-US" sz="2400" dirty="0"/>
          </a:p>
          <a:p>
            <a:r>
              <a:rPr lang="he-IL" sz="2400" dirty="0" smtClean="0"/>
              <a:t> 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80" y="1412776"/>
            <a:ext cx="1455216" cy="8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076" y="2060848"/>
            <a:ext cx="1283196" cy="71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077072"/>
            <a:ext cx="842493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ובדומה לגבי נקודות המינימום. בנקודות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                 </a:t>
            </a:r>
            <a:r>
              <a:rPr lang="he-IL" sz="2400" dirty="0"/>
              <a:t>לכן </a:t>
            </a:r>
            <a:r>
              <a:rPr lang="he-IL" sz="2400" dirty="0" smtClean="0"/>
              <a:t>עבור </a:t>
            </a:r>
          </a:p>
          <a:p>
            <a:endParaRPr lang="he-IL" sz="2400" dirty="0"/>
          </a:p>
          <a:p>
            <a:r>
              <a:rPr lang="he-IL" sz="2400" dirty="0" smtClean="0"/>
              <a:t> </a:t>
            </a:r>
            <a:r>
              <a:rPr lang="he-IL" sz="2400" dirty="0"/>
              <a:t>שיעורי ה-</a:t>
            </a:r>
            <a:r>
              <a:rPr lang="en-US" sz="2400" i="1" dirty="0"/>
              <a:t>x</a:t>
            </a:r>
            <a:r>
              <a:rPr lang="he-IL" sz="2400" dirty="0"/>
              <a:t> של נקודות החיתוך של הישר </a:t>
            </a:r>
            <a:r>
              <a:rPr lang="he-IL" sz="2400" dirty="0" smtClean="0"/>
              <a:t>                    </a:t>
            </a:r>
            <a:r>
              <a:rPr lang="he-IL" sz="2400" dirty="0"/>
              <a:t>עם  </a:t>
            </a:r>
            <a:r>
              <a:rPr lang="en-US" sz="2400" dirty="0" smtClean="0"/>
              <a:t>f(x)  </a:t>
            </a:r>
            <a:r>
              <a:rPr lang="he-IL" sz="2400" dirty="0" smtClean="0"/>
              <a:t> </a:t>
            </a:r>
          </a:p>
          <a:p>
            <a:endParaRPr lang="he-IL" sz="2400" dirty="0"/>
          </a:p>
          <a:p>
            <a:r>
              <a:rPr lang="he-IL" sz="2400" dirty="0" smtClean="0"/>
              <a:t>לפונקציה </a:t>
            </a:r>
            <a:r>
              <a:rPr lang="he-IL" sz="2400" dirty="0"/>
              <a:t>המורכבת תהיה נקודת קיצון שערך </a:t>
            </a:r>
            <a:r>
              <a:rPr lang="en-US" sz="2400" i="1" dirty="0"/>
              <a:t>y</a:t>
            </a:r>
            <a:r>
              <a:rPr lang="he-IL" sz="2400" dirty="0"/>
              <a:t> שלה </a:t>
            </a:r>
            <a:r>
              <a:rPr lang="he-IL" sz="2400" dirty="0" smtClean="0"/>
              <a:t>1- .</a:t>
            </a:r>
            <a:endParaRPr lang="en-US" sz="2400" dirty="0"/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58390"/>
            <a:ext cx="1570658" cy="7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1410928" cy="80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29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980728"/>
            <a:ext cx="60486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ניעזר </a:t>
            </a:r>
            <a:r>
              <a:rPr lang="he-IL" sz="28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ביישומון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2420888"/>
            <a:ext cx="58326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סרטטו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את הפונקציה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h(x)=g(f(x))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כאשר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91259"/>
            <a:ext cx="3531299" cy="80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96" y="3861048"/>
            <a:ext cx="8712968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שימו לב לזוגיות/אי זוגיות של הפונקציות,  נקודות קיצון, עליה/ירידה של הפונקציות, חיוביות ושליליות.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אלו מהתכונות של הפונקציה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נקבעות על-ידי הפונקציה החיצונית? ואילו על-ידי הפנימית?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  <p:pic>
        <p:nvPicPr>
          <p:cNvPr id="7" name="Picture 17" descr="http://highmath.haifa.ac.il/images/stories/masheabai_oraha_velemida/ggb%2520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3672" y="743145"/>
            <a:ext cx="1008112" cy="8209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5611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3"/>
            <a:ext cx="78488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לפי המסקנות עד עתה, איך יראה גרף הפונקציה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1256"/>
            <a:ext cx="2587154" cy="72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132856"/>
            <a:ext cx="792088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שימו לב לזוגיות/אי זוגיות של הפונקציות, נקודות קיצון עליה/ירידה של הפונקציות, חיוביות ושליליות. אלו מהתכונות של הפונקציה  נקבעות על-ידי הפונקציה החיצונית? ואילו על-ידי הפנימית?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365104"/>
            <a:ext cx="792088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נסכם: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מחזוריות הפונקציות הטריגונומטריות, מאפשרת לנו חקירה איכותנית של הפונקציה המורכבת.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655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פונקציות </a:t>
            </a:r>
            <a:r>
              <a:rPr lang="he-IL" dirty="0" smtClean="0"/>
              <a:t>הופכיות 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79237" y="1960618"/>
            <a:ext cx="871296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חלוקה לקבוצות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. כל קבוצה תחקור פונקציה הופכית לפונקציה פנימית שונה: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3140968"/>
            <a:ext cx="64087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קבוצה אחת הפונקציה הפנימית היא פרבולה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1962894" cy="49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3861048"/>
            <a:ext cx="5544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קבוצה שנייה הפונקציה הפנימית היא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1585714" cy="46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7904" y="4509120"/>
            <a:ext cx="4752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קבוצה שלישית הפונקציה הפנימית היא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31" y="4509514"/>
            <a:ext cx="1804789" cy="5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35696" y="5445224"/>
            <a:ext cx="6480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קבוצה רביעית הפונקציות הפנימיות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הן  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52255"/>
            <a:ext cx="3037684" cy="57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אובייקט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627111"/>
              </p:ext>
            </p:extLst>
          </p:nvPr>
        </p:nvGraphicFramePr>
        <p:xfrm>
          <a:off x="4069482" y="1007828"/>
          <a:ext cx="636048" cy="756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Формула" r:id="rId7" imgW="355446" imgH="418918" progId="Equation.3">
                  <p:embed/>
                </p:oleObj>
              </mc:Choice>
              <mc:Fallback>
                <p:oleObj name="Формула" r:id="rId7" imgW="355446" imgH="418918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9482" y="1007828"/>
                        <a:ext cx="636048" cy="7563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מלבן מעוגל 16"/>
          <p:cNvSpPr/>
          <p:nvPr/>
        </p:nvSpPr>
        <p:spPr>
          <a:xfrm>
            <a:off x="1829000" y="647788"/>
            <a:ext cx="4896544" cy="1197036"/>
          </a:xfrm>
          <a:prstGeom prst="roundRect">
            <a:avLst>
              <a:gd name="adj" fmla="val 3621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http://highmath.haifa.ac.il/images/stories/masheabai_oraha_velemida/ggb%2520logo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332656"/>
            <a:ext cx="1008112" cy="8209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461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accent6"/>
                </a:solidFill>
              </a:rPr>
              <a:t>סכום: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844824"/>
            <a:ext cx="83529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הפונקציה       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שומרת על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ערך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f(x)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עבור             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(נקודות שבת), הוכיחו.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169" y="1840555"/>
            <a:ext cx="478532" cy="59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64" y="1844824"/>
            <a:ext cx="1168896" cy="78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2852936"/>
            <a:ext cx="67687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כאשר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f(x)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עולה             יורדת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והפוך.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0928"/>
            <a:ext cx="478532" cy="59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3645024"/>
            <a:ext cx="734481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כאשר 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f(x)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חיובית/שלילית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 חיובית/שלילית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בהתאמה.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478532" cy="59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9512" y="4581129"/>
            <a:ext cx="84249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dirty="0" smtClean="0"/>
              <a:t>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עבור ערכי </a:t>
            </a:r>
            <a:r>
              <a:rPr lang="he-IL" sz="2400" i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i="1" dirty="0">
                <a:latin typeface="David" panose="020E0502060401010101" pitchFamily="34" charset="-79"/>
                <a:cs typeface="David" panose="020E0502060401010101" pitchFamily="34" charset="-79"/>
              </a:rPr>
              <a:t>x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בהם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f(x)=0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ל-              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יש אסימפטוטה אנכית והפוך.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81128"/>
            <a:ext cx="478532" cy="59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5661248"/>
            <a:ext cx="88924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עבור ערכי </a:t>
            </a:r>
            <a:r>
              <a:rPr lang="he-IL" sz="2400" i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i="1" dirty="0">
                <a:latin typeface="David" panose="020E0502060401010101" pitchFamily="34" charset="-79"/>
                <a:cs typeface="David" panose="020E0502060401010101" pitchFamily="34" charset="-79"/>
              </a:rPr>
              <a:t>x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בהם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ל-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f(x)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יש נקודת מקסימום ל- 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יש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נקודת מינימום והפוך.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798" y="5589240"/>
            <a:ext cx="478532" cy="59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03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6"/>
                </a:solidFill>
              </a:rPr>
              <a:t>זוגיות ואי זוגיות בפונקציות מורכבות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772816"/>
            <a:ext cx="71287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מהתבוננות בפעילויות על הרכבות פונקציות שערו האם: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9"/>
            <a:ext cx="7255316" cy="326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74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1560" y="1772816"/>
            <a:ext cx="7920880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2400" dirty="0" smtClean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ה.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אם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f(x)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אינה פונקציה זוגית ואינה פונקציה אי-זוגית מה ניתן לומר  </a:t>
            </a:r>
          </a:p>
          <a:p>
            <a:pPr lvl="0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על הפונקציה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g(x)=f(x)-f(-x)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? </a:t>
            </a:r>
          </a:p>
          <a:p>
            <a:pPr lvl="0"/>
            <a:endParaRPr lang="he-IL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הוכיחו את תשובתכם.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  <p:pic>
        <p:nvPicPr>
          <p:cNvPr id="7170" name="Picture 2" descr="http://www.breslev.co.il/filesupload/articles/articalimage/2215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3212975"/>
            <a:ext cx="3436018" cy="24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1547665" y="3225501"/>
            <a:ext cx="1296143" cy="576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7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470025"/>
          </a:xfrm>
        </p:spPr>
        <p:txBody>
          <a:bodyPr/>
          <a:lstStyle/>
          <a:p>
            <a:pPr algn="r"/>
            <a:r>
              <a:rPr lang="he-IL" dirty="0" smtClean="0"/>
              <a:t>  </a:t>
            </a:r>
            <a:r>
              <a:rPr lang="he-IL" dirty="0" smtClean="0">
                <a:solidFill>
                  <a:schemeClr val="accent6"/>
                </a:solidFill>
              </a:rPr>
              <a:t>דף עבודה – מסלול 5 הנקודות </a:t>
            </a:r>
            <a:endParaRPr lang="he-IL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064896" cy="4104456"/>
          </a:xfrm>
        </p:spPr>
        <p:txBody>
          <a:bodyPr>
            <a:normAutofit/>
          </a:bodyPr>
          <a:lstStyle/>
          <a:p>
            <a:pPr algn="r"/>
            <a:r>
              <a:rPr lang="he-IL" dirty="0" smtClean="0"/>
              <a:t> </a:t>
            </a:r>
            <a:r>
              <a:rPr lang="he-IL" dirty="0"/>
              <a:t>בנייה גאומטרית לגרף של פונקציה מורכבת  , "מסלול של חמש הנקודות" . לבנייה שני שלבים:</a:t>
            </a:r>
            <a:endParaRPr lang="en-US" dirty="0"/>
          </a:p>
          <a:p>
            <a:pPr algn="r"/>
            <a:r>
              <a:rPr lang="he-IL" b="1" dirty="0"/>
              <a:t>שלב ראשון – הכנה: </a:t>
            </a:r>
            <a:endParaRPr lang="en-US" b="1" dirty="0"/>
          </a:p>
          <a:p>
            <a:pPr algn="r"/>
            <a:r>
              <a:rPr lang="he-IL" dirty="0"/>
              <a:t>מסרטטים , במערכת צירים אחת, את הגרפים של שתי הפונקציות המרכיבות : </a:t>
            </a:r>
            <a:r>
              <a:rPr lang="en-US" dirty="0" smtClean="0"/>
              <a:t>f(x) , g(x)</a:t>
            </a:r>
            <a:r>
              <a:rPr lang="he-IL" dirty="0" smtClean="0"/>
              <a:t> והישר  </a:t>
            </a:r>
            <a:r>
              <a:rPr lang="en-US" i="1" dirty="0"/>
              <a:t>y=x</a:t>
            </a:r>
            <a:r>
              <a:rPr lang="he-IL" dirty="0"/>
              <a:t> . </a:t>
            </a:r>
            <a:endParaRPr lang="en-US" dirty="0"/>
          </a:p>
          <a:p>
            <a:pPr algn="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3791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  פתרון</a:t>
            </a:r>
            <a:endParaRPr lang="he-I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7992888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תונות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שתי הפונקציות :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f(x)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 ו-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g(x)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נגדיר הפונקציה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h(x)=g(f(x))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הוכחה עבור הרכבה של פונקציות זוגיות/אי-זוגיות: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א. תהי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f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זוגית ו-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g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זוגית אז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h=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gof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היא זוגית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אכן :  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h(-x)=g(f(-x))=g(f(x))=h(x)     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כלומר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h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זוגית.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ב. תהי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f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אי-זוגית ו-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g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אי-זוגית אז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h=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gof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היא אי-זוגית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אכן: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h(-x)=g(f(-x))=g(-(f(x))=-g(f(x)) = h(x)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כלומר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h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אי-זוגית.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ג. תהי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f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זוגית ו-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g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אי-זוגית אז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h=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gof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היא זוגית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אכן: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h(-x)=g(f(-x))=g(f(x))=h(x)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כלומר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h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זוגית.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ד.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תהי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f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אי-זוגית ו-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g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זוגית אז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h=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gof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היא זוגית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      אכן : 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h(-x)=g(f(-x))=g(-f(x))=g(f(x))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כלומר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h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זוגית.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ה.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אם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f(x)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אינה פונקציה זוגית ואינה פונקציה אי-זוגית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אז   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  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הפונקציה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g(x)=f(x)-f(-x)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היא אי-זוגית .  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אכן :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g(-x)=f(-x)-f(x)=-g(x)  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12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/>
              <a:t>תחומי עליה וירידה של פונקציות מורכבות 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700808"/>
            <a:ext cx="684076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הרכבה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של פונקציות 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מונוטוניות</a:t>
            </a:r>
          </a:p>
          <a:p>
            <a:r>
              <a:rPr lang="he-IL" sz="2400" b="1" dirty="0"/>
              <a:t>דף פעילות 1</a:t>
            </a:r>
            <a:r>
              <a:rPr lang="he-IL" sz="2400" b="1" dirty="0" smtClean="0"/>
              <a:t>:</a:t>
            </a:r>
          </a:p>
          <a:p>
            <a:r>
              <a:rPr lang="he-IL" sz="2400" dirty="0"/>
              <a:t>באיור מופיע גרף הפונקציה </a:t>
            </a:r>
            <a:r>
              <a:rPr lang="he-IL" sz="2400" dirty="0" smtClean="0"/>
              <a:t> </a:t>
            </a:r>
            <a:endParaRPr lang="en-US" sz="2400" dirty="0"/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092" y="2941872"/>
            <a:ext cx="1345679" cy="6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271"/>
          <p:cNvPicPr/>
          <p:nvPr/>
        </p:nvPicPr>
        <p:blipFill>
          <a:blip r:embed="rId3"/>
          <a:stretch>
            <a:fillRect/>
          </a:stretch>
        </p:blipFill>
        <p:spPr>
          <a:xfrm>
            <a:off x="-468560" y="1412776"/>
            <a:ext cx="4209415" cy="2694940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14" y="3645024"/>
            <a:ext cx="734849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8424" y="2996952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3706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/>
              <a:t>תחומי עליה וירידה של פונקציות מורכבות 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700808"/>
            <a:ext cx="684076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הרכבה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של פונקציות 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מונוטוניות</a:t>
            </a:r>
          </a:p>
          <a:p>
            <a:r>
              <a:rPr lang="he-IL" sz="2400" b="1" dirty="0"/>
              <a:t>דף פעילות 1</a:t>
            </a:r>
            <a:r>
              <a:rPr lang="he-IL" sz="2400" b="1" dirty="0" smtClean="0"/>
              <a:t>:</a:t>
            </a:r>
          </a:p>
          <a:p>
            <a:r>
              <a:rPr lang="he-IL" sz="2400" dirty="0"/>
              <a:t>באיור מופיע גרף הפונקציה </a:t>
            </a:r>
            <a:r>
              <a:rPr lang="he-IL" sz="2400" dirty="0" smtClean="0"/>
              <a:t> </a:t>
            </a:r>
            <a:endParaRPr lang="en-US" sz="2400" dirty="0"/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092" y="2941872"/>
            <a:ext cx="1345679" cy="6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271"/>
          <p:cNvPicPr/>
          <p:nvPr/>
        </p:nvPicPr>
        <p:blipFill>
          <a:blip r:embed="rId3"/>
          <a:stretch>
            <a:fillRect/>
          </a:stretch>
        </p:blipFill>
        <p:spPr>
          <a:xfrm>
            <a:off x="-468560" y="1412776"/>
            <a:ext cx="4209415" cy="269494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45" y="3783949"/>
            <a:ext cx="7533691" cy="259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72400" y="3429000"/>
            <a:ext cx="648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ב.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2767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38138"/>
          </a:xfrm>
        </p:spPr>
        <p:txBody>
          <a:bodyPr>
            <a:noAutofit/>
          </a:bodyPr>
          <a:lstStyle/>
          <a:p>
            <a:pPr algn="r"/>
            <a:r>
              <a:rPr lang="he-IL" sz="3000" b="1" dirty="0">
                <a:latin typeface="David" panose="020E0502060401010101" pitchFamily="34" charset="-79"/>
                <a:cs typeface="David" panose="020E0502060401010101" pitchFamily="34" charset="-79"/>
              </a:rPr>
              <a:t>האם תוכלו לשער האם הרכבה של שתי פונקציות מונטוניות עולות, תהיה עולה או יורדת? או שלא ניתן לדעת?</a:t>
            </a:r>
            <a:r>
              <a:rPr lang="en-US" sz="3000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3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57209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81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8164444" cy="473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8520" y="5301208"/>
            <a:ext cx="902854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מסקנה : הרכבה של שתי פונקציות מונוטוניות עולות נקבל פונקציה מונוטונית עולה.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7021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0688"/>
            <a:ext cx="8784976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דף פעילות 2 לפונקציות מונוטוניות</a:t>
            </a:r>
            <a:r>
              <a:rPr lang="he-IL" b="1" dirty="0" smtClean="0"/>
              <a:t>: </a:t>
            </a: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בטבלה  מספר  דוגמאות לפונקציות 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מרכיבות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f(x)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g(x)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מונוטוניות.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שערו בכל אחד מהמקרים , מבלי שימוש בנגזרת, את תחומי העליה והירידה של הפונקציה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המורכבת 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h(x)=g(f(x))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94255"/>
            <a:ext cx="8208912" cy="461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23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692696"/>
            <a:ext cx="8346301" cy="51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52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224136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 smtClean="0"/>
              <a:t> </a:t>
            </a:r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האם תוכלו לשער האם הרכבה של שתי פונקציות מונטוניות תהיה פונקציה עולה או יורדת? או שלא ניתן לדעת?</a:t>
            </a:r>
            <a:r>
              <a:rPr lang="en-US" sz="3600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36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3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772816"/>
            <a:ext cx="878497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u="sng" dirty="0">
                <a:latin typeface="David" panose="020E0502060401010101" pitchFamily="34" charset="-79"/>
                <a:cs typeface="David" panose="020E0502060401010101" pitchFamily="34" charset="-79"/>
              </a:rPr>
              <a:t>ההשערות :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400" i="1" dirty="0" smtClean="0">
                <a:latin typeface="David" panose="020E0502060401010101" pitchFamily="34" charset="-79"/>
                <a:cs typeface="David" panose="020E0502060401010101" pitchFamily="34" charset="-79"/>
              </a:rPr>
              <a:t>1) אם </a:t>
            </a:r>
            <a:r>
              <a:rPr lang="en-US" sz="2400" i="1" dirty="0">
                <a:latin typeface="David" panose="020E0502060401010101" pitchFamily="34" charset="-79"/>
                <a:cs typeface="David" panose="020E0502060401010101" pitchFamily="34" charset="-79"/>
              </a:rPr>
              <a:t>f(x)</a:t>
            </a:r>
            <a:r>
              <a:rPr lang="he-IL" sz="2400" i="1" dirty="0">
                <a:latin typeface="David" panose="020E0502060401010101" pitchFamily="34" charset="-79"/>
                <a:cs typeface="David" panose="020E0502060401010101" pitchFamily="34" charset="-79"/>
              </a:rPr>
              <a:t> ו- </a:t>
            </a:r>
            <a:r>
              <a:rPr lang="en-US" sz="2400" i="1" dirty="0">
                <a:latin typeface="David" panose="020E0502060401010101" pitchFamily="34" charset="-79"/>
                <a:cs typeface="David" panose="020E0502060401010101" pitchFamily="34" charset="-79"/>
              </a:rPr>
              <a:t>g(x) </a:t>
            </a:r>
            <a:r>
              <a:rPr lang="he-IL" sz="2400" i="1" dirty="0">
                <a:latin typeface="David" panose="020E0502060401010101" pitchFamily="34" charset="-79"/>
                <a:cs typeface="David" panose="020E0502060401010101" pitchFamily="34" charset="-79"/>
              </a:rPr>
              <a:t> שתיהן פונקציות יורדות , אז הפונקציה המורכבת שלהן </a:t>
            </a:r>
            <a:r>
              <a:rPr lang="en-US" sz="2400" i="1" dirty="0">
                <a:latin typeface="David" panose="020E0502060401010101" pitchFamily="34" charset="-79"/>
                <a:cs typeface="David" panose="020E0502060401010101" pitchFamily="34" charset="-79"/>
              </a:rPr>
              <a:t>h(x)=f(g(x)) </a:t>
            </a:r>
            <a:r>
              <a:rPr lang="he-IL" sz="2400" i="1" dirty="0">
                <a:latin typeface="David" panose="020E0502060401010101" pitchFamily="34" charset="-79"/>
                <a:cs typeface="David" panose="020E0502060401010101" pitchFamily="34" charset="-79"/>
              </a:rPr>
              <a:t> גם היא עולה.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400" i="1" dirty="0" smtClean="0">
                <a:latin typeface="David" panose="020E0502060401010101" pitchFamily="34" charset="-79"/>
                <a:cs typeface="David" panose="020E0502060401010101" pitchFamily="34" charset="-79"/>
              </a:rPr>
              <a:t>2) אם </a:t>
            </a:r>
            <a:r>
              <a:rPr lang="he-IL" sz="2400" i="1" dirty="0">
                <a:latin typeface="David" panose="020E0502060401010101" pitchFamily="34" charset="-79"/>
                <a:cs typeface="David" panose="020E0502060401010101" pitchFamily="34" charset="-79"/>
              </a:rPr>
              <a:t>אחת מהפונקציות המרכיבות </a:t>
            </a:r>
            <a:r>
              <a:rPr lang="en-US" sz="2400" i="1" dirty="0">
                <a:latin typeface="David" panose="020E0502060401010101" pitchFamily="34" charset="-79"/>
                <a:cs typeface="David" panose="020E0502060401010101" pitchFamily="34" charset="-79"/>
              </a:rPr>
              <a:t>h(x)=f(g(x)) </a:t>
            </a:r>
            <a:r>
              <a:rPr lang="he-IL" sz="2400" i="1" dirty="0">
                <a:latin typeface="David" panose="020E0502060401010101" pitchFamily="34" charset="-79"/>
                <a:cs typeface="David" panose="020E0502060401010101" pitchFamily="34" charset="-79"/>
              </a:rPr>
              <a:t> עולה בכל תחומה והשנייה יורדת בכל תחומה אז הפונקציה המורכבת יורדת בכל תחומה.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i="1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1777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0152" y="476672"/>
            <a:ext cx="25922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הוכחת השערה 1 : 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412776"/>
            <a:ext cx="7776864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i="1" dirty="0">
                <a:latin typeface="David" panose="020E0502060401010101" pitchFamily="34" charset="-79"/>
                <a:cs typeface="David" panose="020E0502060401010101" pitchFamily="34" charset="-79"/>
              </a:rPr>
              <a:t>דרך א: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ניקח שתי פונקציות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f(x)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 ו-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g(x)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, שכל אחת מהן עולה, בתחומה. עלינו להוכיח כי לכל שתי נקודות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x</a:t>
            </a:r>
            <a:r>
              <a:rPr lang="en-US" sz="2400" baseline="-25000" dirty="0">
                <a:latin typeface="David" panose="020E0502060401010101" pitchFamily="34" charset="-79"/>
                <a:cs typeface="David" panose="020E0502060401010101" pitchFamily="34" charset="-79"/>
              </a:rPr>
              <a:t>1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 &lt; x</a:t>
            </a:r>
            <a:r>
              <a:rPr lang="en-US" sz="2400" baseline="-25000" dirty="0"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 בתחום הפונקציה המורכבת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 f(g(x))  </a:t>
            </a: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מתקיים : 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f(g(x</a:t>
            </a:r>
            <a:r>
              <a:rPr lang="en-US" sz="2400" baseline="-25000" dirty="0">
                <a:latin typeface="David" panose="020E0502060401010101" pitchFamily="34" charset="-79"/>
                <a:cs typeface="David" panose="020E0502060401010101" pitchFamily="34" charset="-79"/>
              </a:rPr>
              <a:t>1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)) &lt; f(g(x</a:t>
            </a:r>
            <a:r>
              <a:rPr lang="en-US" sz="2400" baseline="-25000" dirty="0"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))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.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אם הנקודות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x</a:t>
            </a:r>
            <a:r>
              <a:rPr lang="en-US" sz="2400" baseline="-25000" dirty="0">
                <a:latin typeface="David" panose="020E0502060401010101" pitchFamily="34" charset="-79"/>
                <a:cs typeface="David" panose="020E0502060401010101" pitchFamily="34" charset="-79"/>
              </a:rPr>
              <a:t>1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 , x</a:t>
            </a:r>
            <a:r>
              <a:rPr lang="en-US" sz="2400" baseline="-25000" dirty="0">
                <a:latin typeface="David" panose="020E0502060401010101" pitchFamily="34" charset="-79"/>
                <a:cs typeface="David" panose="020E0502060401010101" pitchFamily="34" charset="-79"/>
              </a:rPr>
              <a:t>2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שייכות לתחום ההגדרה המורכבת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f(g(x))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הן שייכות גם לתחום הפונקציה הפנימית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g(x)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, והערכים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g(x</a:t>
            </a:r>
            <a:r>
              <a:rPr lang="en-US" sz="2400" baseline="-25000" dirty="0">
                <a:latin typeface="David" panose="020E0502060401010101" pitchFamily="34" charset="-79"/>
                <a:cs typeface="David" panose="020E0502060401010101" pitchFamily="34" charset="-79"/>
              </a:rPr>
              <a:t>1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) , g(x</a:t>
            </a:r>
            <a:r>
              <a:rPr lang="en-US" sz="2400" baseline="-25000" dirty="0"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)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 שייכים לתחום לתחום הפונקציה החיצונית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f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.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מכאן ע"ס ההגדרה של פונקציה עולה נובע :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4797152"/>
            <a:ext cx="6565751" cy="135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1" y="5949280"/>
            <a:ext cx="57606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i="1" dirty="0">
                <a:latin typeface="David" panose="020E0502060401010101" pitchFamily="34" charset="-79"/>
                <a:cs typeface="David" panose="020E0502060401010101" pitchFamily="34" charset="-79"/>
              </a:rPr>
              <a:t>כלומר הפונקציה המורכבת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f(g(x))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היא עולה.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436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7920880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u="sng" dirty="0">
                <a:latin typeface="David" panose="020E0502060401010101" pitchFamily="34" charset="-79"/>
                <a:cs typeface="David" panose="020E0502060401010101" pitchFamily="34" charset="-79"/>
              </a:rPr>
              <a:t>דרך ב' :</a:t>
            </a:r>
            <a:endParaRPr lang="en-US" sz="24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ההוכחה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מתבססת על נגזרת הפונקציה המורכבת ולכן היא תקפה רק לפונקציות גזירות.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אם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f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 פונקציה עולה וגזירה בכל תחומה, אז הנגזרת שלה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f</a:t>
            </a:r>
            <a:r>
              <a:rPr lang="en-US" sz="2400" baseline="30000" dirty="0">
                <a:latin typeface="David" panose="020E0502060401010101" pitchFamily="34" charset="-79"/>
                <a:cs typeface="David" panose="020E0502060401010101" pitchFamily="34" charset="-79"/>
              </a:rPr>
              <a:t> /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חיובית בכל התחום. אם גם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g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 עולה וגזירה בכל תחומה, אז גם הנגזרת של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g</a:t>
            </a:r>
            <a:r>
              <a:rPr lang="en-US" sz="2400" baseline="30000" dirty="0">
                <a:latin typeface="David" panose="020E0502060401010101" pitchFamily="34" charset="-79"/>
                <a:cs typeface="David" panose="020E0502060401010101" pitchFamily="34" charset="-79"/>
              </a:rPr>
              <a:t>/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חיובית בכל התחום.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ומכאן : 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(f(g(x)))</a:t>
            </a:r>
            <a:r>
              <a:rPr lang="en-US" sz="2400" baseline="30000" dirty="0"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 = f</a:t>
            </a:r>
            <a:r>
              <a:rPr lang="en-US" sz="2400" baseline="30000" dirty="0"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(g(x))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  <a:sym typeface="Wingdings"/>
              </a:rPr>
              <a:t>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g</a:t>
            </a:r>
            <a:r>
              <a:rPr lang="en-US" sz="2400" baseline="30000" dirty="0"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(x) &gt; 0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 בכל נקודה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x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בתחום של הפונקציה 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f(g(x)))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. מכאן , הפונקציה המורכבת היא עולה.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797152"/>
            <a:ext cx="889248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הערה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יתרונה של ההוכחה הראשונה הוא שהיא אינה מוגבלת לפונקציות גזירות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3432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0"/>
            <a:ext cx="76328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שלב שני – קביעת נקודה על גרף הפונקציה המורכבת:</a:t>
            </a:r>
            <a:endParaRPr lang="en-US" b="1" dirty="0"/>
          </a:p>
          <a:p>
            <a:endParaRPr lang="he-IL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" y="260648"/>
            <a:ext cx="3582670" cy="2131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2261" y="2392343"/>
            <a:ext cx="5688632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2000" dirty="0" smtClean="0">
                <a:solidFill>
                  <a:schemeClr val="accent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א.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בוחרים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באחד מערכי </a:t>
            </a:r>
            <a:r>
              <a:rPr lang="en-US" sz="2000" i="1" dirty="0">
                <a:latin typeface="David" panose="020E0502060401010101" pitchFamily="34" charset="-79"/>
                <a:cs typeface="David" panose="020E0502060401010101" pitchFamily="34" charset="-79"/>
              </a:rPr>
              <a:t>x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הנמצאת בתחום ההגדרה של הפונקציה </a:t>
            </a:r>
            <a:r>
              <a:rPr lang="en-US" sz="2000" i="1" dirty="0">
                <a:latin typeface="David" panose="020E0502060401010101" pitchFamily="34" charset="-79"/>
                <a:cs typeface="David" panose="020E0502060401010101" pitchFamily="34" charset="-79"/>
              </a:rPr>
              <a:t>h(x)</a:t>
            </a:r>
            <a:r>
              <a:rPr lang="he-IL" sz="2000" i="1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כאן מתחיל המסלול-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נסמן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את הנקודה של ראשית המסלול על ציר ה-</a:t>
            </a:r>
            <a:r>
              <a:rPr lang="en-US" sz="2000" i="1" dirty="0">
                <a:latin typeface="David" panose="020E0502060401010101" pitchFamily="34" charset="-79"/>
                <a:cs typeface="David" panose="020E0502060401010101" pitchFamily="34" charset="-79"/>
              </a:rPr>
              <a:t>x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 ב- </a:t>
            </a:r>
            <a:r>
              <a:rPr lang="en-US" sz="2000" i="1" dirty="0">
                <a:latin typeface="David" panose="020E0502060401010101" pitchFamily="34" charset="-79"/>
                <a:cs typeface="David" panose="020E0502060401010101" pitchFamily="34" charset="-79"/>
              </a:rPr>
              <a:t>A(x,0) 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191505" y="4581128"/>
            <a:ext cx="748883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dirty="0" smtClean="0">
                <a:solidFill>
                  <a:schemeClr val="accent6"/>
                </a:solidFill>
              </a:rPr>
              <a:t>ב.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מעלים אנך לציר </a:t>
            </a:r>
            <a:r>
              <a:rPr lang="en-US" sz="2000" i="1" dirty="0">
                <a:latin typeface="David" panose="020E0502060401010101" pitchFamily="34" charset="-79"/>
                <a:cs typeface="David" panose="020E0502060401010101" pitchFamily="34" charset="-79"/>
              </a:rPr>
              <a:t>x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בנקודה </a:t>
            </a:r>
            <a:r>
              <a:rPr lang="en-US" sz="2000" i="1" dirty="0">
                <a:latin typeface="David" panose="020E0502060401010101" pitchFamily="34" charset="-79"/>
                <a:cs typeface="David" panose="020E0502060401010101" pitchFamily="34" charset="-79"/>
              </a:rPr>
              <a:t>A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 עד למפגש האנך עם גרף הפונקציה </a:t>
            </a:r>
            <a:r>
              <a:rPr lang="en-US" sz="2000" i="1" dirty="0">
                <a:latin typeface="David" panose="020E0502060401010101" pitchFamily="34" charset="-79"/>
                <a:cs typeface="David" panose="020E0502060401010101" pitchFamily="34" charset="-79"/>
              </a:rPr>
              <a:t>g(x)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זו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הנקודה השנייה במסלול.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 נסמן   </a:t>
            </a:r>
            <a:r>
              <a:rPr lang="en-US" sz="2000" i="1" dirty="0">
                <a:latin typeface="David" panose="020E0502060401010101" pitchFamily="34" charset="-79"/>
                <a:cs typeface="David" panose="020E0502060401010101" pitchFamily="34" charset="-79"/>
              </a:rPr>
              <a:t>B(x, g(x))</a:t>
            </a:r>
            <a:r>
              <a:rPr lang="he-IL" sz="2000" i="1" dirty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93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מתוך בגרות קיץ תשע"ה מועד ב' :</a:t>
            </a:r>
            <a:endParaRPr lang="he-IL" dirty="0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1" b="37778"/>
          <a:stretch/>
        </p:blipFill>
        <p:spPr bwMode="auto">
          <a:xfrm>
            <a:off x="323528" y="1700808"/>
            <a:ext cx="8280920" cy="3744416"/>
          </a:xfrm>
          <a:prstGeom prst="rect">
            <a:avLst/>
          </a:prstGeom>
          <a:ln w="3175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893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95816"/>
            <a:ext cx="6845224" cy="521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69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404664"/>
            <a:ext cx="46805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הגרף של הפונקציה  המורכבת : 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352550"/>
            <a:ext cx="6020029" cy="459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27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692696"/>
            <a:ext cx="44644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פעילות 3 : 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628800"/>
            <a:ext cx="784887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א. נא לסרטט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במערכת הצירים את הגרפים של הפונקציות המרכיבות ושערו איך יראה הגרף של הפונקציה המורכבת :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2022057" cy="60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6"/>
          <p:cNvPicPr/>
          <p:nvPr/>
        </p:nvPicPr>
        <p:blipFill>
          <a:blip r:embed="rId3"/>
          <a:stretch>
            <a:fillRect/>
          </a:stretch>
        </p:blipFill>
        <p:spPr>
          <a:xfrm>
            <a:off x="827584" y="2597101"/>
            <a:ext cx="7128792" cy="403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4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04664"/>
            <a:ext cx="784887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ב. נא לסרטט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במערכת הצירים את הגרפים של הפונקציות המרכיבות ושערו איך יראה הגרף של הפונקציה המורכבת :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  <p:pic>
        <p:nvPicPr>
          <p:cNvPr id="4" name="תמונה 46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2597101"/>
            <a:ext cx="7128792" cy="4037965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5" y="692696"/>
            <a:ext cx="2481237" cy="9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20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096" y="476672"/>
            <a:ext cx="3384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תשובה א: </a:t>
            </a:r>
            <a:endParaRPr lang="he-I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9" y="1684020"/>
            <a:ext cx="6696744" cy="390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7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072" y="404664"/>
            <a:ext cx="34563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תשובה ב: 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4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691276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806489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שאלות  למחשבה : </a:t>
            </a:r>
          </a:p>
          <a:p>
            <a:pPr lvl="0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מבחינת תחומי עליה וירידה מה מאפיין את שתי הפונקציות המרכיבות החיצוניות?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מה אפשר לומר על תחומי העלייה והירידה של הפונקציות המורכבות יחסית לפונקציות המרכיבות אותן?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3212976"/>
            <a:ext cx="7704856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תשובה : </a:t>
            </a: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קיבלנו שאם הפונקציה החיצונית מונוטונית עולה  אז תחומי העלייה והירידה של הפונקציה המורכבת דומה לתחום העלייה והירידה של הפונקציה הפנימית.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אם החיצונית יורדת אז תחומי העלייה והירידה של הפונקציה המורכבת הפוכים לתחום העלייה והירידה של הפונקציה הפנימית.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1111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20923041">
            <a:off x="3158463" y="2266181"/>
            <a:ext cx="5279009" cy="280076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8800" dirty="0" smtClean="0">
                <a:solidFill>
                  <a:schemeClr val="accent2"/>
                </a:solidFill>
              </a:rPr>
              <a:t>תודה </a:t>
            </a:r>
            <a:r>
              <a:rPr lang="en-US" sz="8800" dirty="0" smtClean="0">
                <a:solidFill>
                  <a:schemeClr val="accent2"/>
                </a:solidFill>
              </a:rPr>
              <a:t/>
            </a:r>
            <a:br>
              <a:rPr lang="en-US" sz="8800" dirty="0" smtClean="0">
                <a:solidFill>
                  <a:schemeClr val="accent2"/>
                </a:solidFill>
              </a:rPr>
            </a:br>
            <a:r>
              <a:rPr lang="he-IL" sz="8800" dirty="0" smtClean="0">
                <a:solidFill>
                  <a:schemeClr val="accent2"/>
                </a:solidFill>
              </a:rPr>
              <a:t>ולהתראות</a:t>
            </a:r>
            <a:endParaRPr lang="he-IL" sz="8800" dirty="0">
              <a:solidFill>
                <a:schemeClr val="accent2"/>
              </a:solidFill>
            </a:endParaRPr>
          </a:p>
        </p:txBody>
      </p:sp>
      <p:pic>
        <p:nvPicPr>
          <p:cNvPr id="67586" name="Picture 2" descr="giving a 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2448272" cy="4597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Group 7"/>
          <p:cNvGrpSpPr/>
          <p:nvPr/>
        </p:nvGrpSpPr>
        <p:grpSpPr>
          <a:xfrm>
            <a:off x="3310622" y="843391"/>
            <a:ext cx="4974689" cy="1173396"/>
            <a:chOff x="1502540" y="-171400"/>
            <a:chExt cx="7641460" cy="1311322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-147197"/>
              <a:ext cx="1403648" cy="1287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41"/>
            <a:stretch/>
          </p:blipFill>
          <p:spPr>
            <a:xfrm>
              <a:off x="1502540" y="-171400"/>
              <a:ext cx="6417887" cy="1305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62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208912" cy="7200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dirty="0" smtClean="0">
                <a:solidFill>
                  <a:schemeClr val="accent6"/>
                </a:solidFill>
              </a:rPr>
              <a:t>ג</a:t>
            </a:r>
            <a:r>
              <a:rPr lang="he-IL" sz="2000" dirty="0" smtClean="0">
                <a:solidFill>
                  <a:schemeClr val="accent6"/>
                </a:solidFill>
              </a:rPr>
              <a:t>. </a:t>
            </a:r>
            <a:r>
              <a:rPr lang="he-IL" sz="2000" dirty="0" smtClean="0"/>
              <a:t>מהנקודה </a:t>
            </a:r>
            <a:r>
              <a:rPr lang="en-US" sz="2000" i="1" dirty="0"/>
              <a:t>B </a:t>
            </a:r>
            <a:r>
              <a:rPr lang="he-IL" sz="2000" dirty="0"/>
              <a:t> מעבירים קטע המקביל לציר ה- </a:t>
            </a:r>
            <a:r>
              <a:rPr lang="en-US" sz="2000" i="1" dirty="0"/>
              <a:t>x</a:t>
            </a:r>
            <a:r>
              <a:rPr lang="he-IL" sz="2000" dirty="0"/>
              <a:t>  עד המפגש עם הישר </a:t>
            </a:r>
            <a:r>
              <a:rPr lang="en-US" sz="2000" i="1" dirty="0"/>
              <a:t>y=x</a:t>
            </a:r>
            <a:r>
              <a:rPr lang="he-IL" sz="2000" i="1" dirty="0"/>
              <a:t>  </a:t>
            </a:r>
            <a:r>
              <a:rPr lang="he-IL" sz="2000" dirty="0"/>
              <a:t>, </a:t>
            </a:r>
            <a:endParaRPr lang="en-US" sz="2000" dirty="0"/>
          </a:p>
          <a:p>
            <a:r>
              <a:rPr lang="he-IL" sz="2000" dirty="0" smtClean="0"/>
              <a:t>    זו </a:t>
            </a:r>
            <a:r>
              <a:rPr lang="he-IL" sz="2000" dirty="0"/>
              <a:t>הנקודה </a:t>
            </a:r>
            <a:r>
              <a:rPr lang="he-IL" sz="2000" dirty="0" smtClean="0"/>
              <a:t>השלישית.  נסמן</a:t>
            </a:r>
            <a:r>
              <a:rPr lang="he-IL" sz="2000" dirty="0"/>
              <a:t>:  </a:t>
            </a:r>
            <a:r>
              <a:rPr lang="en-US" sz="2000" i="1" dirty="0"/>
              <a:t>C(g(x), g(x))</a:t>
            </a:r>
            <a:r>
              <a:rPr lang="en-US" sz="2000" dirty="0"/>
              <a:t> </a:t>
            </a:r>
            <a:r>
              <a:rPr lang="he-IL" sz="2000" dirty="0"/>
              <a:t> 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916832"/>
            <a:ext cx="8064896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dirty="0" smtClean="0">
                <a:solidFill>
                  <a:schemeClr val="accent6"/>
                </a:solidFill>
              </a:rPr>
              <a:t>ד.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מהנקודה </a:t>
            </a:r>
            <a:r>
              <a:rPr lang="en-US" sz="2000" i="1" dirty="0">
                <a:latin typeface="David" panose="020E0502060401010101" pitchFamily="34" charset="-79"/>
                <a:cs typeface="David" panose="020E0502060401010101" pitchFamily="34" charset="-79"/>
              </a:rPr>
              <a:t>C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מעבירים קטע המקביל לציר </a:t>
            </a:r>
            <a:r>
              <a:rPr lang="en-US" sz="2000" i="1" dirty="0">
                <a:latin typeface="David" panose="020E0502060401010101" pitchFamily="34" charset="-79"/>
                <a:cs typeface="David" panose="020E0502060401010101" pitchFamily="34" charset="-79"/>
              </a:rPr>
              <a:t>y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עד המפגש עם גרף הפונקציה </a:t>
            </a:r>
            <a:r>
              <a:rPr lang="en-US" sz="2000" i="1" dirty="0">
                <a:latin typeface="David" panose="020E0502060401010101" pitchFamily="34" charset="-79"/>
                <a:cs typeface="David" panose="020E0502060401010101" pitchFamily="34" charset="-79"/>
              </a:rPr>
              <a:t>f(x)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</a:p>
          <a:p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זו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הנקודה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הרביעית.  נסמן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  <a:r>
              <a:rPr lang="en-US" sz="2000" i="1" dirty="0">
                <a:latin typeface="David" panose="020E0502060401010101" pitchFamily="34" charset="-79"/>
                <a:cs typeface="David" panose="020E0502060401010101" pitchFamily="34" charset="-79"/>
              </a:rPr>
              <a:t>D(g(x), f(g(x)))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.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140968"/>
            <a:ext cx="8064896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dirty="0" smtClean="0">
                <a:solidFill>
                  <a:schemeClr val="accent6"/>
                </a:solidFill>
              </a:rPr>
              <a:t>ה.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מנקודה </a:t>
            </a:r>
            <a:r>
              <a:rPr lang="en-US" sz="2000" i="1" dirty="0">
                <a:latin typeface="David" panose="020E0502060401010101" pitchFamily="34" charset="-79"/>
                <a:cs typeface="David" panose="020E0502060401010101" pitchFamily="34" charset="-79"/>
              </a:rPr>
              <a:t>D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 מעבירים קטע המקביל לציר ה-</a:t>
            </a:r>
            <a:r>
              <a:rPr lang="en-US" sz="2000" i="1" dirty="0">
                <a:latin typeface="David" panose="020E0502060401010101" pitchFamily="34" charset="-79"/>
                <a:cs typeface="David" panose="020E0502060401010101" pitchFamily="34" charset="-79"/>
              </a:rPr>
              <a:t>x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עד המפגש עם האנך לציר ה-</a:t>
            </a:r>
            <a:r>
              <a:rPr lang="en-US" sz="2000" i="1" dirty="0">
                <a:latin typeface="David" panose="020E0502060401010101" pitchFamily="34" charset="-79"/>
                <a:cs typeface="David" panose="020E0502060401010101" pitchFamily="34" charset="-79"/>
              </a:rPr>
              <a:t>x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</a:p>
          <a:p>
            <a:pPr lvl="0"/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מנקודה </a:t>
            </a:r>
            <a:r>
              <a:rPr lang="en-US" sz="2000" i="1" dirty="0">
                <a:latin typeface="David" panose="020E0502060401010101" pitchFamily="34" charset="-79"/>
                <a:cs typeface="David" panose="020E0502060401010101" pitchFamily="34" charset="-79"/>
              </a:rPr>
              <a:t>A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(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או עם המשכו). זו הנקודה החמישית     </a:t>
            </a:r>
            <a:r>
              <a:rPr lang="en-US" sz="2000" i="1" dirty="0">
                <a:latin typeface="David" panose="020E0502060401010101" pitchFamily="34" charset="-79"/>
                <a:cs typeface="David" panose="020E0502060401010101" pitchFamily="34" charset="-79"/>
              </a:rPr>
              <a:t>E(x, f(g(x)))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. הנקודה </a:t>
            </a:r>
            <a:r>
              <a:rPr lang="en-US" sz="2000" i="1" dirty="0">
                <a:latin typeface="David" panose="020E0502060401010101" pitchFamily="34" charset="-79"/>
                <a:cs typeface="David" panose="020E0502060401010101" pitchFamily="34" charset="-79"/>
              </a:rPr>
              <a:t>E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</a:p>
          <a:p>
            <a:pPr lvl="0"/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שייכת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לגרף הפונקציה המורכבת </a:t>
            </a:r>
            <a:r>
              <a:rPr lang="en-US" sz="2000" i="1" dirty="0">
                <a:latin typeface="David" panose="020E0502060401010101" pitchFamily="34" charset="-79"/>
                <a:cs typeface="David" panose="020E0502060401010101" pitchFamily="34" charset="-79"/>
              </a:rPr>
              <a:t>h(x)=f(g(x))</a:t>
            </a:r>
            <a:r>
              <a:rPr lang="he-IL" sz="2000" i="1" dirty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725144"/>
            <a:ext cx="7776864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אפשר לחזור על תהליך הבניה , כאשר כל פעם בוחרים בנקודה </a:t>
            </a:r>
            <a:r>
              <a:rPr lang="en-US" sz="2000" i="1" dirty="0">
                <a:latin typeface="David" panose="020E0502060401010101" pitchFamily="34" charset="-79"/>
                <a:cs typeface="David" panose="020E0502060401010101" pitchFamily="34" charset="-79"/>
              </a:rPr>
              <a:t>A(x,0)</a:t>
            </a:r>
            <a:r>
              <a:rPr lang="he-IL" sz="2000" i="1" dirty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אחרת מתחום ההגדרה </a:t>
            </a:r>
            <a:r>
              <a:rPr lang="en-US" sz="2000" i="1" dirty="0">
                <a:latin typeface="David" panose="020E0502060401010101" pitchFamily="34" charset="-79"/>
                <a:cs typeface="David" panose="020E0502060401010101" pitchFamily="34" charset="-79"/>
              </a:rPr>
              <a:t>f(g(x))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. אוסף כל הנקודות </a:t>
            </a:r>
            <a:r>
              <a:rPr lang="en-US" sz="2000" i="1" dirty="0">
                <a:latin typeface="David" panose="020E0502060401010101" pitchFamily="34" charset="-79"/>
                <a:cs typeface="David" panose="020E0502060401010101" pitchFamily="34" charset="-79"/>
              </a:rPr>
              <a:t>E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הנמצאות בדרך זו מהווה גרף הפונקציה המורכבת  </a:t>
            </a:r>
            <a:r>
              <a:rPr lang="en-US" sz="2000" i="1" dirty="0">
                <a:latin typeface="David" panose="020E0502060401010101" pitchFamily="34" charset="-79"/>
                <a:cs typeface="David" panose="020E0502060401010101" pitchFamily="34" charset="-79"/>
              </a:rPr>
              <a:t>h(x)=f(g(x))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8155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836712"/>
            <a:ext cx="66967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למעשה נקבל את הגרף של הפונקציה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h(x) 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481138"/>
            <a:ext cx="69532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08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pPr lvl="0"/>
            <a:r>
              <a:rPr lang="he-IL" b="1" dirty="0">
                <a:solidFill>
                  <a:schemeClr val="accent6"/>
                </a:solidFill>
              </a:rPr>
              <a:t>גרפים של פונקציות שכיחות 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352928" cy="5256584"/>
          </a:xfrm>
        </p:spPr>
        <p:txBody>
          <a:bodyPr/>
          <a:lstStyle/>
          <a:p>
            <a:pPr algn="r"/>
            <a:endParaRPr lang="he-IL" dirty="0"/>
          </a:p>
        </p:txBody>
      </p:sp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233705"/>
            <a:ext cx="7344816" cy="592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4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502582" cy="261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6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he-IL" b="1" dirty="0">
                <a:solidFill>
                  <a:schemeClr val="accent6"/>
                </a:solidFill>
              </a:rPr>
              <a:t>תכונות </a:t>
            </a:r>
            <a:r>
              <a:rPr lang="he-IL" b="1" dirty="0" smtClean="0">
                <a:solidFill>
                  <a:schemeClr val="accent6"/>
                </a:solidFill>
              </a:rPr>
              <a:t>של </a:t>
            </a:r>
            <a:r>
              <a:rPr lang="he-IL" b="1" dirty="0">
                <a:solidFill>
                  <a:schemeClr val="accent6"/>
                </a:solidFill>
              </a:rPr>
              <a:t>הפונקציות המרכיבות </a:t>
            </a:r>
            <a:r>
              <a:rPr lang="he-IL" b="1" dirty="0" smtClean="0">
                <a:solidFill>
                  <a:schemeClr val="accent6"/>
                </a:solidFill>
              </a:rPr>
              <a:t>הדורשות </a:t>
            </a:r>
            <a:r>
              <a:rPr lang="he-IL" b="1" dirty="0">
                <a:solidFill>
                  <a:schemeClr val="accent6"/>
                </a:solidFill>
              </a:rPr>
              <a:t>התייחסות </a:t>
            </a:r>
            <a:endParaRPr lang="he-IL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208912" cy="4392488"/>
          </a:xfrm>
        </p:spPr>
        <p:txBody>
          <a:bodyPr>
            <a:normAutofit lnSpcReduction="10000"/>
          </a:bodyPr>
          <a:lstStyle/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he-IL" dirty="0" smtClean="0"/>
              <a:t>תחומי </a:t>
            </a:r>
            <a:r>
              <a:rPr lang="he-IL" dirty="0"/>
              <a:t>עליה </a:t>
            </a:r>
            <a:r>
              <a:rPr lang="he-IL" dirty="0" smtClean="0"/>
              <a:t>וירידה</a:t>
            </a:r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he-IL" dirty="0" smtClean="0"/>
              <a:t>תחום הגדרה</a:t>
            </a:r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he-IL" dirty="0" smtClean="0"/>
              <a:t>זוגיות </a:t>
            </a:r>
            <a:r>
              <a:rPr lang="he-IL" dirty="0"/>
              <a:t>ואי זוגיות</a:t>
            </a:r>
            <a:endParaRPr lang="en-US" dirty="0"/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he-IL" dirty="0"/>
              <a:t>נקודות קיצון</a:t>
            </a:r>
            <a:endParaRPr lang="en-US" dirty="0"/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he-IL" dirty="0"/>
              <a:t>מחזוריות</a:t>
            </a:r>
            <a:endParaRPr lang="en-US" dirty="0"/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he-IL" dirty="0"/>
              <a:t>שליליות וחיוביות</a:t>
            </a:r>
            <a:endParaRPr lang="en-US" dirty="0"/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he-IL" dirty="0"/>
              <a:t>נקודות חיתוך עם הצירים</a:t>
            </a:r>
            <a:endParaRPr lang="en-US" dirty="0"/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he-IL" dirty="0"/>
              <a:t>אסימפטוטות/חורים</a:t>
            </a:r>
            <a:endParaRPr lang="en-US" dirty="0"/>
          </a:p>
          <a:p>
            <a:pPr algn="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834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</TotalTime>
  <Words>1694</Words>
  <Application>Microsoft Office PowerPoint</Application>
  <PresentationFormat>On-screen Show (4:3)</PresentationFormat>
  <Paragraphs>182</Paragraphs>
  <Slides>48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Формула</vt:lpstr>
      <vt:lpstr>PowerPoint Presentation</vt:lpstr>
      <vt:lpstr>דף עבודה – מסלול 5 הנקודות</vt:lpstr>
      <vt:lpstr>  דף עבודה – מסלול 5 הנקודות </vt:lpstr>
      <vt:lpstr>PowerPoint Presentation</vt:lpstr>
      <vt:lpstr>PowerPoint Presentation</vt:lpstr>
      <vt:lpstr>PowerPoint Presentation</vt:lpstr>
      <vt:lpstr>גרפים של פונקציות שכיחות  </vt:lpstr>
      <vt:lpstr>PowerPoint Presentation</vt:lpstr>
      <vt:lpstr>תכונות של הפונקציות המרכיבות הדורשות התייחסות </vt:lpstr>
      <vt:lpstr>PowerPoint Presentation</vt:lpstr>
      <vt:lpstr>פונקציית ln(g(x))</vt:lpstr>
      <vt:lpstr>נסכם : </vt:lpstr>
      <vt:lpstr>מכאן ניתן להסיק לגבי הפונקצייה  </vt:lpstr>
      <vt:lpstr> פונקציית השורש </vt:lpstr>
      <vt:lpstr>PowerPoint Presentation</vt:lpstr>
      <vt:lpstr>נסכם </vt:lpstr>
      <vt:lpstr>  דוגמה מבחינת בגרות חורף 807 תשע"ד</vt:lpstr>
      <vt:lpstr>PowerPoint Presentation</vt:lpstr>
      <vt:lpstr>PowerPoint Presentation</vt:lpstr>
      <vt:lpstr>פונקציות טריגונומטריות</vt:lpstr>
      <vt:lpstr>PowerPoint Presentation</vt:lpstr>
      <vt:lpstr>  שלבים בשרטוט הפונקציה המורכבת: </vt:lpstr>
      <vt:lpstr>PowerPoint Presentation</vt:lpstr>
      <vt:lpstr>PowerPoint Presentation</vt:lpstr>
      <vt:lpstr>PowerPoint Presentation</vt:lpstr>
      <vt:lpstr>פונקציות הופכיות </vt:lpstr>
      <vt:lpstr>סכום:</vt:lpstr>
      <vt:lpstr>זוגיות ואי זוגיות בפונקציות מורכבות </vt:lpstr>
      <vt:lpstr>PowerPoint Presentation</vt:lpstr>
      <vt:lpstr>  פתרון</vt:lpstr>
      <vt:lpstr>תחומי עליה וירידה של פונקציות מורכבות </vt:lpstr>
      <vt:lpstr>תחומי עליה וירידה של פונקציות מורכבות </vt:lpstr>
      <vt:lpstr>האם תוכלו לשער האם הרכבה של שתי פונקציות מונטוניות עולות, תהיה עולה או יורדת? או שלא ניתן לדעת? </vt:lpstr>
      <vt:lpstr>PowerPoint Presentation</vt:lpstr>
      <vt:lpstr>PowerPoint Presentation</vt:lpstr>
      <vt:lpstr>PowerPoint Presentation</vt:lpstr>
      <vt:lpstr> האם תוכלו לשער האם הרכבה של שתי פונקציות מונטוניות תהיה פונקציה עולה או יורדת? או שלא ניתן לדעת? </vt:lpstr>
      <vt:lpstr>PowerPoint Presentation</vt:lpstr>
      <vt:lpstr>PowerPoint Presentation</vt:lpstr>
      <vt:lpstr>מתוך בגרות קיץ תשע"ה מועד ב'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70</cp:revision>
  <dcterms:created xsi:type="dcterms:W3CDTF">2016-01-14T09:29:25Z</dcterms:created>
  <dcterms:modified xsi:type="dcterms:W3CDTF">2016-03-17T07:57:00Z</dcterms:modified>
</cp:coreProperties>
</file>