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6" r:id="rId3"/>
    <p:sldId id="268" r:id="rId4"/>
    <p:sldId id="270" r:id="rId5"/>
    <p:sldId id="286" r:id="rId6"/>
    <p:sldId id="287" r:id="rId7"/>
    <p:sldId id="278" r:id="rId8"/>
    <p:sldId id="271" r:id="rId9"/>
    <p:sldId id="273" r:id="rId10"/>
    <p:sldId id="288" r:id="rId11"/>
    <p:sldId id="279" r:id="rId12"/>
    <p:sldId id="274" r:id="rId13"/>
    <p:sldId id="280" r:id="rId14"/>
    <p:sldId id="275" r:id="rId15"/>
    <p:sldId id="281" r:id="rId16"/>
    <p:sldId id="276" r:id="rId17"/>
    <p:sldId id="282" r:id="rId18"/>
    <p:sldId id="277" r:id="rId19"/>
    <p:sldId id="285" r:id="rId20"/>
    <p:sldId id="291" r:id="rId21"/>
    <p:sldId id="289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73" d="100"/>
          <a:sy n="73" d="100"/>
        </p:scale>
        <p:origin x="62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1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68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56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8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1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8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03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3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50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1374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54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32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46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4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4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3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2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9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20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7B1578-79C1-43C4-93F3-BA5CEDABA6FE}" type="datetimeFigureOut">
              <a:rPr lang="he-IL" smtClean="0"/>
              <a:t>ו'/אדר 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3D66A4-F43F-4243-B5B9-4E3D503640F6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13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7CAB-0E92-4D70-9977-C73A280488B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ו'/אדר ב/תשע"ו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C480-F931-4CB2-A2D5-EB53AB9E89A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6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highmath.haifa.ac.il/images/data2/mashabei_horaa_velemida/Bagrut/circle%202010b-007-1-site.doc" TargetMode="External"/><Relationship Id="rId4" Type="http://schemas.openxmlformats.org/officeDocument/2006/relationships/hyperlink" Target="http://highmath.haifa.ac.il/images/data2/mashabei_horaa_velemida/Bagrut/circle%202010b-007-1-sit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ighmath.haifa.ac.il/data/worksheets/2010b-807-2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tube.geogebra.org/m/2353807" TargetMode="External"/><Relationship Id="rId4" Type="http://schemas.openxmlformats.org/officeDocument/2006/relationships/hyperlink" Target="http://highmath.haifa.ac.il/data/applets/2010-807-2.gg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.org/m/147548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tube.geogebra.org/student/m149066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ghmath.haifa.ac.il/images/7%D7%A0%D7%99%D7%A1%D7%95%D7%97%20%D7%91%D7%A2%D7%99%D7%95%D7%AA%20%D7%97%D7%93%D7%A9%D7%95%D7%AA__%D7%A8%D7%95%D7%96%D7%94%20%D7%9C%D7%99%D7%99%D7%A7%D7%99%D7%9F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ghmath.haifa.ac.il/data/applets/%D7%9E%D7%A7%D7%95%D7%9D_%D7%92%D7%99%D7%90%D7%95%D7%9E%D7%98%D7%A8%D7%99-%D7%97%D7%9C%D7%95%D7%A7%D7%AA_%D7%9E%D7%99%D7%AA%D7%A8.pdf" TargetMode="External"/><Relationship Id="rId7" Type="http://schemas.openxmlformats.org/officeDocument/2006/relationships/hyperlink" Target="https://tube.geogebra.org/m/235374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ube.geogebra.org/m/2353741" TargetMode="External"/><Relationship Id="rId5" Type="http://schemas.openxmlformats.org/officeDocument/2006/relationships/hyperlink" Target="https://tube.geogebra.org/m/2353733" TargetMode="External"/><Relationship Id="rId4" Type="http://schemas.openxmlformats.org/officeDocument/2006/relationships/hyperlink" Target="http://highmath.haifa.ac.il/data/applets/%D7%9E%D7%A7%D7%95%D7%9D_%D7%92%D7%99%D7%90%D7%95%D7%9E%D7%98%D7%A8%D7%99-%D7%97%D7%9C%D7%95%D7%A7%D7%AA_%D7%9E%D7%99%D7%AA%D7%A8.ggb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highmath.haifa.ac.il/data/applets/%D7%9E%D7%A7%D7%95%D7%9D_%D7%92%D7%99%D7%90%D7%95%D7%9E%D7%98%D7%A8%D7%99-%D7%90%D7%9E%D7%A6%D7%A2_%D7%9E%D7%99%D7%AA%D7%A8.pdf" TargetMode="External"/><Relationship Id="rId3" Type="http://schemas.openxmlformats.org/officeDocument/2006/relationships/image" Target="../media/image9.emf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tube.geogebra.org/m/235376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univ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79" y="5340323"/>
            <a:ext cx="1234612" cy="1009918"/>
          </a:xfrm>
          <a:prstGeom prst="rect">
            <a:avLst/>
          </a:prstGeom>
        </p:spPr>
      </p:pic>
      <p:pic>
        <p:nvPicPr>
          <p:cNvPr id="7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14" y="5358680"/>
            <a:ext cx="2361996" cy="923022"/>
          </a:xfrm>
          <a:prstGeom prst="rect">
            <a:avLst/>
          </a:prstGeom>
        </p:spPr>
      </p:pic>
      <p:pic>
        <p:nvPicPr>
          <p:cNvPr id="8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75" y="5326662"/>
            <a:ext cx="1728192" cy="1067667"/>
          </a:xfrm>
          <a:prstGeom prst="rect">
            <a:avLst/>
          </a:prstGeom>
          <a:noFill/>
        </p:spPr>
      </p:pic>
      <p:pic>
        <p:nvPicPr>
          <p:cNvPr id="9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3" y="5326662"/>
            <a:ext cx="2448272" cy="98705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950" y="190404"/>
            <a:ext cx="2782907" cy="255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מלבן 4"/>
          <p:cNvSpPr/>
          <p:nvPr/>
        </p:nvSpPr>
        <p:spPr>
          <a:xfrm>
            <a:off x="2597623" y="2197291"/>
            <a:ext cx="6614615" cy="240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he-IL" sz="6600" b="1" cap="all" spc="100" dirty="0" smtClean="0">
                <a:solidFill>
                  <a:srgbClr val="1A3D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לצאת מהמקום</a:t>
            </a:r>
            <a:endParaRPr lang="en-US" sz="6600" b="1" cap="all" spc="100" dirty="0" smtClean="0">
              <a:solidFill>
                <a:srgbClr val="1A3D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he-IL" sz="6600" b="1" cap="all" spc="100" dirty="0" smtClean="0">
                <a:solidFill>
                  <a:srgbClr val="1A3D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(הגיאומטרי)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endParaRPr lang="en-US" sz="2800" b="1" cap="all" spc="100" dirty="0" smtClean="0">
              <a:solidFill>
                <a:srgbClr val="1A3D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he-IL" sz="2800" b="1" cap="all" spc="100" dirty="0" smtClean="0">
                <a:solidFill>
                  <a:srgbClr val="1A3D6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משימות חקר בשילוב טכנולוגיה</a:t>
            </a:r>
            <a:endParaRPr lang="he-IL" sz="2800" b="1" cap="all" spc="100" dirty="0">
              <a:solidFill>
                <a:srgbClr val="1A3D6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04" y="862559"/>
            <a:ext cx="7414183" cy="576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88093" y="340015"/>
            <a:ext cx="64417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>
                <a:solidFill>
                  <a:srgbClr val="7030A0"/>
                </a:solidFill>
              </a:rPr>
              <a:t>הצעה לפתרון שאלה 2א</a:t>
            </a:r>
          </a:p>
        </p:txBody>
      </p:sp>
    </p:spTree>
    <p:extLst>
      <p:ext uri="{BB962C8B-B14F-4D97-AF65-F5344CB8AC3E}">
        <p14:creationId xmlns:p14="http://schemas.microsoft.com/office/powerpoint/2010/main" val="6854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28" y="27176"/>
            <a:ext cx="1551019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1310185" y="487025"/>
            <a:ext cx="940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שאלה 2ב</a:t>
            </a:r>
          </a:p>
          <a:p>
            <a:endParaRPr lang="he-IL" sz="2400" b="1" u="sng" dirty="0" smtClean="0">
              <a:solidFill>
                <a:srgbClr val="7030A0"/>
              </a:solidFill>
            </a:endParaRPr>
          </a:p>
          <a:p>
            <a:r>
              <a:rPr lang="he-IL" sz="2400" dirty="0" smtClean="0"/>
              <a:t>שאלה </a:t>
            </a:r>
            <a:r>
              <a:rPr lang="he-IL" sz="2400" dirty="0"/>
              <a:t>מבחינת בגרות, חורף תש"ע, עבור </a:t>
            </a:r>
            <a:r>
              <a:rPr lang="en-US" sz="2400" dirty="0"/>
              <a:t>(</a:t>
            </a:r>
            <a:r>
              <a:rPr lang="en-US" sz="2400" dirty="0" err="1"/>
              <a:t>m:n</a:t>
            </a:r>
            <a:r>
              <a:rPr lang="en-US" sz="2400" dirty="0"/>
              <a:t>)&gt;1</a:t>
            </a:r>
            <a:endParaRPr lang="he-IL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9217" name="תמונה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185" y="1875364"/>
            <a:ext cx="10341900" cy="3515502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he-I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kumimoji="0" lang="ru-RU" altLang="he-I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kumimoji="0" lang="he-IL" altLang="he-I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נציג שאלה מבחינת בגרות, חורף תש"ע, עבור </a:t>
            </a:r>
            <a:r>
              <a:rPr kumimoji="0" lang="en-US" altLang="he-I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(m:n)&gt;1</a:t>
            </a:r>
            <a:endParaRPr kumimoji="0" lang="en-US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4473" y="5921771"/>
            <a:ext cx="7959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u="sng" dirty="0">
                <a:hlinkClick r:id="rId4"/>
              </a:rPr>
              <a:t>דף עבודה</a:t>
            </a:r>
            <a:r>
              <a:rPr lang="he-IL" sz="1600" dirty="0"/>
              <a:t> ו</a:t>
            </a:r>
            <a:r>
              <a:rPr lang="he-IL" sz="1600" dirty="0">
                <a:hlinkClick r:id="rId5"/>
              </a:rPr>
              <a:t>יישום דינאמי</a:t>
            </a:r>
            <a:r>
              <a:rPr lang="he-IL" sz="1600" dirty="0"/>
              <a:t> </a:t>
            </a:r>
            <a:r>
              <a:rPr lang="he-IL" sz="1600" dirty="0" smtClean="0"/>
              <a:t>מאת מרכז המורים.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5436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28" y="27176"/>
            <a:ext cx="1551019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1310185" y="210658"/>
            <a:ext cx="9403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הצעה לפתרון שאלה 2ב</a:t>
            </a:r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2804726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. 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844" y="861488"/>
            <a:ext cx="8524311" cy="416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6035" y="5065904"/>
            <a:ext cx="10699845" cy="1836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dirty="0" smtClean="0"/>
              <a:t>הכללה:  </a:t>
            </a:r>
            <a:r>
              <a:rPr lang="he-IL" sz="2000" dirty="0" smtClean="0"/>
              <a:t>כאשר </a:t>
            </a:r>
            <a:r>
              <a:rPr lang="he-IL" sz="2000" dirty="0"/>
              <a:t>נתון מעגל</a:t>
            </a:r>
            <a:r>
              <a:rPr lang="he-IL" sz="2000" b="1" dirty="0"/>
              <a:t> </a:t>
            </a:r>
            <a:r>
              <a:rPr lang="he-IL" sz="2000" dirty="0"/>
              <a:t>ו </a:t>
            </a:r>
            <a:r>
              <a:rPr lang="en-US" sz="2000" dirty="0"/>
              <a:t>A </a:t>
            </a:r>
            <a:r>
              <a:rPr lang="he-IL" sz="2000" dirty="0"/>
              <a:t> נקודה כלשהי במערכת הצירים,</a:t>
            </a:r>
            <a:r>
              <a:rPr lang="ru-RU" sz="2000" dirty="0"/>
              <a:t> B </a:t>
            </a:r>
            <a:r>
              <a:rPr lang="he-IL" sz="2000" dirty="0"/>
              <a:t>היא נקודה כלשהי על המעגל. הנקודה</a:t>
            </a:r>
            <a:r>
              <a:rPr lang="ru-RU" sz="2000" dirty="0"/>
              <a:t> M </a:t>
            </a:r>
            <a:r>
              <a:rPr lang="he-IL" sz="2000" dirty="0"/>
              <a:t>נמצאת על הקטע</a:t>
            </a:r>
            <a:r>
              <a:rPr lang="ru-RU" sz="2000" dirty="0"/>
              <a:t> AB </a:t>
            </a:r>
            <a:r>
              <a:rPr lang="he-IL" sz="2000" dirty="0"/>
              <a:t>כך שמתקיים יחס קבוע בין אורכי הקטעים</a:t>
            </a:r>
            <a:r>
              <a:rPr lang="ru-RU" sz="2000" dirty="0"/>
              <a:t> </a:t>
            </a:r>
            <a:r>
              <a:rPr lang="he-IL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 </a:t>
            </a:r>
            <a:r>
              <a:rPr lang="he-IL" sz="2000" b="1" dirty="0"/>
              <a:t>אז המקום הגיאומטרי של כל הנקודות </a:t>
            </a:r>
            <a:r>
              <a:rPr lang="en-US" sz="2000" b="1" dirty="0"/>
              <a:t>M </a:t>
            </a:r>
            <a:r>
              <a:rPr lang="he-IL" sz="2000" b="1" dirty="0"/>
              <a:t> הנוצרות באופן זה, הוא מעגל.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1446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917848" y="506459"/>
            <a:ext cx="9403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00B050"/>
                </a:solidFill>
              </a:rPr>
              <a:t>שאלה 3 - מבגרות קיץ תשע"א</a:t>
            </a:r>
            <a:endParaRPr lang="en-US" sz="2400" dirty="0"/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917848" y="1087189"/>
            <a:ext cx="9307773" cy="286232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 smtClean="0"/>
              <a:t>נתונה </a:t>
            </a:r>
            <a:r>
              <a:rPr lang="he-IL" sz="2400" dirty="0"/>
              <a:t>אליפסה קנונית החותכת את ציר </a:t>
            </a:r>
            <a:r>
              <a:rPr lang="ru-RU" sz="2400" dirty="0"/>
              <a:t>X</a:t>
            </a:r>
            <a:r>
              <a:rPr lang="he-IL" sz="2400" dirty="0"/>
              <a:t> בנקודות </a:t>
            </a:r>
            <a:r>
              <a:rPr lang="ru-RU" sz="2400" dirty="0"/>
              <a:t>A </a:t>
            </a:r>
            <a:r>
              <a:rPr lang="he-IL" sz="2400" dirty="0"/>
              <a:t> ו </a:t>
            </a:r>
            <a:r>
              <a:rPr lang="ru-RU" sz="2400" dirty="0"/>
              <a:t>B</a:t>
            </a:r>
            <a:r>
              <a:rPr lang="he-IL" sz="2400" dirty="0"/>
              <a:t>. </a:t>
            </a:r>
            <a:r>
              <a:rPr lang="ru-RU" sz="2400" dirty="0"/>
              <a:t>C </a:t>
            </a:r>
            <a:r>
              <a:rPr lang="he-IL" sz="2400" dirty="0"/>
              <a:t> נקודה כלשהי על האליפסה. נחבר את נקודה </a:t>
            </a:r>
            <a:r>
              <a:rPr lang="ru-RU" sz="2400" dirty="0"/>
              <a:t>C </a:t>
            </a:r>
            <a:r>
              <a:rPr lang="he-IL" sz="2400" dirty="0"/>
              <a:t> עם ראשית הצירים </a:t>
            </a:r>
            <a:r>
              <a:rPr lang="ru-RU" sz="2400" dirty="0"/>
              <a:t>O</a:t>
            </a:r>
            <a:r>
              <a:rPr lang="he-IL" sz="2400" dirty="0"/>
              <a:t>.  הקטע </a:t>
            </a:r>
            <a:r>
              <a:rPr lang="ru-RU" sz="2400" dirty="0"/>
              <a:t>OC </a:t>
            </a:r>
            <a:r>
              <a:rPr lang="he-IL" sz="2400" dirty="0"/>
              <a:t> הוא תיכון במשולש </a:t>
            </a:r>
            <a:r>
              <a:rPr lang="ru-RU" sz="2400" dirty="0"/>
              <a:t>ABC</a:t>
            </a:r>
            <a:r>
              <a:rPr lang="he-IL" sz="2400" dirty="0"/>
              <a:t>. נסמן ב </a:t>
            </a:r>
            <a:r>
              <a:rPr lang="ru-RU" sz="2400" dirty="0"/>
              <a:t>M </a:t>
            </a:r>
            <a:r>
              <a:rPr lang="he-IL" sz="2400" dirty="0"/>
              <a:t> את נקודת מפגש התיכונים במשולש </a:t>
            </a:r>
            <a:r>
              <a:rPr lang="ru-RU" sz="2400" dirty="0"/>
              <a:t>ABC</a:t>
            </a:r>
            <a:r>
              <a:rPr lang="he-IL" sz="2400" dirty="0"/>
              <a:t>.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מהו המקום הגיאומטרי של כל הנקודות</a:t>
            </a:r>
            <a:r>
              <a:rPr lang="ru-RU" sz="2400" dirty="0"/>
              <a:t>M </a:t>
            </a:r>
            <a:r>
              <a:rPr lang="he-IL" sz="2400" dirty="0"/>
              <a:t> הנוצרות בדרך זו</a:t>
            </a:r>
            <a:r>
              <a:rPr lang="he-IL" sz="2400" dirty="0" smtClean="0"/>
              <a:t>?</a:t>
            </a:r>
            <a:r>
              <a:rPr lang="he-IL" sz="2400" dirty="0"/>
              <a:t> 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02973" y="4640410"/>
            <a:ext cx="82919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חקר </a:t>
            </a:r>
            <a:r>
              <a:rPr lang="he-IL" dirty="0"/>
              <a:t>באמצעות </a:t>
            </a:r>
            <a:r>
              <a:rPr lang="he-IL" dirty="0" err="1"/>
              <a:t>גאוגברה</a:t>
            </a:r>
            <a:r>
              <a:rPr lang="he-IL" dirty="0"/>
              <a:t> – </a:t>
            </a:r>
            <a:r>
              <a:rPr lang="he-IL" dirty="0">
                <a:hlinkClick r:id="rId3"/>
              </a:rPr>
              <a:t>דף עבודה</a:t>
            </a:r>
            <a:r>
              <a:rPr lang="he-IL" dirty="0"/>
              <a:t> ו</a:t>
            </a:r>
            <a:r>
              <a:rPr lang="he-IL" dirty="0">
                <a:hlinkClick r:id="rId4"/>
              </a:rPr>
              <a:t>יישום </a:t>
            </a:r>
            <a:r>
              <a:rPr lang="he-IL" dirty="0" smtClean="0">
                <a:hlinkClick r:id="rId4"/>
              </a:rPr>
              <a:t>דינאמי</a:t>
            </a:r>
            <a:r>
              <a:rPr lang="he-IL" dirty="0" smtClean="0"/>
              <a:t> מאת מרכז המורים</a:t>
            </a:r>
          </a:p>
          <a:p>
            <a:pPr lvl="0">
              <a:lnSpc>
                <a:spcPct val="150000"/>
              </a:lnSpc>
            </a:pPr>
            <a:endParaRPr lang="he-IL" dirty="0" smtClean="0"/>
          </a:p>
          <a:p>
            <a:pPr lvl="0">
              <a:lnSpc>
                <a:spcPct val="150000"/>
              </a:lnSpc>
            </a:pPr>
            <a:r>
              <a:rPr lang="he-IL" dirty="0" smtClean="0"/>
              <a:t>מה </a:t>
            </a:r>
            <a:r>
              <a:rPr lang="he-IL" dirty="0"/>
              <a:t>אם הנקודה </a:t>
            </a:r>
            <a:r>
              <a:rPr lang="ru-RU" dirty="0"/>
              <a:t>M</a:t>
            </a:r>
            <a:r>
              <a:rPr lang="he-IL" dirty="0"/>
              <a:t> תחלק את הקטע </a:t>
            </a:r>
            <a:r>
              <a:rPr lang="ru-RU" dirty="0"/>
              <a:t>OC</a:t>
            </a:r>
            <a:r>
              <a:rPr lang="he-IL" dirty="0"/>
              <a:t> ביחס </a:t>
            </a:r>
            <a:r>
              <a:rPr lang="ru-RU" dirty="0"/>
              <a:t>m:n</a:t>
            </a:r>
            <a:r>
              <a:rPr lang="he-IL" dirty="0"/>
              <a:t> ?</a:t>
            </a:r>
          </a:p>
          <a:p>
            <a:pPr lvl="0">
              <a:lnSpc>
                <a:spcPct val="150000"/>
              </a:lnSpc>
            </a:pPr>
            <a:r>
              <a:rPr lang="he-IL" dirty="0"/>
              <a:t> (חקר באמצעות </a:t>
            </a:r>
            <a:r>
              <a:rPr lang="he-IL" dirty="0" err="1"/>
              <a:t>גאוגברה</a:t>
            </a:r>
            <a:r>
              <a:rPr lang="he-IL" dirty="0"/>
              <a:t>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5982" y="6151418"/>
            <a:ext cx="16017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hlinkClick r:id="rId5"/>
              </a:rPr>
              <a:t>יישום לחקירה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01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822313" y="497614"/>
            <a:ext cx="940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00B050"/>
                </a:solidFill>
              </a:rPr>
              <a:t>הצעה לפתרון שאלה 3</a:t>
            </a:r>
          </a:p>
          <a:p>
            <a:endParaRPr lang="en-US" sz="2400" dirty="0"/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29" y="926517"/>
            <a:ext cx="9327819" cy="3712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280" y="4861560"/>
            <a:ext cx="1072896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dirty="0" smtClean="0"/>
              <a:t>הכללה</a:t>
            </a:r>
            <a:r>
              <a:rPr lang="he-IL" sz="2000" dirty="0" smtClean="0"/>
              <a:t>: כאשר </a:t>
            </a:r>
            <a:r>
              <a:rPr lang="he-IL" sz="2000" dirty="0"/>
              <a:t>נתונה אליפסה</a:t>
            </a:r>
            <a:r>
              <a:rPr lang="he-IL" sz="2000" b="1" dirty="0"/>
              <a:t> </a:t>
            </a:r>
            <a:r>
              <a:rPr lang="he-IL" sz="2000" dirty="0"/>
              <a:t>ו </a:t>
            </a:r>
            <a:r>
              <a:rPr lang="en-US" sz="2000" dirty="0"/>
              <a:t>A </a:t>
            </a:r>
            <a:r>
              <a:rPr lang="he-IL" sz="2000" dirty="0"/>
              <a:t> נקודה כלשהי במערכת הצירים,</a:t>
            </a:r>
            <a:r>
              <a:rPr lang="ru-RU" sz="2000" dirty="0"/>
              <a:t> B </a:t>
            </a:r>
            <a:r>
              <a:rPr lang="he-IL" sz="2000" dirty="0"/>
              <a:t>היא נקודה כלשהי על האליפסה. הנקודה</a:t>
            </a:r>
            <a:r>
              <a:rPr lang="ru-RU" sz="2000" dirty="0"/>
              <a:t> M </a:t>
            </a:r>
            <a:r>
              <a:rPr lang="he-IL" sz="2000" dirty="0"/>
              <a:t>נמצאת על הקטע</a:t>
            </a:r>
            <a:r>
              <a:rPr lang="ru-RU" sz="2000" dirty="0"/>
              <a:t> AB </a:t>
            </a:r>
            <a:r>
              <a:rPr lang="he-IL" sz="2000" dirty="0"/>
              <a:t>כך שמתקיים יחס קבוע בין אורכי הקטעים</a:t>
            </a:r>
            <a:r>
              <a:rPr lang="ru-RU" sz="2000" dirty="0"/>
              <a:t> </a:t>
            </a:r>
            <a:r>
              <a:rPr lang="he-IL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he-IL" sz="2000" b="1" dirty="0" smtClean="0"/>
              <a:t> </a:t>
            </a:r>
            <a:r>
              <a:rPr lang="he-IL" sz="2000" b="1" dirty="0"/>
              <a:t>אז המקום הגיאומטרי של כל הנקודות </a:t>
            </a:r>
            <a:r>
              <a:rPr lang="en-US" sz="2000" b="1" dirty="0"/>
              <a:t>M </a:t>
            </a:r>
            <a:r>
              <a:rPr lang="he-IL" sz="2000" b="1" dirty="0"/>
              <a:t> הנוצרות באופן זה, הוא אליפסה.</a:t>
            </a:r>
            <a:endParaRPr lang="en-US" sz="20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93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822313" y="503421"/>
            <a:ext cx="940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00B050"/>
                </a:solidFill>
              </a:rPr>
              <a:t>שאלה 4</a:t>
            </a:r>
          </a:p>
          <a:p>
            <a:endParaRPr lang="en-US" sz="2400" dirty="0"/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037229" y="1103586"/>
            <a:ext cx="9744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he-IL" sz="2400" dirty="0"/>
              <a:t>נתונה פרבולה קנונית </a:t>
            </a:r>
            <a:r>
              <a:rPr lang="he-IL" sz="2400" dirty="0" err="1" smtClean="0"/>
              <a:t>שקודקדה</a:t>
            </a:r>
            <a:r>
              <a:rPr lang="he-IL" sz="2400" dirty="0" smtClean="0"/>
              <a:t> </a:t>
            </a:r>
            <a:r>
              <a:rPr lang="he-IL" sz="2400" dirty="0"/>
              <a:t>על ציר </a:t>
            </a:r>
            <a:r>
              <a:rPr lang="ru-RU" sz="2400" dirty="0"/>
              <a:t>Y</a:t>
            </a:r>
            <a:r>
              <a:rPr lang="he-IL" sz="2400" dirty="0"/>
              <a:t>, החותכת את ציר ה </a:t>
            </a:r>
            <a:r>
              <a:rPr lang="ru-RU" sz="2400" dirty="0"/>
              <a:t>X</a:t>
            </a:r>
            <a:r>
              <a:rPr lang="he-IL" sz="2400" dirty="0"/>
              <a:t> בנקודות </a:t>
            </a:r>
            <a:r>
              <a:rPr lang="ru-RU" sz="2400" dirty="0"/>
              <a:t>A</a:t>
            </a:r>
            <a:r>
              <a:rPr lang="he-IL" sz="2400" dirty="0"/>
              <a:t> ו </a:t>
            </a:r>
            <a:r>
              <a:rPr lang="ru-RU" sz="2400" dirty="0"/>
              <a:t>B</a:t>
            </a:r>
            <a:r>
              <a:rPr lang="he-IL" sz="2400" dirty="0"/>
              <a:t>. </a:t>
            </a:r>
            <a:r>
              <a:rPr lang="ru-RU" sz="2400" dirty="0"/>
              <a:t>C</a:t>
            </a:r>
            <a:r>
              <a:rPr lang="he-IL" sz="2400" dirty="0"/>
              <a:t> נקודה כלשהי על הפרבולה. נחבר את נקודה </a:t>
            </a:r>
            <a:r>
              <a:rPr lang="ru-RU" sz="2400" dirty="0"/>
              <a:t>C </a:t>
            </a:r>
            <a:r>
              <a:rPr lang="he-IL" sz="2400" dirty="0"/>
              <a:t> עם ראשית הצירים </a:t>
            </a:r>
            <a:r>
              <a:rPr lang="ru-RU" sz="2400" dirty="0"/>
              <a:t>O</a:t>
            </a:r>
            <a:r>
              <a:rPr lang="he-IL" sz="2400" dirty="0"/>
              <a:t>. הקטע </a:t>
            </a:r>
            <a:r>
              <a:rPr lang="ru-RU" sz="2400" dirty="0"/>
              <a:t>OC </a:t>
            </a:r>
            <a:r>
              <a:rPr lang="he-IL" sz="2400" dirty="0"/>
              <a:t> הוא תיכון במשולש </a:t>
            </a:r>
            <a:r>
              <a:rPr lang="ru-RU" sz="2400" dirty="0"/>
              <a:t>ABC</a:t>
            </a:r>
            <a:r>
              <a:rPr lang="he-IL" sz="2400" dirty="0"/>
              <a:t>. נסמן ב </a:t>
            </a:r>
            <a:r>
              <a:rPr lang="ru-RU" sz="2400" dirty="0"/>
              <a:t>M </a:t>
            </a:r>
            <a:r>
              <a:rPr lang="he-IL" sz="2400" dirty="0"/>
              <a:t> את נקודת מפגש התיכונים במשולש </a:t>
            </a:r>
            <a:r>
              <a:rPr lang="ru-RU" sz="2400" dirty="0"/>
              <a:t>ABC</a:t>
            </a:r>
            <a:r>
              <a:rPr lang="he-IL" sz="2400" dirty="0"/>
              <a:t>. מהו המקום </a:t>
            </a:r>
            <a:r>
              <a:rPr lang="he-IL" sz="2400" dirty="0" smtClean="0"/>
              <a:t>הגיאומטרי </a:t>
            </a:r>
            <a:r>
              <a:rPr lang="he-IL" sz="2400" dirty="0"/>
              <a:t>של כל הנקודות</a:t>
            </a:r>
            <a:r>
              <a:rPr lang="ru-RU" sz="2400" dirty="0"/>
              <a:t>M </a:t>
            </a:r>
            <a:r>
              <a:rPr lang="he-IL" sz="2400" dirty="0"/>
              <a:t> הנוצרות בדרך זו</a:t>
            </a:r>
            <a:r>
              <a:rPr lang="he-IL" sz="2400" dirty="0" smtClean="0"/>
              <a:t>?</a:t>
            </a:r>
          </a:p>
          <a:p>
            <a:pPr lvl="0">
              <a:lnSpc>
                <a:spcPct val="150000"/>
              </a:lnSpc>
            </a:pPr>
            <a:r>
              <a:rPr lang="he-IL" sz="2400" dirty="0" smtClean="0"/>
              <a:t> </a:t>
            </a:r>
            <a:r>
              <a:rPr lang="he-IL" sz="2400" dirty="0"/>
              <a:t>(חקר באמצעות </a:t>
            </a:r>
            <a:r>
              <a:rPr lang="he-IL" sz="2400" dirty="0" err="1"/>
              <a:t>גאוגברה</a:t>
            </a:r>
            <a:r>
              <a:rPr lang="he-IL" sz="2400" dirty="0" smtClean="0"/>
              <a:t>) </a:t>
            </a:r>
          </a:p>
          <a:p>
            <a:pPr lvl="0">
              <a:lnSpc>
                <a:spcPct val="150000"/>
              </a:lnSpc>
            </a:pPr>
            <a:r>
              <a:rPr lang="ru-RU" sz="2400" u="sng" dirty="0" smtClean="0">
                <a:hlinkClick r:id="rId3"/>
              </a:rPr>
              <a:t>http</a:t>
            </a:r>
            <a:r>
              <a:rPr lang="ru-RU" sz="2400" u="sng" dirty="0">
                <a:hlinkClick r:id="rId3"/>
              </a:rPr>
              <a:t>://www.geogebra.org/m/1475487</a:t>
            </a:r>
            <a:endParaRPr lang="en-US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מה אם הנקודה </a:t>
            </a:r>
            <a:r>
              <a:rPr lang="ru-RU" sz="2400" dirty="0"/>
              <a:t>M</a:t>
            </a:r>
            <a:r>
              <a:rPr lang="he-IL" sz="2400" dirty="0"/>
              <a:t> תחלק את הקטע </a:t>
            </a:r>
            <a:r>
              <a:rPr lang="ru-RU" sz="2400" dirty="0"/>
              <a:t>OC</a:t>
            </a:r>
            <a:r>
              <a:rPr lang="he-IL" sz="2400" dirty="0"/>
              <a:t> ביחס </a:t>
            </a:r>
            <a:r>
              <a:rPr lang="ru-RU" sz="2400" dirty="0"/>
              <a:t>m:n</a:t>
            </a:r>
            <a:r>
              <a:rPr lang="he-IL" sz="2400" dirty="0"/>
              <a:t> 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204157" y="454505"/>
            <a:ext cx="940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00B050"/>
                </a:solidFill>
              </a:rPr>
              <a:t>הצעה לפתרון שאלה 4</a:t>
            </a:r>
          </a:p>
          <a:p>
            <a:endParaRPr lang="en-US" sz="2400" dirty="0"/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4961" y="1201324"/>
            <a:ext cx="10661544" cy="490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2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28" y="27176"/>
            <a:ext cx="1551019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1310185" y="487025"/>
            <a:ext cx="9403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שאלה 5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894067" y="948690"/>
            <a:ext cx="9469133" cy="4912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he-IL" sz="2000" b="1" dirty="0" smtClean="0">
                <a:solidFill>
                  <a:srgbClr val="2A65AC"/>
                </a:solidFill>
                <a:ea typeface="Tahoma"/>
              </a:rPr>
              <a:t>ומה אם לא... עקומת </a:t>
            </a:r>
            <a:r>
              <a:rPr lang="he-IL" sz="2000" b="1" dirty="0">
                <a:solidFill>
                  <a:srgbClr val="2A65AC"/>
                </a:solidFill>
                <a:ea typeface="Tahoma"/>
              </a:rPr>
              <a:t>המוצא אינה חתך חרוט</a:t>
            </a:r>
            <a:r>
              <a:rPr lang="ru-RU" sz="2000" b="1" dirty="0">
                <a:solidFill>
                  <a:srgbClr val="2A65AC"/>
                </a:solidFill>
                <a:ea typeface="Tahoma"/>
              </a:rPr>
              <a:t>?</a:t>
            </a:r>
            <a:endParaRPr lang="en-US" sz="2000" dirty="0">
              <a:ea typeface="Tahoma"/>
            </a:endParaRP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5" y="2074270"/>
            <a:ext cx="10805009" cy="33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138160" y="5192457"/>
            <a:ext cx="2225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hlinkClick r:id="rId4"/>
              </a:rPr>
              <a:t>קישור</a:t>
            </a: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20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28" y="27176"/>
            <a:ext cx="1551019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e-IL" sz="2800" dirty="0">
                <a:solidFill>
                  <a:srgbClr val="0070C0"/>
                </a:solidFill>
              </a:rPr>
              <a:t>דיון ומסקנות</a:t>
            </a: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endParaRPr lang="he-IL" sz="28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86839"/>
            <a:ext cx="11049000" cy="4846007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he-IL" dirty="0" smtClean="0">
                <a:solidFill>
                  <a:srgbClr val="7030A0"/>
                </a:solidFill>
              </a:rPr>
              <a:t>בתהליך </a:t>
            </a:r>
            <a:r>
              <a:rPr lang="he-IL" b="1" dirty="0" smtClean="0">
                <a:solidFill>
                  <a:srgbClr val="7030A0"/>
                </a:solidFill>
              </a:rPr>
              <a:t>החקר</a:t>
            </a:r>
            <a:r>
              <a:rPr lang="he-IL" dirty="0" smtClean="0">
                <a:solidFill>
                  <a:srgbClr val="7030A0"/>
                </a:solidFill>
              </a:rPr>
              <a:t> בעזרת הבנייה </a:t>
            </a:r>
            <a:r>
              <a:rPr lang="he-IL" dirty="0">
                <a:solidFill>
                  <a:srgbClr val="7030A0"/>
                </a:solidFill>
              </a:rPr>
              <a:t>של </a:t>
            </a:r>
            <a:r>
              <a:rPr lang="he-IL" dirty="0" err="1" smtClean="0">
                <a:solidFill>
                  <a:srgbClr val="7030A0"/>
                </a:solidFill>
              </a:rPr>
              <a:t>הישומונים</a:t>
            </a:r>
            <a:r>
              <a:rPr lang="he-IL" dirty="0" smtClean="0">
                <a:solidFill>
                  <a:srgbClr val="7030A0"/>
                </a:solidFill>
              </a:rPr>
              <a:t>  גילינו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he-IL" b="1" dirty="0" smtClean="0">
                <a:solidFill>
                  <a:srgbClr val="7030A0"/>
                </a:solidFill>
              </a:rPr>
              <a:t>תופעה </a:t>
            </a:r>
            <a:r>
              <a:rPr lang="he-IL" b="1" dirty="0">
                <a:solidFill>
                  <a:srgbClr val="7030A0"/>
                </a:solidFill>
              </a:rPr>
              <a:t>מעניינת</a:t>
            </a:r>
            <a:r>
              <a:rPr lang="ru-RU" b="1" dirty="0">
                <a:solidFill>
                  <a:srgbClr val="7030A0"/>
                </a:solidFill>
              </a:rPr>
              <a:t>:</a:t>
            </a:r>
            <a:r>
              <a:rPr lang="ru-RU" dirty="0">
                <a:solidFill>
                  <a:srgbClr val="7030A0"/>
                </a:solidFill>
              </a:rPr>
              <a:t> </a:t>
            </a:r>
            <a:endParaRPr lang="he-IL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he-IL" dirty="0" smtClean="0"/>
          </a:p>
          <a:p>
            <a:pPr marL="0" lvl="0" indent="0">
              <a:lnSpc>
                <a:spcPct val="160000"/>
              </a:lnSpc>
              <a:buNone/>
            </a:pPr>
            <a:r>
              <a:rPr lang="he-IL" dirty="0" smtClean="0"/>
              <a:t>עבור </a:t>
            </a:r>
            <a:r>
              <a:rPr lang="he-IL" dirty="0"/>
              <a:t>כל יחס של חלוקת הקטעים, </a:t>
            </a:r>
            <a:endParaRPr lang="he-IL" dirty="0" smtClean="0"/>
          </a:p>
          <a:p>
            <a:pPr marL="0" lvl="0" indent="0">
              <a:lnSpc>
                <a:spcPct val="160000"/>
              </a:lnSpc>
              <a:buNone/>
            </a:pPr>
            <a:r>
              <a:rPr lang="he-IL" dirty="0" smtClean="0"/>
              <a:t>ועבור </a:t>
            </a:r>
            <a:r>
              <a:rPr lang="he-IL" dirty="0"/>
              <a:t>כל בחירה של הפרמטרים, </a:t>
            </a:r>
            <a:endParaRPr lang="he-IL" dirty="0" smtClean="0"/>
          </a:p>
          <a:p>
            <a:pPr marL="0" lvl="0" indent="0">
              <a:lnSpc>
                <a:spcPct val="160000"/>
              </a:lnSpc>
              <a:buNone/>
            </a:pPr>
            <a:r>
              <a:rPr lang="he-IL" dirty="0" smtClean="0"/>
              <a:t>המקום </a:t>
            </a:r>
            <a:r>
              <a:rPr lang="he-IL" dirty="0"/>
              <a:t>גאומטרי </a:t>
            </a:r>
            <a:r>
              <a:rPr lang="he-IL" dirty="0" smtClean="0"/>
              <a:t>שנוצר דומה </a:t>
            </a:r>
            <a:r>
              <a:rPr lang="he-IL" dirty="0"/>
              <a:t>למקום הגאומטרי המקורי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606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5090" y="1564839"/>
            <a:ext cx="7668491" cy="3775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בכל הדוגמאות </a:t>
            </a:r>
            <a:r>
              <a:rPr lang="he-IL" dirty="0" smtClean="0"/>
              <a:t>שחקרנו הופעלה </a:t>
            </a:r>
            <a:r>
              <a:rPr lang="he-IL" dirty="0"/>
              <a:t>על </a:t>
            </a:r>
            <a:r>
              <a:rPr lang="he-IL" dirty="0" smtClean="0"/>
              <a:t>כל הנקודות </a:t>
            </a:r>
            <a:r>
              <a:rPr lang="he-IL" dirty="0"/>
              <a:t>של המקום הגאומטרי המקורי </a:t>
            </a:r>
            <a:r>
              <a:rPr lang="he-IL" dirty="0" smtClean="0"/>
              <a:t>הטרנספורמציה הבאה:</a:t>
            </a:r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r>
              <a:rPr lang="he-IL" dirty="0" smtClean="0"/>
              <a:t>התמונה </a:t>
            </a:r>
            <a:r>
              <a:rPr lang="he-IL" dirty="0"/>
              <a:t>של כל </a:t>
            </a:r>
            <a:r>
              <a:rPr lang="he-IL" dirty="0" smtClean="0"/>
              <a:t>נקודה </a:t>
            </a:r>
            <a:r>
              <a:rPr lang="en-US" dirty="0" smtClean="0"/>
              <a:t>A</a:t>
            </a:r>
            <a:r>
              <a:rPr lang="he-IL" dirty="0" smtClean="0"/>
              <a:t> על המקום הגיאומטרי המקורי </a:t>
            </a:r>
            <a:r>
              <a:rPr lang="en-US" dirty="0" smtClean="0"/>
              <a:t> </a:t>
            </a:r>
            <a:r>
              <a:rPr lang="he-IL" dirty="0" smtClean="0"/>
              <a:t>היא הנקודה </a:t>
            </a:r>
            <a:r>
              <a:rPr lang="en-US" dirty="0"/>
              <a:t>A' </a:t>
            </a:r>
            <a:r>
              <a:rPr lang="he-IL" dirty="0" smtClean="0"/>
              <a:t>  המקיימת :</a:t>
            </a:r>
            <a:r>
              <a:rPr lang="en-US" dirty="0"/>
              <a:t>OA' = </a:t>
            </a:r>
            <a:r>
              <a:rPr lang="en-US" dirty="0" err="1"/>
              <a:t>kOA</a:t>
            </a:r>
            <a:r>
              <a:rPr lang="en-US" dirty="0"/>
              <a:t> </a:t>
            </a:r>
            <a:r>
              <a:rPr lang="he-IL" dirty="0" smtClean="0"/>
              <a:t> כאשר </a:t>
            </a:r>
            <a:r>
              <a:rPr lang="en-US" dirty="0" smtClean="0"/>
              <a:t>O</a:t>
            </a:r>
            <a:r>
              <a:rPr lang="he-IL" dirty="0" smtClean="0"/>
              <a:t> נקודה </a:t>
            </a:r>
            <a:r>
              <a:rPr lang="he-IL" dirty="0"/>
              <a:t>נתונה במישור </a:t>
            </a:r>
            <a:r>
              <a:rPr lang="he-IL" dirty="0" smtClean="0"/>
              <a:t>ו</a:t>
            </a:r>
            <a:r>
              <a:rPr lang="en-US" dirty="0"/>
              <a:t>k - </a:t>
            </a:r>
            <a:r>
              <a:rPr lang="he-IL" dirty="0" smtClean="0"/>
              <a:t> </a:t>
            </a:r>
            <a:r>
              <a:rPr lang="he-IL" dirty="0"/>
              <a:t>מספר ממשי </a:t>
            </a:r>
            <a:r>
              <a:rPr lang="he-IL" dirty="0" smtClean="0"/>
              <a:t>חיובי.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he-IL" dirty="0" smtClean="0"/>
              <a:t>טרנספורמציה </a:t>
            </a:r>
            <a:r>
              <a:rPr lang="he-IL" dirty="0"/>
              <a:t>זו נקראת </a:t>
            </a:r>
            <a:r>
              <a:rPr lang="he-IL" dirty="0" err="1"/>
              <a:t>הומותטיה</a:t>
            </a:r>
            <a:r>
              <a:rPr lang="he-IL" dirty="0"/>
              <a:t>. 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הנקודה </a:t>
            </a:r>
            <a:r>
              <a:rPr lang="en-US" dirty="0" smtClean="0"/>
              <a:t>O</a:t>
            </a:r>
            <a:r>
              <a:rPr lang="he-IL" dirty="0" smtClean="0"/>
              <a:t> נקראת מרכז </a:t>
            </a:r>
            <a:r>
              <a:rPr lang="he-IL" dirty="0" err="1" smtClean="0"/>
              <a:t>ההומוטטיה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והמספר </a:t>
            </a:r>
            <a:r>
              <a:rPr lang="en-US" dirty="0" smtClean="0"/>
              <a:t>k</a:t>
            </a:r>
            <a:r>
              <a:rPr lang="he-IL" dirty="0" smtClean="0"/>
              <a:t> נקרא </a:t>
            </a:r>
            <a:r>
              <a:rPr lang="he-IL" dirty="0"/>
              <a:t>מקדם הדמיון.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9438" y="688170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 smtClean="0">
                <a:solidFill>
                  <a:srgbClr val="7030A0"/>
                </a:solidFill>
              </a:rPr>
              <a:t>ועוד קצת מתמטיקה....</a:t>
            </a:r>
            <a:endParaRPr lang="he-IL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66" y="3846368"/>
            <a:ext cx="3324141" cy="263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8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527384" y="188645"/>
            <a:ext cx="10608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1A3D68"/>
                </a:solidFill>
              </a:rPr>
              <a:t>סדנה</a:t>
            </a:r>
          </a:p>
          <a:p>
            <a:pPr algn="ctr"/>
            <a:r>
              <a:rPr lang="he-IL" sz="2400" b="1" dirty="0" smtClean="0">
                <a:solidFill>
                  <a:srgbClr val="1A3D68"/>
                </a:solidFill>
              </a:rPr>
              <a:t>לצאת מהמקום (הגיאומטרי)</a:t>
            </a:r>
            <a:endParaRPr lang="he-IL" sz="2400" dirty="0">
              <a:solidFill>
                <a:srgbClr val="1A3D68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111423" y="1144166"/>
            <a:ext cx="5242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 smtClean="0">
                <a:solidFill>
                  <a:prstClr val="black"/>
                </a:solidFill>
              </a:rPr>
              <a:t>1. עיצוב </a:t>
            </a:r>
            <a:r>
              <a:rPr lang="he-IL" sz="2000" b="1" dirty="0">
                <a:solidFill>
                  <a:prstClr val="black"/>
                </a:solidFill>
              </a:rPr>
              <a:t>משימת חקר בשילוב טכנולוגיה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9" name="Content Placeholder 3"/>
          <p:cNvSpPr>
            <a:spLocks noGrp="1"/>
          </p:cNvSpPr>
          <p:nvPr/>
        </p:nvSpPr>
        <p:spPr>
          <a:xfrm>
            <a:off x="2114645" y="1697943"/>
            <a:ext cx="6674168" cy="266716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770"/>
              </a:spcBef>
            </a:pPr>
            <a:r>
              <a:rPr lang="he-IL" dirty="0">
                <a:solidFill>
                  <a:srgbClr val="000000"/>
                </a:solidFill>
                <a:ea typeface="Times New Roman"/>
                <a:cs typeface="Arial"/>
              </a:rPr>
              <a:t>תיאור המצב המתמטי הנחקר </a:t>
            </a:r>
            <a:r>
              <a:rPr lang="ru-RU" dirty="0">
                <a:solidFill>
                  <a:srgbClr val="000000"/>
                </a:solidFill>
                <a:ea typeface="Times New Roman"/>
                <a:cs typeface="Arial"/>
              </a:rPr>
              <a:t/>
            </a:r>
            <a:br>
              <a:rPr lang="ru-RU" dirty="0">
                <a:solidFill>
                  <a:srgbClr val="000000"/>
                </a:solidFill>
                <a:ea typeface="Times New Roman"/>
                <a:cs typeface="Arial"/>
              </a:rPr>
            </a:br>
            <a:r>
              <a:rPr lang="he-IL" dirty="0">
                <a:solidFill>
                  <a:srgbClr val="9BBB59"/>
                </a:solidFill>
                <a:ea typeface="Times New Roman"/>
                <a:cs typeface="Arial"/>
              </a:rPr>
              <a:t>להפוך שאלת "הוכח ש.." לשאלה פתוחה.</a:t>
            </a:r>
            <a:endParaRPr lang="en-US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חקרו</a:t>
            </a:r>
            <a:r>
              <a:rPr lang="he-IL" dirty="0">
                <a:solidFill>
                  <a:srgbClr val="000000"/>
                </a:solidFill>
                <a:ea typeface="Calibri"/>
                <a:cs typeface="Arial"/>
              </a:rPr>
              <a:t> בעזרת התוכנה והעלו </a:t>
            </a: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השערות</a:t>
            </a:r>
            <a:endParaRPr lang="en-US" sz="1000" dirty="0">
              <a:solidFill>
                <a:prstClr val="black"/>
              </a:solidFill>
              <a:ea typeface="Calibri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אוששו או הפריכו </a:t>
            </a:r>
            <a:r>
              <a:rPr lang="he-IL" dirty="0">
                <a:solidFill>
                  <a:srgbClr val="000000"/>
                </a:solidFill>
                <a:ea typeface="Calibri"/>
                <a:cs typeface="Arial"/>
              </a:rPr>
              <a:t>השערתכם בעזרת התוכנה</a:t>
            </a:r>
            <a:endParaRPr lang="en-US" sz="1000" dirty="0">
              <a:solidFill>
                <a:prstClr val="black"/>
              </a:solidFill>
              <a:ea typeface="Calibri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הסבירו</a:t>
            </a:r>
            <a:r>
              <a:rPr lang="he-IL" dirty="0">
                <a:solidFill>
                  <a:srgbClr val="000000"/>
                </a:solidFill>
                <a:ea typeface="Calibri"/>
                <a:cs typeface="Arial"/>
              </a:rPr>
              <a:t> במילים שלכם מדוע </a:t>
            </a: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השערתכם נכונה.</a:t>
            </a:r>
            <a:endParaRPr lang="en-US" sz="1000" dirty="0">
              <a:solidFill>
                <a:prstClr val="black"/>
              </a:solidFill>
              <a:ea typeface="Calibri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b="1" dirty="0">
                <a:solidFill>
                  <a:srgbClr val="000000"/>
                </a:solidFill>
                <a:ea typeface="Calibri"/>
                <a:cs typeface="Arial"/>
              </a:rPr>
              <a:t>הוכיחו.</a:t>
            </a:r>
            <a:endParaRPr lang="en-US" sz="1000" dirty="0">
              <a:solidFill>
                <a:prstClr val="black"/>
              </a:solidFill>
              <a:ea typeface="Calibri"/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2937350" y="4935675"/>
            <a:ext cx="5788569" cy="753707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wrap="square">
            <a:noAutofit/>
          </a:bodyPr>
          <a:lstStyle/>
          <a:p>
            <a:r>
              <a:rPr lang="he-IL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    5.</a:t>
            </a:r>
            <a:r>
              <a:rPr lang="he-IL" b="1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 חקרו </a:t>
            </a:r>
            <a:r>
              <a:rPr lang="he-IL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מצבים</a:t>
            </a:r>
            <a:r>
              <a:rPr lang="he-IL" b="1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he-IL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דומים, </a:t>
            </a:r>
            <a:r>
              <a:rPr lang="he-IL" b="1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 האם ניתן להכליל</a:t>
            </a:r>
            <a:r>
              <a:rPr lang="he-IL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? </a:t>
            </a:r>
            <a:r>
              <a:rPr lang="ru-RU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</a:br>
            <a:r>
              <a:rPr lang="he-IL" dirty="0">
                <a:solidFill>
                  <a:srgbClr val="9BBB59"/>
                </a:solidFill>
                <a:latin typeface="Calibri"/>
                <a:ea typeface="Times New Roman"/>
                <a:cs typeface="Arial"/>
              </a:rPr>
              <a:t>        מה אם כן? מה אם לא?</a:t>
            </a:r>
            <a:endParaRPr lang="en-US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pSp>
        <p:nvGrpSpPr>
          <p:cNvPr id="21" name="Group 32"/>
          <p:cNvGrpSpPr/>
          <p:nvPr/>
        </p:nvGrpSpPr>
        <p:grpSpPr>
          <a:xfrm>
            <a:off x="8925241" y="1908126"/>
            <a:ext cx="629064" cy="3404397"/>
            <a:chOff x="0" y="0"/>
            <a:chExt cx="472223" cy="3162011"/>
          </a:xfrm>
        </p:grpSpPr>
        <p:cxnSp>
          <p:nvCxnSpPr>
            <p:cNvPr id="22" name="Straight Connector 23"/>
            <p:cNvCxnSpPr/>
            <p:nvPr/>
          </p:nvCxnSpPr>
          <p:spPr>
            <a:xfrm flipH="1">
              <a:off x="0" y="3162011"/>
              <a:ext cx="472223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flipV="1">
              <a:off x="472223" y="0"/>
              <a:ext cx="0" cy="3162011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31"/>
            <p:cNvCxnSpPr/>
            <p:nvPr/>
          </p:nvCxnSpPr>
          <p:spPr>
            <a:xfrm flipH="1">
              <a:off x="0" y="0"/>
              <a:ext cx="472223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7383" y="6063232"/>
            <a:ext cx="11390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u="sng" dirty="0">
                <a:hlinkClick r:id="rId3"/>
              </a:rPr>
              <a:t>ניסוח של בעיות חקר חדשות בסיבת גאומטריה דינמית (</a:t>
            </a:r>
            <a:r>
              <a:rPr lang="ru-RU" u="sng" dirty="0">
                <a:hlinkClick r:id="rId3"/>
              </a:rPr>
              <a:t>DGE</a:t>
            </a:r>
            <a:r>
              <a:rPr lang="he-IL" u="sng" dirty="0">
                <a:hlinkClick r:id="rId3"/>
              </a:rPr>
              <a:t>) בעיות הנוצרות למטרת חקר ובעיות הנוצרות במהלך חקר </a:t>
            </a:r>
            <a:r>
              <a:rPr lang="he-IL" dirty="0"/>
              <a:t>, רוזה לייקין, </a:t>
            </a:r>
            <a:r>
              <a:rPr lang="he-IL" dirty="0" err="1"/>
              <a:t>על"ה</a:t>
            </a:r>
            <a:r>
              <a:rPr lang="he-IL" dirty="0"/>
              <a:t>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2065"/>
            <a:ext cx="10972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he-IL" b="1" dirty="0" smtClean="0">
                <a:solidFill>
                  <a:srgbClr val="7030A0"/>
                </a:solidFill>
              </a:rPr>
              <a:t>מורים רבים </a:t>
            </a:r>
            <a:r>
              <a:rPr lang="he-IL" b="1" dirty="0">
                <a:solidFill>
                  <a:srgbClr val="7030A0"/>
                </a:solidFill>
              </a:rPr>
              <a:t>נמנעים משאלות </a:t>
            </a:r>
            <a:r>
              <a:rPr lang="he-IL" b="1" dirty="0" smtClean="0">
                <a:solidFill>
                  <a:srgbClr val="7030A0"/>
                </a:solidFill>
              </a:rPr>
              <a:t>חקר.</a:t>
            </a:r>
            <a:br>
              <a:rPr lang="he-IL" b="1" dirty="0" smtClean="0">
                <a:solidFill>
                  <a:srgbClr val="7030A0"/>
                </a:solidFill>
              </a:rPr>
            </a:br>
            <a:r>
              <a:rPr lang="he-IL" b="1" dirty="0" smtClean="0">
                <a:solidFill>
                  <a:srgbClr val="7030A0"/>
                </a:solidFill>
              </a:rPr>
              <a:t>מדוע?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he-IL" dirty="0" smtClean="0"/>
              <a:t>יש </a:t>
            </a:r>
            <a:r>
              <a:rPr lang="he-IL" dirty="0"/>
              <a:t>מורים שלא התנסו בעצמם בחקר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יש מורים חסרי </a:t>
            </a:r>
            <a:r>
              <a:rPr lang="he-IL" dirty="0" err="1"/>
              <a:t>נסיון</a:t>
            </a:r>
            <a:r>
              <a:rPr lang="he-IL" dirty="0"/>
              <a:t> בסביבות דינאמיות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בעיות חקר אינן זמינות בספרי הלימוד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לעיתים בעיות חקר מובילות להשערות לא צפויות שהוכחתן מורכבת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קושי בשימוש בטכנולוגיה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הידע של המורים, מיומנותם והאמונות בהן הם מחזיקים, קובעים האם ואיך הם משלבים חקר מתמטי בכיתותיהם.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88" y="0"/>
            <a:ext cx="1547812" cy="142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6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4748645" y="984440"/>
            <a:ext cx="5476976" cy="56323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שאלה 1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נתון </a:t>
            </a:r>
            <a:r>
              <a:rPr lang="he-IL" sz="2400" dirty="0"/>
              <a:t>מעגל קנוני. </a:t>
            </a:r>
            <a:r>
              <a:rPr lang="ru-RU" sz="2400" dirty="0"/>
              <a:t>A</a:t>
            </a:r>
            <a:r>
              <a:rPr lang="he-IL" sz="2400" dirty="0"/>
              <a:t> נקודת החיתוך של  המעגל עם ציר </a:t>
            </a:r>
            <a:r>
              <a:rPr lang="en-US" sz="2400" dirty="0"/>
              <a:t>y</a:t>
            </a:r>
            <a:r>
              <a:rPr lang="he-IL" sz="2400" dirty="0"/>
              <a:t> בחלקו החיובי. מנקודה </a:t>
            </a:r>
            <a:r>
              <a:rPr lang="ru-RU" sz="2400" dirty="0"/>
              <a:t>A </a:t>
            </a:r>
            <a:r>
              <a:rPr lang="he-IL" sz="2400" dirty="0"/>
              <a:t> העבירו מיתר החותך את המעגל בנקודה </a:t>
            </a:r>
            <a:r>
              <a:rPr lang="ru-RU" sz="2400" dirty="0"/>
              <a:t>C</a:t>
            </a:r>
            <a:r>
              <a:rPr lang="he-IL" sz="2400" dirty="0"/>
              <a:t>. נסמן את אמצע המיתר בנקודה </a:t>
            </a:r>
            <a:r>
              <a:rPr lang="ru-RU" sz="2400" dirty="0"/>
              <a:t>M</a:t>
            </a:r>
            <a:r>
              <a:rPr lang="he-IL" sz="2400" dirty="0"/>
              <a:t>. </a:t>
            </a:r>
            <a:endParaRPr lang="en-US" sz="2400" dirty="0"/>
          </a:p>
          <a:p>
            <a:pPr>
              <a:lnSpc>
                <a:spcPct val="200000"/>
              </a:lnSpc>
            </a:pPr>
            <a:r>
              <a:rPr lang="he-IL" sz="2400" dirty="0"/>
              <a:t>מהו המקום הגיאומטרי של כל הנקודות </a:t>
            </a:r>
            <a:r>
              <a:rPr lang="ru-RU" sz="2400" dirty="0"/>
              <a:t>M</a:t>
            </a:r>
            <a:r>
              <a:rPr lang="he-IL" sz="2400" dirty="0"/>
              <a:t> הנוצרות באופן זה</a:t>
            </a:r>
            <a:r>
              <a:rPr lang="he-IL" sz="2400" dirty="0" smtClean="0"/>
              <a:t>?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6" y="1143113"/>
            <a:ext cx="43338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4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822313" y="625181"/>
            <a:ext cx="9403308" cy="21455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b="1" u="sng" dirty="0" smtClean="0">
                <a:solidFill>
                  <a:srgbClr val="7030A0"/>
                </a:solidFill>
              </a:rPr>
              <a:t>שאלה 1</a:t>
            </a:r>
          </a:p>
          <a:p>
            <a:pPr>
              <a:lnSpc>
                <a:spcPct val="200000"/>
              </a:lnSpc>
            </a:pPr>
            <a:r>
              <a:rPr lang="he-IL" sz="2000" dirty="0" smtClean="0"/>
              <a:t>נתון </a:t>
            </a:r>
            <a:r>
              <a:rPr lang="he-IL" sz="2000" dirty="0"/>
              <a:t>מעגל קנוני. </a:t>
            </a:r>
            <a:r>
              <a:rPr lang="ru-RU" sz="2000" dirty="0"/>
              <a:t>A</a:t>
            </a:r>
            <a:r>
              <a:rPr lang="he-IL" sz="2000" dirty="0"/>
              <a:t> נקודת החיתוך של  המעגל עם ציר </a:t>
            </a:r>
            <a:r>
              <a:rPr lang="en-US" sz="2000" dirty="0"/>
              <a:t>y</a:t>
            </a:r>
            <a:r>
              <a:rPr lang="he-IL" sz="2000" dirty="0"/>
              <a:t> בחלקו החיובי. מנקודה </a:t>
            </a:r>
            <a:r>
              <a:rPr lang="ru-RU" sz="2000" dirty="0"/>
              <a:t>A </a:t>
            </a:r>
            <a:r>
              <a:rPr lang="he-IL" sz="2000" dirty="0"/>
              <a:t> העבירו מיתר החותך את המעגל בנקודה </a:t>
            </a:r>
            <a:r>
              <a:rPr lang="ru-RU" sz="2000" dirty="0"/>
              <a:t>C</a:t>
            </a:r>
            <a:r>
              <a:rPr lang="he-IL" sz="2000" dirty="0"/>
              <a:t>. נסמן את אמצע המיתר בנקודה </a:t>
            </a:r>
            <a:r>
              <a:rPr lang="ru-RU" sz="2000" dirty="0"/>
              <a:t>M</a:t>
            </a:r>
            <a:r>
              <a:rPr lang="he-IL" sz="2000" dirty="0"/>
              <a:t>. 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he-IL" sz="2000" dirty="0"/>
              <a:t>מהו המקום הגיאומטרי של כל הנקודות </a:t>
            </a:r>
            <a:r>
              <a:rPr lang="ru-RU" sz="2000" dirty="0"/>
              <a:t>M</a:t>
            </a:r>
            <a:r>
              <a:rPr lang="he-IL" sz="2000" dirty="0"/>
              <a:t> הנוצרות באופן זה</a:t>
            </a:r>
            <a:r>
              <a:rPr lang="he-IL" sz="2000" dirty="0" smtClean="0"/>
              <a:t>?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04009" y="3376274"/>
            <a:ext cx="99960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dirty="0" smtClean="0"/>
              <a:t>- </a:t>
            </a:r>
            <a:r>
              <a:rPr lang="he-IL" b="1" dirty="0" smtClean="0"/>
              <a:t>אוששו </a:t>
            </a:r>
            <a:r>
              <a:rPr lang="he-IL" b="1" dirty="0"/>
              <a:t>או הפריכו </a:t>
            </a:r>
            <a:r>
              <a:rPr lang="he-IL" dirty="0"/>
              <a:t>בעזרת </a:t>
            </a:r>
            <a:r>
              <a:rPr lang="he-IL" dirty="0" err="1"/>
              <a:t>הגאוגברה</a:t>
            </a:r>
            <a:r>
              <a:rPr lang="he-IL" dirty="0"/>
              <a:t> את </a:t>
            </a:r>
            <a:r>
              <a:rPr lang="he-IL" dirty="0" smtClean="0"/>
              <a:t>השערתכם</a:t>
            </a:r>
            <a:r>
              <a:rPr lang="he-IL" dirty="0"/>
              <a:t>. 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he-IL" dirty="0" smtClean="0"/>
              <a:t>- </a:t>
            </a:r>
            <a:r>
              <a:rPr lang="he-IL" b="1" dirty="0" smtClean="0"/>
              <a:t>הסבירו</a:t>
            </a:r>
            <a:r>
              <a:rPr lang="he-IL" dirty="0" smtClean="0"/>
              <a:t> </a:t>
            </a:r>
            <a:r>
              <a:rPr lang="he-IL" dirty="0"/>
              <a:t>במילים את המקום הגיאומטרי </a:t>
            </a:r>
            <a:r>
              <a:rPr lang="he-IL" b="1" dirty="0"/>
              <a:t>והוכיחו</a:t>
            </a:r>
            <a:r>
              <a:rPr lang="he-IL" dirty="0"/>
              <a:t>.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he-IL" b="1" dirty="0" smtClean="0"/>
              <a:t>- חקרו </a:t>
            </a:r>
            <a:r>
              <a:rPr lang="he-IL" b="1" dirty="0"/>
              <a:t>מצבים דומים – העלו שאלות נוספות </a:t>
            </a:r>
            <a:r>
              <a:rPr lang="he-IL" b="1" dirty="0" smtClean="0"/>
              <a:t>לחקר . </a:t>
            </a:r>
            <a:r>
              <a:rPr lang="he-IL" dirty="0" smtClean="0"/>
              <a:t> </a:t>
            </a:r>
            <a:r>
              <a:rPr lang="he-IL" sz="2400" dirty="0">
                <a:solidFill>
                  <a:schemeClr val="accent5">
                    <a:lumMod val="75000"/>
                  </a:schemeClr>
                </a:solidFill>
              </a:rPr>
              <a:t>(מה אם לא? מה אם כן? 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02036" y="6093813"/>
            <a:ext cx="5684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/>
              <a:t> </a:t>
            </a:r>
            <a:r>
              <a:rPr lang="he-IL" dirty="0">
                <a:hlinkClick r:id="rId3"/>
              </a:rPr>
              <a:t>דף </a:t>
            </a:r>
            <a:r>
              <a:rPr lang="he-IL" dirty="0" smtClean="0">
                <a:hlinkClick r:id="rId3"/>
              </a:rPr>
              <a:t>עבודה</a:t>
            </a:r>
            <a:r>
              <a:rPr lang="he-IL" dirty="0" smtClean="0"/>
              <a:t> לתלמיד</a:t>
            </a:r>
            <a:r>
              <a:rPr lang="he-IL" dirty="0"/>
              <a:t> ו</a:t>
            </a:r>
            <a:r>
              <a:rPr lang="he-IL" dirty="0">
                <a:hlinkClick r:id="rId4"/>
              </a:rPr>
              <a:t>יישום </a:t>
            </a:r>
            <a:r>
              <a:rPr lang="he-IL" dirty="0" smtClean="0">
                <a:hlinkClick r:id="rId4"/>
              </a:rPr>
              <a:t>דינאמי</a:t>
            </a:r>
            <a:r>
              <a:rPr lang="he-IL" dirty="0" smtClean="0"/>
              <a:t>  באתר מרכז המורים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688511" y="5766955"/>
            <a:ext cx="917302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hlinkClick r:id="rId5"/>
              </a:rPr>
              <a:t>יישום 1</a:t>
            </a:r>
            <a:endParaRPr lang="he-IL" dirty="0" smtClean="0"/>
          </a:p>
          <a:p>
            <a:r>
              <a:rPr lang="he-IL" dirty="0" smtClean="0">
                <a:hlinkClick r:id="rId6"/>
              </a:rPr>
              <a:t>יישום 2</a:t>
            </a:r>
            <a:endParaRPr lang="he-IL" dirty="0" smtClean="0"/>
          </a:p>
          <a:p>
            <a:r>
              <a:rPr lang="he-IL" dirty="0" smtClean="0">
                <a:hlinkClick r:id="rId7"/>
              </a:rPr>
              <a:t>יישום 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7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/>
                </a:solidFill>
              </a:rPr>
              <a:t>הנחיות לבניית הבעיה </a:t>
            </a:r>
            <a:r>
              <a:rPr lang="he-IL" sz="4000" dirty="0" err="1" smtClean="0">
                <a:solidFill>
                  <a:schemeClr val="tx2"/>
                </a:solidFill>
              </a:rPr>
              <a:t>בגאוגברה</a:t>
            </a:r>
            <a:endParaRPr lang="he-IL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02911"/>
              </p:ext>
            </p:extLst>
          </p:nvPr>
        </p:nvGraphicFramePr>
        <p:xfrm>
          <a:off x="5569534" y="1475472"/>
          <a:ext cx="5985163" cy="505659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68544"/>
                <a:gridCol w="4128589"/>
                <a:gridCol w="1188030"/>
              </a:tblGrid>
              <a:tr h="8014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>
                          <a:effectLst/>
                          <a:latin typeface="+mn-lt"/>
                        </a:rPr>
                        <a:t>1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>
                          <a:effectLst/>
                          <a:latin typeface="+mn-lt"/>
                        </a:rPr>
                        <a:t>ניצור </a:t>
                      </a:r>
                      <a:r>
                        <a:rPr lang="he-IL" sz="1800" dirty="0" smtClean="0">
                          <a:effectLst/>
                          <a:latin typeface="+mn-lt"/>
                        </a:rPr>
                        <a:t>מעגל בעל רדיוס נתון.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     מעגל עם מרכז ורדיוס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0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>
                          <a:effectLst/>
                          <a:latin typeface="+mn-lt"/>
                        </a:rPr>
                        <a:t>2 </a:t>
                      </a:r>
                      <a:endParaRPr lang="en-US" sz="1800" b="1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effectLst/>
                          <a:latin typeface="+mn-lt"/>
                        </a:rPr>
                        <a:t>נסמן</a:t>
                      </a:r>
                      <a:r>
                        <a:rPr lang="he-IL" sz="1800" baseline="0" dirty="0" smtClean="0">
                          <a:effectLst/>
                          <a:latin typeface="+mn-lt"/>
                        </a:rPr>
                        <a:t> את נקודת החיתוך של המעגל עם ציר </a:t>
                      </a:r>
                      <a:r>
                        <a:rPr lang="en-US" sz="1800" baseline="0" dirty="0" smtClean="0">
                          <a:effectLst/>
                          <a:latin typeface="+mn-lt"/>
                        </a:rPr>
                        <a:t>y</a:t>
                      </a:r>
                      <a:r>
                        <a:rPr lang="he-IL" sz="1800" baseline="0" dirty="0" smtClean="0">
                          <a:effectLst/>
                          <a:latin typeface="+mn-lt"/>
                        </a:rPr>
                        <a:t>.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9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>
                          <a:effectLst/>
                          <a:latin typeface="+mn-lt"/>
                        </a:rPr>
                        <a:t>3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נבחר נקודה על המעגל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6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>
                          <a:effectLst/>
                          <a:latin typeface="+mn-lt"/>
                        </a:rPr>
                        <a:t>4 </a:t>
                      </a:r>
                      <a:endParaRPr lang="en-US" sz="1800" b="1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ניצור את הקטע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</a:rPr>
                        <a:t>5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effectLst/>
                          <a:latin typeface="+mn-lt"/>
                        </a:rPr>
                        <a:t>נסמן את אמצע הקטע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</a:rPr>
                        <a:t>6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נשנה את שמות הנקודות בהתאם לצורך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en-US" sz="1800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Rename[D, M]                                   </a:t>
                      </a:r>
                      <a:r>
                        <a:rPr lang="he-IL" sz="1800" b="0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en-US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קליק ימני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7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נפעיל עקבות על הנקודה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en-US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SetTrace</a:t>
                      </a:r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M,true</a:t>
                      </a:r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18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endParaRPr lang="en-US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203575" algn="l"/>
                        </a:tabLst>
                        <a:defRPr/>
                      </a:pPr>
                      <a:r>
                        <a:rPr lang="he-IL" sz="18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קליק ימני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31" y="3895654"/>
            <a:ext cx="440402" cy="40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8"/>
          <a:stretch>
            <a:fillRect/>
          </a:stretch>
        </p:blipFill>
        <p:spPr bwMode="auto">
          <a:xfrm>
            <a:off x="6025866" y="3283959"/>
            <a:ext cx="427144" cy="44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31" y="1722437"/>
            <a:ext cx="437410" cy="43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66" y="2589933"/>
            <a:ext cx="4476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09" y="4465492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1" y="1285455"/>
            <a:ext cx="3122199" cy="316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713" y="4436703"/>
            <a:ext cx="4557893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7030A0"/>
                </a:solidFill>
              </a:rPr>
              <a:t>טיפים לעבודה באפליקציה</a:t>
            </a:r>
            <a:r>
              <a:rPr lang="he-IL" dirty="0" smtClean="0">
                <a:solidFill>
                  <a:srgbClr val="7030A0"/>
                </a:solidFill>
              </a:rPr>
              <a:t>:</a:t>
            </a:r>
          </a:p>
          <a:p>
            <a:endParaRPr lang="he-IL" dirty="0" smtClean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he-IL" dirty="0" smtClean="0">
                <a:solidFill>
                  <a:srgbClr val="7030A0"/>
                </a:solidFill>
              </a:rPr>
              <a:t>לחיצה ארוכה על העצם מאפשרת לעצב</a:t>
            </a:r>
          </a:p>
          <a:p>
            <a:pPr marL="285750" indent="-285750">
              <a:buFontTx/>
              <a:buChar char="-"/>
            </a:pPr>
            <a:r>
              <a:rPr lang="he-IL" dirty="0" smtClean="0">
                <a:solidFill>
                  <a:srgbClr val="7030A0"/>
                </a:solidFill>
              </a:rPr>
              <a:t>שימוש בפקודות בחלון הקלט כגון: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he-IL" dirty="0" smtClean="0">
                <a:solidFill>
                  <a:srgbClr val="7030A0"/>
                </a:solidFill>
              </a:rPr>
              <a:t>שינוי שם או הפעלת עקבה.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4691" y="620345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1600" dirty="0">
                <a:hlinkClick r:id="rId8"/>
              </a:rPr>
              <a:t>דף עבודה</a:t>
            </a:r>
            <a:r>
              <a:rPr lang="he-IL" sz="1600" dirty="0"/>
              <a:t> הנחיה לבנייה </a:t>
            </a:r>
            <a:r>
              <a:rPr lang="he-IL" sz="1600" dirty="0" err="1"/>
              <a:t>בגאוגברה</a:t>
            </a:r>
            <a:r>
              <a:rPr lang="he-IL" sz="1600" dirty="0"/>
              <a:t> של המקום הגיאומטרי הנוצר על ידי אמצע מיתר במעגל. </a:t>
            </a:r>
            <a:r>
              <a:rPr lang="he-IL" sz="1600" dirty="0" smtClean="0"/>
              <a:t>מאת מרכז המורים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4907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1310185" y="487025"/>
            <a:ext cx="9403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הצעה לפתרון שאלה 1</a:t>
            </a:r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183" y="1023583"/>
            <a:ext cx="8297438" cy="556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89" y="487025"/>
            <a:ext cx="2708827" cy="274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29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לבן 1"/>
          <p:cNvSpPr/>
          <p:nvPr/>
        </p:nvSpPr>
        <p:spPr>
          <a:xfrm>
            <a:off x="2361063" y="2279176"/>
            <a:ext cx="70831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dirty="0" smtClean="0">
                <a:latin typeface="+mj-lt"/>
              </a:rPr>
              <a:t>- </a:t>
            </a:r>
            <a:r>
              <a:rPr lang="he-IL" sz="2000" dirty="0" smtClean="0"/>
              <a:t>ומה </a:t>
            </a:r>
            <a:r>
              <a:rPr lang="he-IL" sz="2000" dirty="0"/>
              <a:t>אם</a:t>
            </a:r>
            <a:r>
              <a:rPr lang="he-IL" sz="2000" dirty="0" smtClean="0"/>
              <a:t>... </a:t>
            </a:r>
            <a:r>
              <a:rPr lang="he-IL" sz="2000" dirty="0"/>
              <a:t>הנקודה  לא באמצע </a:t>
            </a:r>
            <a:r>
              <a:rPr lang="he-IL" sz="2000" dirty="0" smtClean="0"/>
              <a:t>המיתר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he-IL" sz="2000" dirty="0"/>
              <a:t>- ומה אם...הנקודה מחוץ למעגל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he-IL" sz="2000" dirty="0"/>
              <a:t>- ומה אם...המעגל הוא לא קנוני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he-IL" sz="2000" dirty="0"/>
              <a:t>- ומה אם...המיתר לא במעגל אלא באליפסה, פרבולה...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he-IL" sz="2000" dirty="0"/>
              <a:t>- ומה אם לא... לא מיתר?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17910" y="862559"/>
            <a:ext cx="48586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70C0"/>
                </a:solidFill>
              </a:rPr>
              <a:t>דוגמאות לשאלות חקר </a:t>
            </a:r>
            <a:endParaRPr lang="he-I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621" y="27176"/>
            <a:ext cx="1820527" cy="167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822313" y="475286"/>
            <a:ext cx="9403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u="sng" dirty="0" smtClean="0">
                <a:solidFill>
                  <a:srgbClr val="7030A0"/>
                </a:solidFill>
              </a:rPr>
              <a:t>שאלה 2א</a:t>
            </a:r>
          </a:p>
          <a:p>
            <a:r>
              <a:rPr lang="he-IL" sz="2400" dirty="0" smtClean="0">
                <a:solidFill>
                  <a:schemeClr val="tx2"/>
                </a:solidFill>
              </a:rPr>
              <a:t>שאלה מבחינת </a:t>
            </a:r>
            <a:r>
              <a:rPr lang="he-IL" sz="2400" dirty="0">
                <a:solidFill>
                  <a:schemeClr val="tx2"/>
                </a:solidFill>
              </a:rPr>
              <a:t>בגרות, חורף תשס"ו, עבור </a:t>
            </a:r>
            <a:r>
              <a:rPr lang="en-US" sz="2400" dirty="0">
                <a:solidFill>
                  <a:schemeClr val="tx2"/>
                </a:solidFill>
              </a:rPr>
              <a:t>m:n)&lt;1</a:t>
            </a:r>
            <a:r>
              <a:rPr lang="he-IL" sz="2400" dirty="0">
                <a:solidFill>
                  <a:schemeClr val="tx2"/>
                </a:solidFill>
              </a:rPr>
              <a:t>)&gt;0</a:t>
            </a:r>
            <a:endParaRPr lang="en-US" sz="2400" dirty="0">
              <a:solidFill>
                <a:schemeClr val="tx2"/>
              </a:solidFill>
            </a:endParaRPr>
          </a:p>
          <a:p>
            <a:endParaRPr lang="he-IL" sz="2400" b="1" u="sng" dirty="0" smtClean="0">
              <a:solidFill>
                <a:srgbClr val="7030A0"/>
              </a:solidFill>
            </a:endParaRPr>
          </a:p>
        </p:txBody>
      </p:sp>
      <p:pic>
        <p:nvPicPr>
          <p:cNvPr id="4" name="תמונה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"/>
          <a:stretch/>
        </p:blipFill>
        <p:spPr bwMode="auto">
          <a:xfrm>
            <a:off x="4412776" y="1614149"/>
            <a:ext cx="7274256" cy="391381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9434" y="1697943"/>
            <a:ext cx="3889612" cy="32778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נחקור באמצעות יישומון את ההשערה ביחס למקום הגיאומטרי של נקודה </a:t>
            </a:r>
            <a:r>
              <a:rPr lang="en-US" dirty="0"/>
              <a:t>.C </a:t>
            </a:r>
            <a:r>
              <a:rPr lang="he-IL" dirty="0"/>
              <a:t>הרחבת השאלה עבור הקו המוביל של הסדנה: 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b="1" dirty="0" smtClean="0"/>
          </a:p>
          <a:p>
            <a:pPr>
              <a:lnSpc>
                <a:spcPct val="150000"/>
              </a:lnSpc>
            </a:pPr>
            <a:r>
              <a:rPr lang="he-IL" b="1" dirty="0" smtClean="0"/>
              <a:t>מה </a:t>
            </a:r>
            <a:r>
              <a:rPr lang="he-IL" b="1" dirty="0"/>
              <a:t>נוכל לומר על המקום הגיאומטרי של נקודה </a:t>
            </a:r>
            <a:r>
              <a:rPr lang="en-US" b="1" dirty="0"/>
              <a:t>B </a:t>
            </a:r>
            <a:r>
              <a:rPr lang="he-IL" b="1" dirty="0"/>
              <a:t>? </a:t>
            </a:r>
            <a:endParaRPr lang="en-US" dirty="0"/>
          </a:p>
          <a:p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993700" y="5652654"/>
            <a:ext cx="16017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hlinkClick r:id="rId4"/>
              </a:rPr>
              <a:t>יישום לחקירה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7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/>
                </a:solidFill>
              </a:rPr>
              <a:t>הנחיות לבניית הבעיה </a:t>
            </a:r>
            <a:r>
              <a:rPr lang="he-IL" sz="4000" dirty="0" err="1" smtClean="0">
                <a:solidFill>
                  <a:schemeClr val="tx2"/>
                </a:solidFill>
              </a:rPr>
              <a:t>בגאוגברה</a:t>
            </a:r>
            <a:endParaRPr lang="he-IL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48176"/>
              </p:ext>
            </p:extLst>
          </p:nvPr>
        </p:nvGraphicFramePr>
        <p:xfrm>
          <a:off x="4707082" y="1486674"/>
          <a:ext cx="7128169" cy="4716785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68544"/>
                <a:gridCol w="4128589"/>
                <a:gridCol w="2331036"/>
              </a:tblGrid>
              <a:tr h="8014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>
                          <a:effectLst/>
                          <a:latin typeface="+mn-lt"/>
                        </a:rPr>
                        <a:t>1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>
                          <a:effectLst/>
                          <a:latin typeface="+mn-lt"/>
                        </a:rPr>
                        <a:t>ניצור </a:t>
                      </a:r>
                      <a:r>
                        <a:rPr lang="he-IL" sz="1800" dirty="0" smtClean="0">
                          <a:effectLst/>
                          <a:latin typeface="+mn-lt"/>
                        </a:rPr>
                        <a:t>מעגל בעל רדיוס נתון.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      מעגל עם מרכז ורדיוס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>
                          <a:effectLst/>
                          <a:latin typeface="+mn-lt"/>
                        </a:rPr>
                        <a:t>2 </a:t>
                      </a:r>
                      <a:endParaRPr lang="en-US" sz="1800" b="1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effectLst/>
                          <a:latin typeface="+mn-lt"/>
                        </a:rPr>
                        <a:t>ניצור קרן</a:t>
                      </a:r>
                      <a:r>
                        <a:rPr lang="he-IL" sz="1800" baseline="0" dirty="0" smtClean="0">
                          <a:effectLst/>
                          <a:latin typeface="+mn-lt"/>
                        </a:rPr>
                        <a:t> היוצאת מראשית הצירים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5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>
                          <a:effectLst/>
                          <a:latin typeface="+mn-lt"/>
                        </a:rPr>
                        <a:t>3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נוריד אנך מהנקודה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לציר ה-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6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>
                          <a:effectLst/>
                          <a:latin typeface="+mn-lt"/>
                        </a:rPr>
                        <a:t>4 </a:t>
                      </a:r>
                      <a:endParaRPr lang="en-US" sz="1800" b="1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נסמן את נקודת החיתוך עם ציר ה-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</a:rPr>
                        <a:t>5 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dirty="0" smtClean="0">
                          <a:effectLst/>
                          <a:latin typeface="+mn-lt"/>
                        </a:rPr>
                        <a:t>ניצור נקודה ביחס המבוקש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(x(A), y(A)*2/3)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</a:rPr>
                        <a:t>6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203575" algn="l"/>
                        </a:tabLst>
                        <a:defRPr/>
                      </a:pPr>
                      <a:r>
                        <a:rPr lang="he-I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נוריד אנך מהנקודה לציר ה-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7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נפעיל עקבות על הנקודה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r>
                        <a:rPr lang="en-US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SetTrace</a:t>
                      </a:r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M,true</a:t>
                      </a:r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18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endParaRPr lang="en-US" sz="18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203575" algn="l"/>
                        </a:tabLst>
                        <a:defRPr/>
                      </a:pPr>
                      <a:r>
                        <a:rPr lang="he-IL" sz="18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קליק ימני</a:t>
                      </a:r>
                      <a:endParaRPr lang="en-US" sz="18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03575" algn="l"/>
                        </a:tabLst>
                      </a:pPr>
                      <a:endParaRPr lang="en-US" sz="18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91" y="1722437"/>
            <a:ext cx="437410" cy="43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26" y="3535506"/>
            <a:ext cx="4476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901" y="2362631"/>
            <a:ext cx="4953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951" y="3033280"/>
            <a:ext cx="476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371" y="4830908"/>
            <a:ext cx="476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7427" y="4405315"/>
            <a:ext cx="4360466" cy="17543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7030A0"/>
                </a:solidFill>
              </a:rPr>
              <a:t>טיפים לחקר</a:t>
            </a:r>
            <a:r>
              <a:rPr lang="he-IL" dirty="0" smtClean="0">
                <a:solidFill>
                  <a:srgbClr val="7030A0"/>
                </a:solidFill>
              </a:rPr>
              <a:t>:</a:t>
            </a:r>
          </a:p>
          <a:p>
            <a:endParaRPr lang="he-IL" dirty="0" smtClean="0">
              <a:solidFill>
                <a:srgbClr val="7030A0"/>
              </a:solidFill>
            </a:endParaRPr>
          </a:p>
          <a:p>
            <a:r>
              <a:rPr lang="he-IL" dirty="0" smtClean="0">
                <a:solidFill>
                  <a:srgbClr val="7030A0"/>
                </a:solidFill>
              </a:rPr>
              <a:t>  בכדי לבדוק יחסים שונים, בנו מחוון בשם </a:t>
            </a:r>
            <a:r>
              <a:rPr lang="en-US" dirty="0" smtClean="0">
                <a:solidFill>
                  <a:srgbClr val="7030A0"/>
                </a:solidFill>
              </a:rPr>
              <a:t>m</a:t>
            </a:r>
            <a:r>
              <a:rPr lang="he-IL" dirty="0" smtClean="0">
                <a:solidFill>
                  <a:srgbClr val="7030A0"/>
                </a:solidFill>
              </a:rPr>
              <a:t> והגדירו את הנקודה: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(x(A), y(A)*m)                        </a:t>
            </a:r>
          </a:p>
          <a:p>
            <a:endParaRPr lang="he-IL" dirty="0" smtClean="0">
              <a:solidFill>
                <a:srgbClr val="7030A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35" y="5420977"/>
            <a:ext cx="447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13" y="1490663"/>
            <a:ext cx="2388694" cy="252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ינטגרל">
  <a:themeElements>
    <a:clrScheme name="אינטגרל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אינטגרל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ינטגרל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1299</TotalTime>
  <Words>888</Words>
  <Application>Microsoft Office PowerPoint</Application>
  <PresentationFormat>Custom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אינטגרל</vt:lpstr>
      <vt:lpstr>Office Theme</vt:lpstr>
      <vt:lpstr>PowerPoint Presentation</vt:lpstr>
      <vt:lpstr>PowerPoint Presentation</vt:lpstr>
      <vt:lpstr>PowerPoint Presentation</vt:lpstr>
      <vt:lpstr>PowerPoint Presentation</vt:lpstr>
      <vt:lpstr>הנחיות לבניית הבעיה בגאוגברה</vt:lpstr>
      <vt:lpstr>PowerPoint Presentation</vt:lpstr>
      <vt:lpstr>PowerPoint Presentation</vt:lpstr>
      <vt:lpstr>PowerPoint Presentation</vt:lpstr>
      <vt:lpstr>הנחיות לבניית הבעיה בגאוגברה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דיון ומסקנות </vt:lpstr>
      <vt:lpstr>PowerPoint Presentation</vt:lpstr>
      <vt:lpstr>מורים רבים נמנעים משאלות חקר. מדוע?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samsung</dc:creator>
  <cp:lastModifiedBy>user</cp:lastModifiedBy>
  <cp:revision>77</cp:revision>
  <dcterms:created xsi:type="dcterms:W3CDTF">2015-12-22T19:58:05Z</dcterms:created>
  <dcterms:modified xsi:type="dcterms:W3CDTF">2016-03-16T13:19:36Z</dcterms:modified>
</cp:coreProperties>
</file>