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3"/>
  </p:notesMasterIdLst>
  <p:sldIdLst>
    <p:sldId id="321" r:id="rId2"/>
    <p:sldId id="325" r:id="rId3"/>
    <p:sldId id="326" r:id="rId4"/>
    <p:sldId id="330" r:id="rId5"/>
    <p:sldId id="331" r:id="rId6"/>
    <p:sldId id="332" r:id="rId7"/>
    <p:sldId id="333" r:id="rId8"/>
    <p:sldId id="328" r:id="rId9"/>
    <p:sldId id="329" r:id="rId10"/>
    <p:sldId id="334" r:id="rId11"/>
    <p:sldId id="320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264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711DF8-3442-4952-92B5-074A97583EBE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078B71-54E7-4711-8699-3EAE0D6105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68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30041-2424-44EC-B9DF-A364508D66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5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E8872-4B92-4550-B253-35AA3E645BFC}" type="slidenum">
              <a:rPr lang="he-IL" smtClean="0"/>
              <a:pPr/>
              <a:t>11</a:t>
            </a:fld>
            <a:endParaRPr lang="he-I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563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465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649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671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045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50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610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862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0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94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22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C8E6-E697-4788-824D-4383B3D1427C}" type="datetimeFigureOut">
              <a:rPr lang="he-IL" smtClean="0"/>
              <a:t>כ"א/אדר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059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whighmath.haifa.ac.il/index.php/2015-05-11-06-53-50/160-2015-08-12-11-34-57" TargetMode="External"/><Relationship Id="rId2" Type="http://schemas.openxmlformats.org/officeDocument/2006/relationships/hyperlink" Target="http://kesher-cham.technion.ac.il/clickit_files/files/index/552619713/107536095/608128136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ooks.google.co.il/books?id=blvSBQAAQBAJ&amp;pg=PA61&amp;lpg=PA61&amp;dq=ellipse+origami&amp;source=bl&amp;ots=ER2gbZPogN&amp;sig=sjbxqptnzg6nmcUx5HnDesYulFo&amp;hl=iw&amp;sa=X&amp;ved=0ahUKEwi45uziovnJAhVLthoKHdLiB1oQ6AEINjAH#v=onepage&amp;q=ellipse%20origami&amp;f=fal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ube.geogebra.org/student/m246639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ube.geogebra.org/material/simple/id/292646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hyperlink" Target="https://tube.geogebra.org/material/simple/id/2926331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nEISCCjObPg" TargetMode="External"/><Relationship Id="rId2" Type="http://schemas.openxmlformats.org/officeDocument/2006/relationships/video" Target="https://www.youtube.com/embed/psuTYtDfxPE" TargetMode="External"/><Relationship Id="rId1" Type="http://schemas.openxmlformats.org/officeDocument/2006/relationships/video" Target="https://www.youtube.com/embed/vaLQawKuq8M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newhighmath.haifa.ac.il/index.php/2015-05-11-06-53-50/160-2015-08-12-11-34-5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hyperlink" Target="http://tube.geogebra.org/student/m24663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9" y="2924944"/>
            <a:ext cx="6120680" cy="1298575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+mn-lt"/>
                <a:cs typeface="+mn-cs"/>
              </a:rPr>
              <a:t>קהילות מורים למתמטיקה </a:t>
            </a:r>
            <a:r>
              <a:rPr lang="en-US" dirty="0" smtClean="0">
                <a:latin typeface="+mn-lt"/>
                <a:cs typeface="+mn-cs"/>
              </a:rPr>
              <a:t/>
            </a:r>
            <a:br>
              <a:rPr lang="en-US" dirty="0" smtClean="0">
                <a:latin typeface="+mn-lt"/>
                <a:cs typeface="+mn-cs"/>
              </a:rPr>
            </a:br>
            <a:r>
              <a:rPr lang="he-IL" dirty="0" smtClean="0">
                <a:latin typeface="+mn-lt"/>
                <a:cs typeface="+mn-cs"/>
              </a:rPr>
              <a:t>ברמת </a:t>
            </a:r>
            <a:r>
              <a:rPr lang="he-IL" dirty="0">
                <a:latin typeface="+mn-lt"/>
                <a:cs typeface="+mn-cs"/>
              </a:rPr>
              <a:t>5 יח"ל</a:t>
            </a:r>
            <a:r>
              <a:rPr lang="en-US" dirty="0">
                <a:solidFill>
                  <a:schemeClr val="tx2"/>
                </a:solidFill>
                <a:latin typeface="+mn-lt"/>
                <a:cs typeface="TapuzMF-Black" panose="05000000000000000000" pitchFamily="2" charset="-79"/>
              </a:rPr>
              <a:t/>
            </a:r>
            <a:br>
              <a:rPr lang="en-US" dirty="0">
                <a:solidFill>
                  <a:schemeClr val="tx2"/>
                </a:solidFill>
                <a:latin typeface="+mn-lt"/>
                <a:cs typeface="TapuzMF-Black" panose="05000000000000000000" pitchFamily="2" charset="-79"/>
              </a:rPr>
            </a:br>
            <a:r>
              <a:rPr lang="he-IL" sz="3100" dirty="0" smtClean="0">
                <a:solidFill>
                  <a:schemeClr val="tx2"/>
                </a:solidFill>
                <a:latin typeface="+mn-lt"/>
                <a:cs typeface="TapuzMF-Black" panose="05000000000000000000" pitchFamily="2" charset="-79"/>
              </a:rPr>
              <a:t>נעה צור וסוהיל שריף</a:t>
            </a:r>
            <a:endParaRPr lang="en-US" sz="31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46521" y="116632"/>
            <a:ext cx="3240359" cy="6447919"/>
            <a:chOff x="683568" y="188640"/>
            <a:chExt cx="3240359" cy="6447919"/>
          </a:xfrm>
        </p:grpSpPr>
        <p:sp>
          <p:nvSpPr>
            <p:cNvPr id="8" name="Rectangle 7"/>
            <p:cNvSpPr/>
            <p:nvPr/>
          </p:nvSpPr>
          <p:spPr>
            <a:xfrm>
              <a:off x="683568" y="188640"/>
              <a:ext cx="2605200" cy="6447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41300" dirty="0">
                  <a:solidFill>
                    <a:srgbClr val="FF99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5</a:t>
              </a:r>
              <a:endParaRPr lang="en-US" sz="41300" dirty="0">
                <a:solidFill>
                  <a:srgbClr val="FF990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1898695" y="2762642"/>
              <a:ext cx="272702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8000" dirty="0" smtClean="0">
                  <a:solidFill>
                    <a:srgbClr val="4F81BD">
                      <a:lumMod val="75000"/>
                    </a:srgbClr>
                  </a:solidFill>
                  <a:cs typeface="BN Candy"/>
                </a:rPr>
                <a:t>מועדון</a:t>
              </a:r>
              <a:endParaRPr lang="en-US" sz="8000" dirty="0">
                <a:cs typeface="BN Candy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206641"/>
              <a:ext cx="1340455" cy="135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 descr="univ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48" y="418923"/>
            <a:ext cx="1234612" cy="100991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95" y="418923"/>
            <a:ext cx="2361996" cy="92302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174"/>
            <a:ext cx="1728192" cy="1067667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41783"/>
            <a:ext cx="2448272" cy="9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052736"/>
            <a:ext cx="7092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הפעילות על סמך:</a:t>
            </a:r>
            <a:endParaRPr lang="en-US" dirty="0"/>
          </a:p>
          <a:p>
            <a:pPr lvl="0"/>
            <a:endParaRPr lang="he-IL" u="sng" dirty="0" smtClean="0">
              <a:hlinkClick r:id="rId2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u="sng" dirty="0" smtClean="0">
                <a:hlinkClick r:id="rId2"/>
              </a:rPr>
              <a:t>קשר </a:t>
            </a:r>
            <a:r>
              <a:rPr lang="he-IL" u="sng" dirty="0">
                <a:hlinkClick r:id="rId2"/>
              </a:rPr>
              <a:t>חם, חתכי חרוט נכתב ע"י דר חמוטל </a:t>
            </a:r>
            <a:r>
              <a:rPr lang="he-IL" u="sng" dirty="0" smtClean="0">
                <a:hlinkClick r:id="rId2"/>
              </a:rPr>
              <a:t>דוד</a:t>
            </a:r>
            <a:endParaRPr lang="he-IL" u="sng" dirty="0" smtClean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הפיצוח </a:t>
            </a:r>
            <a:r>
              <a:rPr lang="he-IL" dirty="0" smtClean="0">
                <a:hlinkClick r:id="rId3"/>
              </a:rPr>
              <a:t>"לקפל את הפרבולה" </a:t>
            </a:r>
            <a:r>
              <a:rPr lang="he-IL" dirty="0" smtClean="0"/>
              <a:t>מאת מרכז המורים.</a:t>
            </a:r>
            <a:endParaRPr lang="en-US" dirty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/>
              <a:t>מתוך הספר </a:t>
            </a:r>
            <a:r>
              <a:rPr lang="en-US" u="sng" dirty="0" err="1">
                <a:hlinkClick r:id="rId4"/>
              </a:rPr>
              <a:t>Progect</a:t>
            </a:r>
            <a:r>
              <a:rPr lang="en-US" u="sng" dirty="0">
                <a:hlinkClick r:id="rId4"/>
              </a:rPr>
              <a:t> origami</a:t>
            </a:r>
            <a:r>
              <a:rPr lang="he-IL" dirty="0"/>
              <a:t> פעילות 6, עמודים </a:t>
            </a:r>
            <a:r>
              <a:rPr lang="he-IL" dirty="0" smtClean="0"/>
              <a:t>60-62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8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923041">
            <a:off x="3158463" y="2266181"/>
            <a:ext cx="5279009" cy="28007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 smtClean="0">
                <a:solidFill>
                  <a:schemeClr val="accent2"/>
                </a:solidFill>
              </a:rPr>
              <a:t>תודה </a:t>
            </a:r>
            <a:r>
              <a:rPr lang="en-US" sz="8800" dirty="0" smtClean="0">
                <a:solidFill>
                  <a:schemeClr val="accent2"/>
                </a:solidFill>
              </a:rPr>
              <a:t/>
            </a:r>
            <a:br>
              <a:rPr lang="en-US" sz="8800" dirty="0" smtClean="0">
                <a:solidFill>
                  <a:schemeClr val="accent2"/>
                </a:solidFill>
              </a:rPr>
            </a:br>
            <a:r>
              <a:rPr lang="he-IL" sz="8800" dirty="0" smtClean="0">
                <a:solidFill>
                  <a:schemeClr val="accent2"/>
                </a:solidFill>
              </a:rPr>
              <a:t>ולהתראות</a:t>
            </a:r>
            <a:endParaRPr lang="he-IL" sz="8800" dirty="0">
              <a:solidFill>
                <a:schemeClr val="accent2"/>
              </a:solidFill>
            </a:endParaRPr>
          </a:p>
        </p:txBody>
      </p:sp>
      <p:pic>
        <p:nvPicPr>
          <p:cNvPr id="67586" name="Picture 2" descr="giving a 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448272" cy="459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3310622" y="843391"/>
            <a:ext cx="4974689" cy="1173396"/>
            <a:chOff x="1502540" y="-171400"/>
            <a:chExt cx="7641460" cy="1311322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-147197"/>
              <a:ext cx="1403648" cy="1287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41"/>
            <a:stretch/>
          </p:blipFill>
          <p:spPr>
            <a:xfrm>
              <a:off x="1502540" y="-171400"/>
              <a:ext cx="6417887" cy="1305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403648" y="1052736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קיפולי </a:t>
            </a:r>
            <a:r>
              <a:rPr lang="he-IL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נייר ליצירת חתכי חרוט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0838"/>
            <a:ext cx="3672408" cy="32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89032"/>
            <a:ext cx="2446521" cy="2301930"/>
          </a:xfrm>
          <a:prstGeom prst="rect">
            <a:avLst/>
          </a:prstGeom>
        </p:spPr>
      </p:pic>
      <p:pic>
        <p:nvPicPr>
          <p:cNvPr id="4" name="תמונה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9" y="2492896"/>
            <a:ext cx="3056890" cy="2161540"/>
          </a:xfrm>
          <a:prstGeom prst="rect">
            <a:avLst/>
          </a:prstGeom>
        </p:spPr>
      </p:pic>
      <p:pic>
        <p:nvPicPr>
          <p:cNvPr id="5" name="תמונה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90" y="2926107"/>
            <a:ext cx="2501900" cy="1913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4079" y="1340768"/>
            <a:ext cx="5386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בכל אחד מהדפים שקבלתם יש לקפל את </a:t>
            </a:r>
            <a:r>
              <a:rPr lang="en-US" dirty="0" smtClean="0"/>
              <a:t>P’</a:t>
            </a:r>
            <a:r>
              <a:rPr lang="he-IL" dirty="0" smtClean="0"/>
              <a:t> אל נקודה </a:t>
            </a:r>
            <a:r>
              <a:rPr lang="en-US" dirty="0" smtClean="0"/>
              <a:t>P</a:t>
            </a:r>
            <a:endParaRPr lang="he-I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הדגישו את הקיפול.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יש לבחור נקודות </a:t>
            </a:r>
            <a:r>
              <a:rPr lang="en-US" dirty="0" smtClean="0"/>
              <a:t>P’</a:t>
            </a:r>
            <a:r>
              <a:rPr lang="he-IL" dirty="0" smtClean="0"/>
              <a:t> נוספות באותה צורה ולקפל שוב.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איזה צורה התקבלה?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48680"/>
            <a:ext cx="191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</a:rPr>
              <a:t>נקפל ונסמן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17" descr="http://highmath.haifa.ac.il/images/stories/masheabai_oraha_velemida/ggb%2520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0881" y="5475414"/>
            <a:ext cx="1008112" cy="820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17" descr="http://highmath.haifa.ac.il/images/stories/masheabai_oraha_velemida/ggb%2520logo.gif">
            <a:hlinkClick r:id="rId7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882" y="4654436"/>
            <a:ext cx="1008112" cy="820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17" descr="http://highmath.haifa.ac.il/images/stories/masheabai_oraha_velemida/ggb%2520logo.gif">
            <a:hlinkClick r:id="rId8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1067" y="4849258"/>
            <a:ext cx="1008112" cy="820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45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628800"/>
            <a:ext cx="7092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כדי שיהיה נוח, אחת האפשרויות היא עבודה עם נייר שקוף.</a:t>
            </a:r>
            <a:endParaRPr lang="en-US" dirty="0"/>
          </a:p>
          <a:p>
            <a:r>
              <a:rPr lang="he-IL" dirty="0"/>
              <a:t>אבל, דפי מדפסת זמינים יותר.</a:t>
            </a:r>
            <a:endParaRPr lang="en-US" dirty="0"/>
          </a:p>
          <a:p>
            <a:r>
              <a:rPr lang="he-IL" dirty="0"/>
              <a:t>מציעה לסמן את הנקודות על השפה כמו בקבצים המצורפים.</a:t>
            </a:r>
            <a:endParaRPr lang="en-US" dirty="0"/>
          </a:p>
          <a:p>
            <a:r>
              <a:rPr lang="he-IL" dirty="0"/>
              <a:t>את הנקודה אליה מקפלים (המוקד), לסמן בצד האחורי של הדף וכך רואים את התלכדות הנקודות נוח יותר.</a:t>
            </a:r>
            <a:endParaRPr lang="en-US" dirty="0"/>
          </a:p>
          <a:p>
            <a:r>
              <a:rPr lang="he-IL" dirty="0"/>
              <a:t>גם בדף לקיפול פרבולה כדאי לגזור את השוליים כדי "להתקרב ולראות" את הנקודות המסומנות.</a:t>
            </a:r>
            <a:endParaRPr lang="en-US" dirty="0"/>
          </a:p>
          <a:p>
            <a:r>
              <a:rPr lang="he-IL" dirty="0"/>
              <a:t>לגבי היפרבולה, עשיתי הפוך, עשיתי חור קטן מחוץ למעגל וקיפלתי את החור אל הנקודה שעל המעגל</a:t>
            </a:r>
            <a:r>
              <a:rPr lang="he-IL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448680"/>
            <a:ext cx="399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</a:rPr>
              <a:t>הערות למקפלים...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LQawKuq8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7504" y="1312651"/>
            <a:ext cx="4099481" cy="2305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76673"/>
            <a:ext cx="675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</a:rPr>
              <a:t>צפה ועשה בעצמך...קיפולי נייר לחתכי חרוט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suTYtDfxPE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788024" y="1724447"/>
            <a:ext cx="4096454" cy="2304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7067" y="2974931"/>
                <a:ext cx="221246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B25B7BD-7FEF-402E-B64D-BEC429685BEC}" type="mathplaceholder">
                        <a:rPr lang="he-IL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67" y="2974931"/>
                <a:ext cx="221246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nEISCCjObPg"/>
          <p:cNvPicPr>
            <a:picLocks noRot="1" noChangeAspect="1"/>
          </p:cNvPicPr>
          <p:nvPr>
            <a:videoFile r:link="rId3"/>
          </p:nvPr>
        </p:nvPicPr>
        <p:blipFill>
          <a:blip r:embed="rId5"/>
          <a:stretch>
            <a:fillRect/>
          </a:stretch>
        </p:blipFill>
        <p:spPr>
          <a:xfrm>
            <a:off x="1222054" y="4241452"/>
            <a:ext cx="4248472" cy="23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2730" y="448680"/>
            <a:ext cx="399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6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לקפל פרבולה - פיצוח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http://highmath.haifa.ac.il/images/%D7%9C%D7%A7%D7%A4%D7%9C%20%D7%A4%D7%A8%D7%91%D7%95%D7%9C%D7%94%2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0" y="2060849"/>
            <a:ext cx="4489510" cy="34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http://highmath.haifa.ac.il/images/stories/masheabai_oraha_velemida/ggb%2520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581128"/>
            <a:ext cx="1008112" cy="820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09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8" y="424988"/>
            <a:ext cx="7344816" cy="11387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כיצד נוכיח כי קיפולי הנייר יוצרים פרבולה?</a:t>
            </a: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he-IL" altLang="he-I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he-IL" altLang="he-IL" sz="251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highmath.haifa.ac.il/images/%D7%9C%D7%A7%D7%A4%D7%9C%20%D7%A4%D7%A8%D7%91%D7%95%D7%9C%D7%94%2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096344" cy="34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5856" y="1340768"/>
            <a:ext cx="5004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נתבונן באיור הבא המייצג את קיפולי הנייר של הפרבולה: </a:t>
            </a:r>
            <a:endParaRPr lang="he-IL" altLang="he-IL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א. הסבירו מדוע </a:t>
            </a:r>
            <a:r>
              <a:rPr lang="en-US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CM=MD</a:t>
            </a: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ב. הקו המקווקו מייצג את קו הקיפול. מה תוכלו לומר עליו ביחס ל- </a:t>
            </a:r>
            <a:r>
              <a:rPr lang="en-US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ג. נבנה אנך לישר המייצג את שפת הדף דרך הנקודה </a:t>
            </a:r>
            <a:r>
              <a:rPr lang="en-US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. הסבירו מדוע </a:t>
            </a:r>
            <a:r>
              <a:rPr lang="en-US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CP=DP</a:t>
            </a: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.</a:t>
            </a:r>
            <a:b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ד. הראו על פי ההגדרה הגיאומטרית של הפרבולה כי הנקודה </a:t>
            </a:r>
            <a:r>
              <a:rPr lang="en-US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על הפרבולה.</a:t>
            </a:r>
            <a:b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ה. ציינו מיהו המדריך ומיהי נקודת המוקד.</a:t>
            </a:r>
            <a:endParaRPr lang="he-IL" altLang="he-I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4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77" y="1268760"/>
            <a:ext cx="785265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תמונה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2656840" cy="24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49238"/>
            <a:ext cx="7111627" cy="670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201</Words>
  <Application>Microsoft Office PowerPoint</Application>
  <PresentationFormat>On-screen Show (4:3)</PresentationFormat>
  <Paragraphs>32</Paragraphs>
  <Slides>11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קהילות מורים למתמטיקה  ברמת 5 יח"ל נעה צור וסוהיל שריף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2016-01-14T09:29:25Z</dcterms:created>
  <dcterms:modified xsi:type="dcterms:W3CDTF">2016-03-31T08:24:29Z</dcterms:modified>
</cp:coreProperties>
</file>