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notesMasterIdLst>
    <p:notesMasterId r:id="rId38"/>
  </p:notesMasterIdLst>
  <p:sldIdLst>
    <p:sldId id="256" r:id="rId3"/>
    <p:sldId id="355" r:id="rId4"/>
    <p:sldId id="331" r:id="rId5"/>
    <p:sldId id="332" r:id="rId6"/>
    <p:sldId id="329" r:id="rId7"/>
    <p:sldId id="328" r:id="rId8"/>
    <p:sldId id="321" r:id="rId9"/>
    <p:sldId id="322" r:id="rId10"/>
    <p:sldId id="323" r:id="rId11"/>
    <p:sldId id="324" r:id="rId12"/>
    <p:sldId id="325" r:id="rId13"/>
    <p:sldId id="326" r:id="rId14"/>
    <p:sldId id="327" r:id="rId15"/>
    <p:sldId id="296" r:id="rId16"/>
    <p:sldId id="334" r:id="rId17"/>
    <p:sldId id="335" r:id="rId18"/>
    <p:sldId id="336" r:id="rId19"/>
    <p:sldId id="337" r:id="rId20"/>
    <p:sldId id="338" r:id="rId21"/>
    <p:sldId id="339" r:id="rId22"/>
    <p:sldId id="340" r:id="rId23"/>
    <p:sldId id="349" r:id="rId24"/>
    <p:sldId id="350" r:id="rId25"/>
    <p:sldId id="351" r:id="rId26"/>
    <p:sldId id="352" r:id="rId27"/>
    <p:sldId id="341" r:id="rId28"/>
    <p:sldId id="353" r:id="rId29"/>
    <p:sldId id="354" r:id="rId30"/>
    <p:sldId id="342" r:id="rId31"/>
    <p:sldId id="345" r:id="rId32"/>
    <p:sldId id="346" r:id="rId33"/>
    <p:sldId id="347" r:id="rId34"/>
    <p:sldId id="348" r:id="rId35"/>
    <p:sldId id="343" r:id="rId36"/>
    <p:sldId id="344" r:id="rId3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p:scale>
          <a:sx n="96" d="100"/>
          <a:sy n="96" d="100"/>
        </p:scale>
        <p:origin x="1506" y="4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CE260F4-055D-4192-9764-05D106DAB9D0}" type="datetimeFigureOut">
              <a:rPr lang="he-IL" smtClean="0"/>
              <a:t>כ"א/אדר ב/תשע"ו</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A8CDD4F-7E10-4794-A5AF-0F50A8510CF8}" type="slidenum">
              <a:rPr lang="he-IL" smtClean="0"/>
              <a:t>‹#›</a:t>
            </a:fld>
            <a:endParaRPr lang="he-IL"/>
          </a:p>
        </p:txBody>
      </p:sp>
    </p:spTree>
    <p:extLst>
      <p:ext uri="{BB962C8B-B14F-4D97-AF65-F5344CB8AC3E}">
        <p14:creationId xmlns:p14="http://schemas.microsoft.com/office/powerpoint/2010/main" val="37153482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lvl1pPr algn="l">
              <a:defRPr/>
            </a:lvl1pPr>
          </a:lstStyle>
          <a:p>
            <a:fld id="{067B1578-79C1-43C4-93F3-BA5CEDABA6FE}" type="datetimeFigureOut">
              <a:rPr lang="he-IL" smtClean="0"/>
              <a:t>כ"א/אדר ב/תשע"ו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53D66A4-F43F-4243-B5B9-4E3D503640F6}" type="slidenum">
              <a:rPr lang="he-IL" smtClean="0"/>
              <a:t>‹#›</a:t>
            </a:fld>
            <a:endParaRPr lang="he-I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4117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067B1578-79C1-43C4-93F3-BA5CEDABA6FE}" type="datetimeFigureOut">
              <a:rPr lang="he-IL" smtClean="0"/>
              <a:t>כ"א/אדר ב/תשע"ו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53D66A4-F43F-4243-B5B9-4E3D503640F6}" type="slidenum">
              <a:rPr lang="he-IL" smtClean="0"/>
              <a:t>‹#›</a:t>
            </a:fld>
            <a:endParaRPr lang="he-IL"/>
          </a:p>
        </p:txBody>
      </p:sp>
    </p:spTree>
    <p:extLst>
      <p:ext uri="{BB962C8B-B14F-4D97-AF65-F5344CB8AC3E}">
        <p14:creationId xmlns:p14="http://schemas.microsoft.com/office/powerpoint/2010/main" val="3692684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067B1578-79C1-43C4-93F3-BA5CEDABA6FE}" type="datetimeFigureOut">
              <a:rPr lang="he-IL" smtClean="0"/>
              <a:t>כ"א/אדר ב/תשע"ו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53D66A4-F43F-4243-B5B9-4E3D503640F6}" type="slidenum">
              <a:rPr lang="he-IL" smtClean="0"/>
              <a:t>‹#›</a:t>
            </a:fld>
            <a:endParaRPr lang="he-IL"/>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563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E0957CAB-0E92-4D70-9977-C73A280488B3}" type="datetimeFigureOut">
              <a:rPr lang="he-IL" smtClean="0">
                <a:solidFill>
                  <a:prstClr val="black">
                    <a:tint val="75000"/>
                  </a:prstClr>
                </a:solidFill>
              </a:rPr>
              <a:pPr/>
              <a:t>כ"א/אדר ב/תשע"ו</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7C9C480-F931-4CB2-A2D5-EB53AB9E89A7}" type="slidenum">
              <a:rPr lang="he-IL" smtClean="0">
                <a:solidFill>
                  <a:prstClr val="black">
                    <a:tint val="75000"/>
                  </a:prstClr>
                </a:solidFill>
              </a:rPr>
              <a:pPr/>
              <a:t>‹#›</a:t>
            </a:fld>
            <a:endParaRPr lang="he-IL" dirty="0">
              <a:solidFill>
                <a:prstClr val="black">
                  <a:tint val="75000"/>
                </a:prstClr>
              </a:solidFill>
            </a:endParaRPr>
          </a:p>
        </p:txBody>
      </p:sp>
    </p:spTree>
    <p:extLst>
      <p:ext uri="{BB962C8B-B14F-4D97-AF65-F5344CB8AC3E}">
        <p14:creationId xmlns:p14="http://schemas.microsoft.com/office/powerpoint/2010/main" val="3722089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E0957CAB-0E92-4D70-9977-C73A280488B3}" type="datetimeFigureOut">
              <a:rPr lang="he-IL" smtClean="0">
                <a:solidFill>
                  <a:prstClr val="black">
                    <a:tint val="75000"/>
                  </a:prstClr>
                </a:solidFill>
              </a:rPr>
              <a:pPr/>
              <a:t>כ"א/אדר ב/תשע"ו</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7C9C480-F931-4CB2-A2D5-EB53AB9E89A7}" type="slidenum">
              <a:rPr lang="he-IL" smtClean="0">
                <a:solidFill>
                  <a:prstClr val="black">
                    <a:tint val="75000"/>
                  </a:prstClr>
                </a:solidFill>
              </a:rPr>
              <a:pPr/>
              <a:t>‹#›</a:t>
            </a:fld>
            <a:endParaRPr lang="he-IL" dirty="0">
              <a:solidFill>
                <a:prstClr val="black">
                  <a:tint val="75000"/>
                </a:prstClr>
              </a:solidFill>
            </a:endParaRPr>
          </a:p>
        </p:txBody>
      </p:sp>
    </p:spTree>
    <p:extLst>
      <p:ext uri="{BB962C8B-B14F-4D97-AF65-F5344CB8AC3E}">
        <p14:creationId xmlns:p14="http://schemas.microsoft.com/office/powerpoint/2010/main" val="3609719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957CAB-0E92-4D70-9977-C73A280488B3}" type="datetimeFigureOut">
              <a:rPr lang="he-IL" smtClean="0">
                <a:solidFill>
                  <a:prstClr val="black">
                    <a:tint val="75000"/>
                  </a:prstClr>
                </a:solidFill>
              </a:rPr>
              <a:pPr/>
              <a:t>כ"א/אדר ב/תשע"ו</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7C9C480-F931-4CB2-A2D5-EB53AB9E89A7}" type="slidenum">
              <a:rPr lang="he-IL" smtClean="0">
                <a:solidFill>
                  <a:prstClr val="black">
                    <a:tint val="75000"/>
                  </a:prstClr>
                </a:solidFill>
              </a:rPr>
              <a:pPr/>
              <a:t>‹#›</a:t>
            </a:fld>
            <a:endParaRPr lang="he-IL" dirty="0">
              <a:solidFill>
                <a:prstClr val="black">
                  <a:tint val="75000"/>
                </a:prstClr>
              </a:solidFill>
            </a:endParaRPr>
          </a:p>
        </p:txBody>
      </p:sp>
    </p:spTree>
    <p:extLst>
      <p:ext uri="{BB962C8B-B14F-4D97-AF65-F5344CB8AC3E}">
        <p14:creationId xmlns:p14="http://schemas.microsoft.com/office/powerpoint/2010/main" val="3838784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E0957CAB-0E92-4D70-9977-C73A280488B3}" type="datetimeFigureOut">
              <a:rPr lang="he-IL" smtClean="0">
                <a:solidFill>
                  <a:prstClr val="black">
                    <a:tint val="75000"/>
                  </a:prstClr>
                </a:solidFill>
              </a:rPr>
              <a:pPr/>
              <a:t>כ"א/אדר ב/תשע"ו</a:t>
            </a:fld>
            <a:endParaRPr lang="he-IL"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he-IL"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7C9C480-F931-4CB2-A2D5-EB53AB9E89A7}" type="slidenum">
              <a:rPr lang="he-IL" smtClean="0">
                <a:solidFill>
                  <a:prstClr val="black">
                    <a:tint val="75000"/>
                  </a:prstClr>
                </a:solidFill>
              </a:rPr>
              <a:pPr/>
              <a:t>‹#›</a:t>
            </a:fld>
            <a:endParaRPr lang="he-IL" dirty="0">
              <a:solidFill>
                <a:prstClr val="black">
                  <a:tint val="75000"/>
                </a:prstClr>
              </a:solidFill>
            </a:endParaRPr>
          </a:p>
        </p:txBody>
      </p:sp>
    </p:spTree>
    <p:extLst>
      <p:ext uri="{BB962C8B-B14F-4D97-AF65-F5344CB8AC3E}">
        <p14:creationId xmlns:p14="http://schemas.microsoft.com/office/powerpoint/2010/main" val="203985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E0957CAB-0E92-4D70-9977-C73A280488B3}" type="datetimeFigureOut">
              <a:rPr lang="he-IL" smtClean="0">
                <a:solidFill>
                  <a:prstClr val="black">
                    <a:tint val="75000"/>
                  </a:prstClr>
                </a:solidFill>
              </a:rPr>
              <a:pPr/>
              <a:t>כ"א/אדר ב/תשע"ו</a:t>
            </a:fld>
            <a:endParaRPr lang="he-IL"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he-IL"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7C9C480-F931-4CB2-A2D5-EB53AB9E89A7}" type="slidenum">
              <a:rPr lang="he-IL" smtClean="0">
                <a:solidFill>
                  <a:prstClr val="black">
                    <a:tint val="75000"/>
                  </a:prstClr>
                </a:solidFill>
              </a:rPr>
              <a:pPr/>
              <a:t>‹#›</a:t>
            </a:fld>
            <a:endParaRPr lang="he-IL" dirty="0">
              <a:solidFill>
                <a:prstClr val="black">
                  <a:tint val="75000"/>
                </a:prstClr>
              </a:solidFill>
            </a:endParaRPr>
          </a:p>
        </p:txBody>
      </p:sp>
    </p:spTree>
    <p:extLst>
      <p:ext uri="{BB962C8B-B14F-4D97-AF65-F5344CB8AC3E}">
        <p14:creationId xmlns:p14="http://schemas.microsoft.com/office/powerpoint/2010/main" val="3923203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E0957CAB-0E92-4D70-9977-C73A280488B3}" type="datetimeFigureOut">
              <a:rPr lang="he-IL" smtClean="0">
                <a:solidFill>
                  <a:prstClr val="black">
                    <a:tint val="75000"/>
                  </a:prstClr>
                </a:solidFill>
              </a:rPr>
              <a:pPr/>
              <a:t>כ"א/אדר ב/תשע"ו</a:t>
            </a:fld>
            <a:endParaRPr lang="he-IL"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he-IL"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7C9C480-F931-4CB2-A2D5-EB53AB9E89A7}" type="slidenum">
              <a:rPr lang="he-IL" smtClean="0">
                <a:solidFill>
                  <a:prstClr val="black">
                    <a:tint val="75000"/>
                  </a:prstClr>
                </a:solidFill>
              </a:rPr>
              <a:pPr/>
              <a:t>‹#›</a:t>
            </a:fld>
            <a:endParaRPr lang="he-IL" dirty="0">
              <a:solidFill>
                <a:prstClr val="black">
                  <a:tint val="75000"/>
                </a:prstClr>
              </a:solidFill>
            </a:endParaRPr>
          </a:p>
        </p:txBody>
      </p:sp>
    </p:spTree>
    <p:extLst>
      <p:ext uri="{BB962C8B-B14F-4D97-AF65-F5344CB8AC3E}">
        <p14:creationId xmlns:p14="http://schemas.microsoft.com/office/powerpoint/2010/main" val="1259331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957CAB-0E92-4D70-9977-C73A280488B3}" type="datetimeFigureOut">
              <a:rPr lang="he-IL" smtClean="0">
                <a:solidFill>
                  <a:prstClr val="black">
                    <a:tint val="75000"/>
                  </a:prstClr>
                </a:solidFill>
              </a:rPr>
              <a:pPr/>
              <a:t>כ"א/אדר ב/תשע"ו</a:t>
            </a:fld>
            <a:endParaRPr lang="he-IL"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he-IL"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7C9C480-F931-4CB2-A2D5-EB53AB9E89A7}" type="slidenum">
              <a:rPr lang="he-IL" smtClean="0">
                <a:solidFill>
                  <a:prstClr val="black">
                    <a:tint val="75000"/>
                  </a:prstClr>
                </a:solidFill>
              </a:rPr>
              <a:pPr/>
              <a:t>‹#›</a:t>
            </a:fld>
            <a:endParaRPr lang="he-IL" dirty="0">
              <a:solidFill>
                <a:prstClr val="black">
                  <a:tint val="75000"/>
                </a:prstClr>
              </a:solidFill>
            </a:endParaRPr>
          </a:p>
        </p:txBody>
      </p:sp>
    </p:spTree>
    <p:extLst>
      <p:ext uri="{BB962C8B-B14F-4D97-AF65-F5344CB8AC3E}">
        <p14:creationId xmlns:p14="http://schemas.microsoft.com/office/powerpoint/2010/main" val="2489050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57CAB-0E92-4D70-9977-C73A280488B3}" type="datetimeFigureOut">
              <a:rPr lang="he-IL" smtClean="0">
                <a:solidFill>
                  <a:prstClr val="black">
                    <a:tint val="75000"/>
                  </a:prstClr>
                </a:solidFill>
              </a:rPr>
              <a:pPr/>
              <a:t>כ"א/אדר ב/תשע"ו</a:t>
            </a:fld>
            <a:endParaRPr lang="he-IL"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he-IL"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7C9C480-F931-4CB2-A2D5-EB53AB9E89A7}" type="slidenum">
              <a:rPr lang="he-IL" smtClean="0">
                <a:solidFill>
                  <a:prstClr val="black">
                    <a:tint val="75000"/>
                  </a:prstClr>
                </a:solidFill>
              </a:rPr>
              <a:pPr/>
              <a:t>‹#›</a:t>
            </a:fld>
            <a:endParaRPr lang="he-IL" dirty="0">
              <a:solidFill>
                <a:prstClr val="black">
                  <a:tint val="75000"/>
                </a:prstClr>
              </a:solidFill>
            </a:endParaRPr>
          </a:p>
        </p:txBody>
      </p:sp>
    </p:spTree>
    <p:extLst>
      <p:ext uri="{BB962C8B-B14F-4D97-AF65-F5344CB8AC3E}">
        <p14:creationId xmlns:p14="http://schemas.microsoft.com/office/powerpoint/2010/main" val="2581757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067B1578-79C1-43C4-93F3-BA5CEDABA6FE}" type="datetimeFigureOut">
              <a:rPr lang="he-IL" smtClean="0"/>
              <a:t>כ"א/אדר ב/תשע"ו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53D66A4-F43F-4243-B5B9-4E3D503640F6}" type="slidenum">
              <a:rPr lang="he-IL" smtClean="0"/>
              <a:t>‹#›</a:t>
            </a:fld>
            <a:endParaRPr lang="he-IL"/>
          </a:p>
        </p:txBody>
      </p:sp>
    </p:spTree>
    <p:extLst>
      <p:ext uri="{BB962C8B-B14F-4D97-AF65-F5344CB8AC3E}">
        <p14:creationId xmlns:p14="http://schemas.microsoft.com/office/powerpoint/2010/main" val="2291374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57CAB-0E92-4D70-9977-C73A280488B3}" type="datetimeFigureOut">
              <a:rPr lang="he-IL" smtClean="0">
                <a:solidFill>
                  <a:prstClr val="black">
                    <a:tint val="75000"/>
                  </a:prstClr>
                </a:solidFill>
              </a:rPr>
              <a:pPr/>
              <a:t>כ"א/אדר ב/תשע"ו</a:t>
            </a:fld>
            <a:endParaRPr lang="he-IL"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he-IL"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7C9C480-F931-4CB2-A2D5-EB53AB9E89A7}" type="slidenum">
              <a:rPr lang="he-IL" smtClean="0">
                <a:solidFill>
                  <a:prstClr val="black">
                    <a:tint val="75000"/>
                  </a:prstClr>
                </a:solidFill>
              </a:rPr>
              <a:pPr/>
              <a:t>‹#›</a:t>
            </a:fld>
            <a:endParaRPr lang="he-IL" dirty="0">
              <a:solidFill>
                <a:prstClr val="black">
                  <a:tint val="75000"/>
                </a:prstClr>
              </a:solidFill>
            </a:endParaRPr>
          </a:p>
        </p:txBody>
      </p:sp>
    </p:spTree>
    <p:extLst>
      <p:ext uri="{BB962C8B-B14F-4D97-AF65-F5344CB8AC3E}">
        <p14:creationId xmlns:p14="http://schemas.microsoft.com/office/powerpoint/2010/main" val="4047054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E0957CAB-0E92-4D70-9977-C73A280488B3}" type="datetimeFigureOut">
              <a:rPr lang="he-IL" smtClean="0">
                <a:solidFill>
                  <a:prstClr val="black">
                    <a:tint val="75000"/>
                  </a:prstClr>
                </a:solidFill>
              </a:rPr>
              <a:pPr/>
              <a:t>כ"א/אדר ב/תשע"ו</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7C9C480-F931-4CB2-A2D5-EB53AB9E89A7}" type="slidenum">
              <a:rPr lang="he-IL" smtClean="0">
                <a:solidFill>
                  <a:prstClr val="black">
                    <a:tint val="75000"/>
                  </a:prstClr>
                </a:solidFill>
              </a:rPr>
              <a:pPr/>
              <a:t>‹#›</a:t>
            </a:fld>
            <a:endParaRPr lang="he-IL" dirty="0">
              <a:solidFill>
                <a:prstClr val="black">
                  <a:tint val="75000"/>
                </a:prstClr>
              </a:solidFill>
            </a:endParaRPr>
          </a:p>
        </p:txBody>
      </p:sp>
    </p:spTree>
    <p:extLst>
      <p:ext uri="{BB962C8B-B14F-4D97-AF65-F5344CB8AC3E}">
        <p14:creationId xmlns:p14="http://schemas.microsoft.com/office/powerpoint/2010/main" val="999532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E0957CAB-0E92-4D70-9977-C73A280488B3}" type="datetimeFigureOut">
              <a:rPr lang="he-IL" smtClean="0">
                <a:solidFill>
                  <a:prstClr val="black">
                    <a:tint val="75000"/>
                  </a:prstClr>
                </a:solidFill>
              </a:rPr>
              <a:pPr/>
              <a:t>כ"א/אדר ב/תשע"ו</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7C9C480-F931-4CB2-A2D5-EB53AB9E89A7}" type="slidenum">
              <a:rPr lang="he-IL" smtClean="0">
                <a:solidFill>
                  <a:prstClr val="black">
                    <a:tint val="75000"/>
                  </a:prstClr>
                </a:solidFill>
              </a:rPr>
              <a:pPr/>
              <a:t>‹#›</a:t>
            </a:fld>
            <a:endParaRPr lang="he-IL" dirty="0">
              <a:solidFill>
                <a:prstClr val="black">
                  <a:tint val="75000"/>
                </a:prstClr>
              </a:solidFill>
            </a:endParaRPr>
          </a:p>
        </p:txBody>
      </p:sp>
    </p:spTree>
    <p:extLst>
      <p:ext uri="{BB962C8B-B14F-4D97-AF65-F5344CB8AC3E}">
        <p14:creationId xmlns:p14="http://schemas.microsoft.com/office/powerpoint/2010/main" val="821569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067B1578-79C1-43C4-93F3-BA5CEDABA6FE}" type="datetimeFigureOut">
              <a:rPr lang="he-IL" smtClean="0"/>
              <a:t>כ"א/אדר ב/תשע"ו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53D66A4-F43F-4243-B5B9-4E3D503640F6}" type="slidenum">
              <a:rPr lang="he-IL" smtClean="0"/>
              <a:t>‹#›</a:t>
            </a:fld>
            <a:endParaRPr lang="he-I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746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067B1578-79C1-43C4-93F3-BA5CEDABA6FE}" type="datetimeFigureOut">
              <a:rPr lang="he-IL" smtClean="0"/>
              <a:t>כ"א/אדר ב/תשע"ו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53D66A4-F43F-4243-B5B9-4E3D503640F6}" type="slidenum">
              <a:rPr lang="he-IL" smtClean="0"/>
              <a:t>‹#›</a:t>
            </a:fld>
            <a:endParaRPr lang="he-IL"/>
          </a:p>
        </p:txBody>
      </p:sp>
    </p:spTree>
    <p:extLst>
      <p:ext uri="{BB962C8B-B14F-4D97-AF65-F5344CB8AC3E}">
        <p14:creationId xmlns:p14="http://schemas.microsoft.com/office/powerpoint/2010/main" val="4267482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024128" y="2967788"/>
            <a:ext cx="4754880" cy="3341572"/>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he-IL" smtClean="0"/>
              <a:t>לחץ כדי לערוך סגנונות טקסט של תבנית בסיס</a:t>
            </a:r>
          </a:p>
        </p:txBody>
      </p:sp>
      <p:sp>
        <p:nvSpPr>
          <p:cNvPr id="6" name="Content Placeholder 5"/>
          <p:cNvSpPr>
            <a:spLocks noGrp="1"/>
          </p:cNvSpPr>
          <p:nvPr>
            <p:ph sz="quarter" idx="4"/>
          </p:nvPr>
        </p:nvSpPr>
        <p:spPr>
          <a:xfrm>
            <a:off x="5990888" y="2967788"/>
            <a:ext cx="4754880" cy="3341572"/>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067B1578-79C1-43C4-93F3-BA5CEDABA6FE}" type="datetimeFigureOut">
              <a:rPr lang="he-IL" smtClean="0"/>
              <a:t>כ"א/אדר ב/תשע"ו</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553D66A4-F43F-4243-B5B9-4E3D503640F6}" type="slidenum">
              <a:rPr lang="he-IL" smtClean="0"/>
              <a:t>‹#›</a:t>
            </a:fld>
            <a:endParaRPr lang="he-IL"/>
          </a:p>
        </p:txBody>
      </p:sp>
    </p:spTree>
    <p:extLst>
      <p:ext uri="{BB962C8B-B14F-4D97-AF65-F5344CB8AC3E}">
        <p14:creationId xmlns:p14="http://schemas.microsoft.com/office/powerpoint/2010/main" val="3766042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067B1578-79C1-43C4-93F3-BA5CEDABA6FE}" type="datetimeFigureOut">
              <a:rPr lang="he-IL" smtClean="0"/>
              <a:t>כ"א/אדר ב/תשע"ו</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553D66A4-F43F-4243-B5B9-4E3D503640F6}" type="slidenum">
              <a:rPr lang="he-IL" smtClean="0"/>
              <a:t>‹#›</a:t>
            </a:fld>
            <a:endParaRPr lang="he-IL"/>
          </a:p>
        </p:txBody>
      </p:sp>
    </p:spTree>
    <p:extLst>
      <p:ext uri="{BB962C8B-B14F-4D97-AF65-F5344CB8AC3E}">
        <p14:creationId xmlns:p14="http://schemas.microsoft.com/office/powerpoint/2010/main" val="315436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7B1578-79C1-43C4-93F3-BA5CEDABA6FE}" type="datetimeFigureOut">
              <a:rPr lang="he-IL" smtClean="0"/>
              <a:t>כ"א/אדר ב/תשע"ו</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553D66A4-F43F-4243-B5B9-4E3D503640F6}" type="slidenum">
              <a:rPr lang="he-IL" smtClean="0"/>
              <a:t>‹#›</a:t>
            </a:fld>
            <a:endParaRPr lang="he-IL"/>
          </a:p>
        </p:txBody>
      </p:sp>
    </p:spTree>
    <p:extLst>
      <p:ext uri="{BB962C8B-B14F-4D97-AF65-F5344CB8AC3E}">
        <p14:creationId xmlns:p14="http://schemas.microsoft.com/office/powerpoint/2010/main" val="210728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067B1578-79C1-43C4-93F3-BA5CEDABA6FE}" type="datetimeFigureOut">
              <a:rPr lang="he-IL" smtClean="0"/>
              <a:t>כ"א/אדר ב/תשע"ו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53D66A4-F43F-4243-B5B9-4E3D503640F6}" type="slidenum">
              <a:rPr lang="he-IL" smtClean="0"/>
              <a:t>‹#›</a:t>
            </a:fld>
            <a:endParaRPr lang="he-IL"/>
          </a:p>
        </p:txBody>
      </p:sp>
    </p:spTree>
    <p:extLst>
      <p:ext uri="{BB962C8B-B14F-4D97-AF65-F5344CB8AC3E}">
        <p14:creationId xmlns:p14="http://schemas.microsoft.com/office/powerpoint/2010/main" val="284792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067B1578-79C1-43C4-93F3-BA5CEDABA6FE}" type="datetimeFigureOut">
              <a:rPr lang="he-IL" smtClean="0"/>
              <a:t>כ"א/אדר ב/תשע"ו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53D66A4-F43F-4243-B5B9-4E3D503640F6}" type="slidenum">
              <a:rPr lang="he-IL" smtClean="0"/>
              <a:t>‹#›</a:t>
            </a:fld>
            <a:endParaRPr lang="he-IL"/>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204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67B1578-79C1-43C4-93F3-BA5CEDABA6FE}" type="datetimeFigureOut">
              <a:rPr lang="he-IL" smtClean="0"/>
              <a:t>כ"א/אדר ב/תשע"ו</a:t>
            </a:fld>
            <a:endParaRPr lang="he-I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he-I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53D66A4-F43F-4243-B5B9-4E3D503640F6}" type="slidenum">
              <a:rPr lang="he-IL" smtClean="0"/>
              <a:t>‹#›</a:t>
            </a:fld>
            <a:endParaRPr lang="he-IL"/>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136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8737600" y="6356353"/>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0957CAB-0E92-4D70-9977-C73A280488B3}" type="datetimeFigureOut">
              <a:rPr lang="he-IL" smtClean="0">
                <a:solidFill>
                  <a:prstClr val="black">
                    <a:tint val="75000"/>
                  </a:prstClr>
                </a:solidFill>
              </a:rPr>
              <a:pPr/>
              <a:t>כ"א/אדר ב/תשע"ו</a:t>
            </a:fld>
            <a:endParaRPr lang="he-IL"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dirty="0">
              <a:solidFill>
                <a:prstClr val="black">
                  <a:tint val="75000"/>
                </a:prstClr>
              </a:solidFill>
            </a:endParaRPr>
          </a:p>
        </p:txBody>
      </p:sp>
      <p:sp>
        <p:nvSpPr>
          <p:cNvPr id="6" name="Slide Number Placeholder 5"/>
          <p:cNvSpPr>
            <a:spLocks noGrp="1"/>
          </p:cNvSpPr>
          <p:nvPr>
            <p:ph type="sldNum" sz="quarter" idx="4"/>
          </p:nvPr>
        </p:nvSpPr>
        <p:spPr>
          <a:xfrm>
            <a:off x="609600" y="6356353"/>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7C9C480-F931-4CB2-A2D5-EB53AB9E89A7}" type="slidenum">
              <a:rPr lang="he-IL" smtClean="0">
                <a:solidFill>
                  <a:prstClr val="black">
                    <a:tint val="75000"/>
                  </a:prstClr>
                </a:solidFill>
              </a:rPr>
              <a:pPr/>
              <a:t>‹#›</a:t>
            </a:fld>
            <a:endParaRPr lang="he-IL" dirty="0">
              <a:solidFill>
                <a:prstClr val="black">
                  <a:tint val="75000"/>
                </a:prstClr>
              </a:solidFill>
            </a:endParaRPr>
          </a:p>
        </p:txBody>
      </p:sp>
    </p:spTree>
    <p:extLst>
      <p:ext uri="{BB962C8B-B14F-4D97-AF65-F5344CB8AC3E}">
        <p14:creationId xmlns:p14="http://schemas.microsoft.com/office/powerpoint/2010/main" val="10430656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hyperlink" Target="The%20last%20banana:%20A%20thought%20experiment%20in%20probability"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ed.ted.com/lessons/the-last-banana-a-thought-experiment-in-probability-leonardo-barichello" TargetMode="External"/><Relationship Id="rId5" Type="http://schemas.openxmlformats.org/officeDocument/2006/relationships/hyperlink" Target="https://www.youtube.com/watch?v=sxYrzzy3cq8" TargetMode="External"/><Relationship Id="rId4" Type="http://schemas.openxmlformats.org/officeDocument/2006/relationships/hyperlink" Target="https://www.youtube.com/watch?v=XMriWTvPXHI"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he.wikipedia.org/wiki/%D7%94%D7%A4%D7%A8%D7%93%D7%95%D7%A7%D7%A1_%D7%A9%D7%9C_%D7%91%D7%A8%D7%98%D7%A8%D7%90%D7%9F" TargetMode="External"/><Relationship Id="rId7" Type="http://schemas.openxmlformats.org/officeDocument/2006/relationships/image" Target="../media/image4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hyperlink" Target="http://www.mathsisfun.com/data/quincunx.html" TargetMode="External"/><Relationship Id="rId4" Type="http://schemas.openxmlformats.org/officeDocument/2006/relationships/hyperlink" Target="http://www.mishpat.ac.il/files/650/3168/3179/3180.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1.jpeg"/><Relationship Id="rId4" Type="http://schemas.openxmlformats.org/officeDocument/2006/relationships/image" Target="../media/image10.wmf"/></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play.kahoot.it/#/k/a72a17f4-5fbd-4f73-84e4-a51414e69cc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תוכן 4"/>
          <p:cNvSpPr>
            <a:spLocks noGrp="1"/>
          </p:cNvSpPr>
          <p:nvPr>
            <p:ph idx="1"/>
          </p:nvPr>
        </p:nvSpPr>
        <p:spPr>
          <a:xfrm>
            <a:off x="2043123" y="2174422"/>
            <a:ext cx="8621570" cy="2840924"/>
          </a:xfrm>
        </p:spPr>
        <p:txBody>
          <a:bodyPr>
            <a:normAutofit lnSpcReduction="10000"/>
          </a:bodyPr>
          <a:lstStyle/>
          <a:p>
            <a:pPr marL="0" indent="0">
              <a:buNone/>
            </a:pPr>
            <a:r>
              <a:rPr lang="he-IL" sz="4000" dirty="0" smtClean="0"/>
              <a:t>  </a:t>
            </a:r>
            <a:r>
              <a:rPr lang="he-IL" sz="4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ברוכים הבאים למפגש קהילה - 9</a:t>
            </a:r>
          </a:p>
          <a:p>
            <a:pPr marL="0" indent="0">
              <a:buNone/>
            </a:pPr>
            <a:endParaRPr lang="he-IL" sz="4000"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he-IL" sz="40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he-IL" sz="4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17.2.16</a:t>
            </a:r>
            <a:r>
              <a:rPr lang="en-US" sz="4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4000" dirty="0" smtClean="0">
                <a:solidFill>
                  <a:schemeClr val="accent2"/>
                </a:solidFill>
              </a:rPr>
              <a:t> </a:t>
            </a:r>
          </a:p>
          <a:p>
            <a:pPr marL="0" indent="0" algn="ctr">
              <a:buNone/>
            </a:pPr>
            <a:r>
              <a:rPr lang="he-IL" sz="2400" dirty="0" smtClean="0">
                <a:solidFill>
                  <a:schemeClr val="accent2"/>
                </a:solidFill>
              </a:rPr>
              <a:t>אחמד, סמדר ומיכל </a:t>
            </a:r>
            <a:r>
              <a:rPr lang="en-US" sz="2400" dirty="0" smtClean="0"/>
              <a:t> </a:t>
            </a:r>
            <a:r>
              <a:rPr lang="he-IL" sz="4000" dirty="0"/>
              <a:t>	       </a:t>
            </a:r>
          </a:p>
          <a:p>
            <a:pPr marL="0" indent="0">
              <a:buNone/>
            </a:pPr>
            <a:endParaRPr lang="he-IL" sz="4000" dirty="0" smtClean="0"/>
          </a:p>
          <a:p>
            <a:pPr marL="0" indent="0" algn="ctr">
              <a:buNone/>
            </a:pPr>
            <a:endParaRPr lang="he-IL" dirty="0" smtClean="0"/>
          </a:p>
        </p:txBody>
      </p:sp>
      <p:pic>
        <p:nvPicPr>
          <p:cNvPr id="6" name="Picture 13" descr="univ.png"/>
          <p:cNvPicPr/>
          <p:nvPr/>
        </p:nvPicPr>
        <p:blipFill>
          <a:blip r:embed="rId2">
            <a:extLst>
              <a:ext uri="{28A0092B-C50C-407E-A947-70E740481C1C}">
                <a14:useLocalDpi xmlns:a14="http://schemas.microsoft.com/office/drawing/2010/main" val="0"/>
              </a:ext>
            </a:extLst>
          </a:blip>
          <a:stretch>
            <a:fillRect/>
          </a:stretch>
        </p:blipFill>
        <p:spPr>
          <a:xfrm>
            <a:off x="9050215" y="104884"/>
            <a:ext cx="1518132" cy="987057"/>
          </a:xfrm>
          <a:prstGeom prst="rect">
            <a:avLst/>
          </a:prstGeom>
        </p:spPr>
      </p:pic>
      <p:pic>
        <p:nvPicPr>
          <p:cNvPr id="7" name="Picture 14"/>
          <p:cNvPicPr/>
          <p:nvPr/>
        </p:nvPicPr>
        <p:blipFill>
          <a:blip r:embed="rId3" cstate="print">
            <a:extLst>
              <a:ext uri="{28A0092B-C50C-407E-A947-70E740481C1C}">
                <a14:useLocalDpi xmlns:a14="http://schemas.microsoft.com/office/drawing/2010/main" val="0"/>
              </a:ext>
            </a:extLst>
          </a:blip>
          <a:stretch>
            <a:fillRect/>
          </a:stretch>
        </p:blipFill>
        <p:spPr>
          <a:xfrm>
            <a:off x="6353908" y="136608"/>
            <a:ext cx="2468293" cy="955333"/>
          </a:xfrm>
          <a:prstGeom prst="rect">
            <a:avLst/>
          </a:prstGeom>
        </p:spPr>
      </p:pic>
      <p:pic>
        <p:nvPicPr>
          <p:cNvPr id="8" name="Picture 15"/>
          <p:cNvPicPr/>
          <p:nvPr/>
        </p:nvPicPr>
        <p:blipFill>
          <a:blip r:embed="rId4">
            <a:extLst>
              <a:ext uri="{28A0092B-C50C-407E-A947-70E740481C1C}">
                <a14:useLocalDpi xmlns:a14="http://schemas.microsoft.com/office/drawing/2010/main" val="0"/>
              </a:ext>
            </a:extLst>
          </a:blip>
          <a:srcRect/>
          <a:stretch>
            <a:fillRect/>
          </a:stretch>
        </p:blipFill>
        <p:spPr bwMode="auto">
          <a:xfrm>
            <a:off x="570019" y="96597"/>
            <a:ext cx="1728192" cy="1067667"/>
          </a:xfrm>
          <a:prstGeom prst="rect">
            <a:avLst/>
          </a:prstGeom>
          <a:noFill/>
        </p:spPr>
      </p:pic>
      <p:pic>
        <p:nvPicPr>
          <p:cNvPr id="9" name="Picture 16"/>
          <p:cNvPicPr/>
          <p:nvPr/>
        </p:nvPicPr>
        <p:blipFill>
          <a:blip r:embed="rId5" cstate="print">
            <a:extLst>
              <a:ext uri="{28A0092B-C50C-407E-A947-70E740481C1C}">
                <a14:useLocalDpi xmlns:a14="http://schemas.microsoft.com/office/drawing/2010/main" val="0"/>
              </a:ext>
            </a:extLst>
          </a:blip>
          <a:stretch>
            <a:fillRect/>
          </a:stretch>
        </p:blipFill>
        <p:spPr>
          <a:xfrm>
            <a:off x="3167083" y="104884"/>
            <a:ext cx="2448272" cy="987058"/>
          </a:xfrm>
          <a:prstGeom prst="rect">
            <a:avLst/>
          </a:prstGeom>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73147" y="27176"/>
            <a:ext cx="1301954" cy="1194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img.mako.co.il/2008/01/31/01/shutterstock_cubs_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192066"/>
            <a:ext cx="220980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54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65738" y="604260"/>
            <a:ext cx="9360877" cy="880170"/>
          </a:xfrm>
        </p:spPr>
        <p:txBody>
          <a:bodyPr>
            <a:normAutofit/>
          </a:bodyPr>
          <a:lstStyle/>
          <a:p>
            <a:pPr algn="r"/>
            <a:r>
              <a:rPr lang="he-IL" sz="36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שאלה 4- ב</a:t>
            </a:r>
            <a:endParaRPr lang="he-IL" sz="36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6615" y="103810"/>
            <a:ext cx="1433300" cy="1315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מחבר ישר 5"/>
          <p:cNvCxnSpPr/>
          <p:nvPr/>
        </p:nvCxnSpPr>
        <p:spPr>
          <a:xfrm flipH="1">
            <a:off x="1520116" y="1419204"/>
            <a:ext cx="931373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20116" y="1760951"/>
            <a:ext cx="9346063" cy="1692771"/>
          </a:xfrm>
          <a:prstGeom prst="rect">
            <a:avLst/>
          </a:prstGeom>
          <a:noFill/>
          <a:ln w="41275" cmpd="dbl">
            <a:solidFill>
              <a:schemeClr val="accent1"/>
            </a:solidFill>
          </a:ln>
        </p:spPr>
        <p:txBody>
          <a:bodyPr wrap="square" rtlCol="1">
            <a:spAutoFit/>
          </a:bodyPr>
          <a:lstStyle/>
          <a:p>
            <a:r>
              <a:rPr lang="he-IL" sz="2800" dirty="0">
                <a:solidFill>
                  <a:schemeClr val="accent2"/>
                </a:solidFill>
                <a:latin typeface="Tahoma" panose="020B0604030504040204" pitchFamily="34" charset="0"/>
                <a:ea typeface="Tahoma" panose="020B0604030504040204" pitchFamily="34" charset="0"/>
                <a:cs typeface="Tahoma" panose="020B0604030504040204" pitchFamily="34" charset="0"/>
              </a:rPr>
              <a:t>נניח שאנחנו רואים מעבר לדלת לול עם תינוק קטן. מה ההסתברות שהתינוק הנוסף </a:t>
            </a:r>
            <a:r>
              <a:rPr lang="he-IL" sz="28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הוא </a:t>
            </a:r>
            <a:r>
              <a:rPr lang="he-IL" sz="2800" dirty="0">
                <a:solidFill>
                  <a:schemeClr val="accent2"/>
                </a:solidFill>
                <a:latin typeface="Tahoma" panose="020B0604030504040204" pitchFamily="34" charset="0"/>
                <a:ea typeface="Tahoma" panose="020B0604030504040204" pitchFamily="34" charset="0"/>
                <a:cs typeface="Tahoma" panose="020B0604030504040204" pitchFamily="34" charset="0"/>
              </a:rPr>
              <a:t>בן?</a:t>
            </a:r>
            <a:endParaRPr lang="en-US" sz="2800"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lvl="0"/>
            <a:endParaRPr lang="en-US" sz="28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endParaRPr lang="he-IL" sz="20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1025" name="מלבן מעוגל 1024"/>
          <p:cNvSpPr/>
          <p:nvPr/>
        </p:nvSpPr>
        <p:spPr>
          <a:xfrm>
            <a:off x="8307707" y="4562763"/>
            <a:ext cx="2558472" cy="5911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 name="מלבן מעוגל 35"/>
          <p:cNvSpPr/>
          <p:nvPr/>
        </p:nvSpPr>
        <p:spPr>
          <a:xfrm>
            <a:off x="8321965" y="5532578"/>
            <a:ext cx="2558472" cy="5911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 name="מלבן מעוגל 36"/>
          <p:cNvSpPr/>
          <p:nvPr/>
        </p:nvSpPr>
        <p:spPr>
          <a:xfrm>
            <a:off x="4604328" y="4562762"/>
            <a:ext cx="2558472" cy="5911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מלבן מעוגל 37"/>
          <p:cNvSpPr/>
          <p:nvPr/>
        </p:nvSpPr>
        <p:spPr>
          <a:xfrm>
            <a:off x="4604328" y="5486393"/>
            <a:ext cx="2558472" cy="5911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27" name="TextBox 1026"/>
          <p:cNvSpPr txBox="1"/>
          <p:nvPr/>
        </p:nvSpPr>
        <p:spPr>
          <a:xfrm>
            <a:off x="8728364" y="4673600"/>
            <a:ext cx="1819563" cy="369455"/>
          </a:xfrm>
          <a:prstGeom prst="rect">
            <a:avLst/>
          </a:prstGeom>
          <a:noFill/>
        </p:spPr>
        <p:txBody>
          <a:bodyPr wrap="square" rtlCol="1">
            <a:spAutoFit/>
          </a:bodyPr>
          <a:lstStyle/>
          <a:p>
            <a:r>
              <a:rPr lang="he-IL"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א. 1/2</a:t>
            </a:r>
            <a:endParaRPr lang="he-IL"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40" name="TextBox 39"/>
          <p:cNvSpPr txBox="1"/>
          <p:nvPr/>
        </p:nvSpPr>
        <p:spPr>
          <a:xfrm>
            <a:off x="8806873" y="5634746"/>
            <a:ext cx="1819563" cy="369332"/>
          </a:xfrm>
          <a:prstGeom prst="rect">
            <a:avLst/>
          </a:prstGeom>
          <a:noFill/>
        </p:spPr>
        <p:txBody>
          <a:bodyPr wrap="square" rtlCol="1">
            <a:spAutoFit/>
          </a:bodyPr>
          <a:lstStyle/>
          <a:p>
            <a:r>
              <a:rPr lang="he-IL"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ב. 1/3</a:t>
            </a:r>
            <a:endParaRPr lang="he-IL"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41" name="TextBox 40"/>
          <p:cNvSpPr txBox="1"/>
          <p:nvPr/>
        </p:nvSpPr>
        <p:spPr>
          <a:xfrm>
            <a:off x="5136394" y="4640840"/>
            <a:ext cx="1819563" cy="369455"/>
          </a:xfrm>
          <a:prstGeom prst="rect">
            <a:avLst/>
          </a:prstGeom>
          <a:noFill/>
        </p:spPr>
        <p:txBody>
          <a:bodyPr wrap="square" rtlCol="1">
            <a:spAutoFit/>
          </a:bodyPr>
          <a:lstStyle/>
          <a:p>
            <a:r>
              <a:rPr lang="he-IL"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ג. 1</a:t>
            </a:r>
            <a:endParaRPr lang="he-IL"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42" name="TextBox 41"/>
          <p:cNvSpPr txBox="1"/>
          <p:nvPr/>
        </p:nvSpPr>
        <p:spPr>
          <a:xfrm>
            <a:off x="5136394" y="5532578"/>
            <a:ext cx="1819563" cy="369455"/>
          </a:xfrm>
          <a:prstGeom prst="rect">
            <a:avLst/>
          </a:prstGeom>
          <a:noFill/>
        </p:spPr>
        <p:txBody>
          <a:bodyPr wrap="square" rtlCol="1">
            <a:spAutoFit/>
          </a:bodyPr>
          <a:lstStyle/>
          <a:p>
            <a:r>
              <a:rPr lang="he-IL"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ד. 3/4</a:t>
            </a:r>
            <a:endParaRPr lang="he-IL"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6146" name="Picture 2" descr="http://www.lolish.co.il/wp-content/uploads/2014/10/%D7%91%D7%9F-%D7%90%D7%95-%D7%91%D7%A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40" y="103810"/>
            <a:ext cx="2975552" cy="1213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584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65738" y="604260"/>
            <a:ext cx="9360877" cy="880170"/>
          </a:xfrm>
        </p:spPr>
        <p:txBody>
          <a:bodyPr>
            <a:normAutofit/>
          </a:bodyPr>
          <a:lstStyle/>
          <a:p>
            <a:pPr algn="r"/>
            <a:r>
              <a:rPr lang="he-IL" sz="36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שאלה 5</a:t>
            </a:r>
            <a:endParaRPr lang="he-IL" sz="36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6615" y="103810"/>
            <a:ext cx="1433300" cy="1315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מחבר ישר 5"/>
          <p:cNvCxnSpPr/>
          <p:nvPr/>
        </p:nvCxnSpPr>
        <p:spPr>
          <a:xfrm flipH="1">
            <a:off x="1520116" y="1419204"/>
            <a:ext cx="931373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34836" y="1760951"/>
            <a:ext cx="9231343" cy="2246769"/>
          </a:xfrm>
          <a:prstGeom prst="rect">
            <a:avLst/>
          </a:prstGeom>
          <a:noFill/>
          <a:ln w="41275" cmpd="dbl">
            <a:solidFill>
              <a:schemeClr val="accent1"/>
            </a:solidFill>
          </a:ln>
        </p:spPr>
        <p:txBody>
          <a:bodyPr wrap="square" rtlCol="1">
            <a:spAutoFit/>
          </a:bodyPr>
          <a:lstStyle/>
          <a:p>
            <a:pPr lvl="0"/>
            <a:r>
              <a:rPr lang="he-IL" sz="2800" dirty="0">
                <a:solidFill>
                  <a:schemeClr val="accent2"/>
                </a:solidFill>
                <a:latin typeface="Tahoma" panose="020B0604030504040204" pitchFamily="34" charset="0"/>
                <a:ea typeface="Tahoma" panose="020B0604030504040204" pitchFamily="34" charset="0"/>
                <a:cs typeface="Tahoma" panose="020B0604030504040204" pitchFamily="34" charset="0"/>
              </a:rPr>
              <a:t>בכד אחד 66 מטבעות כסף, בכד השני 66 מטבעות זהב. העבירו 6 מטבעות זהב מהכד הראשון לכד השני. </a:t>
            </a:r>
            <a:endParaRPr lang="he-IL" sz="2800" dirty="0" smtClean="0">
              <a:solidFill>
                <a:schemeClr val="accent2"/>
              </a:solidFill>
              <a:latin typeface="Tahoma" panose="020B0604030504040204" pitchFamily="34" charset="0"/>
              <a:ea typeface="Tahoma" panose="020B0604030504040204" pitchFamily="34" charset="0"/>
              <a:cs typeface="Tahoma" panose="020B0604030504040204" pitchFamily="34" charset="0"/>
            </a:endParaRPr>
          </a:p>
          <a:p>
            <a:pPr lvl="0"/>
            <a:r>
              <a:rPr lang="he-IL" sz="28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אח"כ </a:t>
            </a:r>
            <a:r>
              <a:rPr lang="he-IL" sz="2800" dirty="0">
                <a:solidFill>
                  <a:schemeClr val="accent2"/>
                </a:solidFill>
                <a:latin typeface="Tahoma" panose="020B0604030504040204" pitchFamily="34" charset="0"/>
                <a:ea typeface="Tahoma" panose="020B0604030504040204" pitchFamily="34" charset="0"/>
                <a:cs typeface="Tahoma" panose="020B0604030504040204" pitchFamily="34" charset="0"/>
              </a:rPr>
              <a:t>העבירו 6 מטבעות מהכד </a:t>
            </a:r>
            <a:r>
              <a:rPr lang="he-IL" sz="28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השני </a:t>
            </a:r>
            <a:r>
              <a:rPr lang="he-IL" sz="2800">
                <a:solidFill>
                  <a:schemeClr val="accent2"/>
                </a:solidFill>
                <a:latin typeface="Tahoma" panose="020B0604030504040204" pitchFamily="34" charset="0"/>
                <a:ea typeface="Tahoma" panose="020B0604030504040204" pitchFamily="34" charset="0"/>
                <a:cs typeface="Tahoma" panose="020B0604030504040204" pitchFamily="34" charset="0"/>
              </a:rPr>
              <a:t>לכד </a:t>
            </a:r>
            <a:r>
              <a:rPr lang="he-IL" sz="2800" smtClean="0">
                <a:solidFill>
                  <a:schemeClr val="accent2"/>
                </a:solidFill>
                <a:latin typeface="Tahoma" panose="020B0604030504040204" pitchFamily="34" charset="0"/>
                <a:ea typeface="Tahoma" panose="020B0604030504040204" pitchFamily="34" charset="0"/>
                <a:cs typeface="Tahoma" panose="020B0604030504040204" pitchFamily="34" charset="0"/>
              </a:rPr>
              <a:t>הראשון.</a:t>
            </a:r>
            <a:endParaRPr lang="en-US" sz="2800"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lvl="0"/>
            <a:r>
              <a:rPr lang="he-IL" sz="2800" dirty="0">
                <a:solidFill>
                  <a:schemeClr val="accent2"/>
                </a:solidFill>
                <a:latin typeface="Tahoma" panose="020B0604030504040204" pitchFamily="34" charset="0"/>
                <a:ea typeface="Tahoma" panose="020B0604030504040204" pitchFamily="34" charset="0"/>
                <a:cs typeface="Tahoma" panose="020B0604030504040204" pitchFamily="34" charset="0"/>
              </a:rPr>
              <a:t>מה ההסתברות שמספר המטבעות בצבע כסף בכד אחד יהיה שווה למספר מטבעות  הזהב בכד השני </a:t>
            </a:r>
            <a:r>
              <a:rPr lang="he-IL" sz="28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t>
            </a:r>
            <a:endParaRPr lang="he-IL" sz="20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1025" name="מלבן מעוגל 1024"/>
          <p:cNvSpPr/>
          <p:nvPr/>
        </p:nvSpPr>
        <p:spPr>
          <a:xfrm>
            <a:off x="8307707" y="4562763"/>
            <a:ext cx="2558472" cy="5911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 name="מלבן מעוגל 35"/>
          <p:cNvSpPr/>
          <p:nvPr/>
        </p:nvSpPr>
        <p:spPr>
          <a:xfrm>
            <a:off x="8321965" y="5532578"/>
            <a:ext cx="2558472" cy="5911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 name="מלבן מעוגל 36"/>
          <p:cNvSpPr/>
          <p:nvPr/>
        </p:nvSpPr>
        <p:spPr>
          <a:xfrm>
            <a:off x="4604328" y="4562762"/>
            <a:ext cx="2558472" cy="5911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מלבן מעוגל 37"/>
          <p:cNvSpPr/>
          <p:nvPr/>
        </p:nvSpPr>
        <p:spPr>
          <a:xfrm>
            <a:off x="4604328" y="5486393"/>
            <a:ext cx="2558472" cy="5911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27" name="TextBox 1026"/>
          <p:cNvSpPr txBox="1"/>
          <p:nvPr/>
        </p:nvSpPr>
        <p:spPr>
          <a:xfrm>
            <a:off x="8728364" y="4673600"/>
            <a:ext cx="1819563" cy="369455"/>
          </a:xfrm>
          <a:prstGeom prst="rect">
            <a:avLst/>
          </a:prstGeom>
          <a:noFill/>
        </p:spPr>
        <p:txBody>
          <a:bodyPr wrap="square" rtlCol="1">
            <a:spAutoFit/>
          </a:bodyPr>
          <a:lstStyle/>
          <a:p>
            <a:r>
              <a:rPr lang="he-IL"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א. 1</a:t>
            </a:r>
            <a:endParaRPr lang="he-IL"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40" name="TextBox 39"/>
          <p:cNvSpPr txBox="1"/>
          <p:nvPr/>
        </p:nvSpPr>
        <p:spPr>
          <a:xfrm>
            <a:off x="8806873" y="5634746"/>
            <a:ext cx="1819563" cy="646331"/>
          </a:xfrm>
          <a:prstGeom prst="rect">
            <a:avLst/>
          </a:prstGeom>
          <a:noFill/>
        </p:spPr>
        <p:txBody>
          <a:bodyPr wrap="square" rtlCol="1">
            <a:spAutoFit/>
          </a:bodyPr>
          <a:lstStyle/>
          <a:p>
            <a:r>
              <a:rPr lang="he-IL"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ב. </a:t>
            </a:r>
            <a:r>
              <a:rPr lang="he-IL" dirty="0">
                <a:solidFill>
                  <a:schemeClr val="accent2"/>
                </a:solidFill>
                <a:latin typeface="Tahoma" panose="020B0604030504040204" pitchFamily="34" charset="0"/>
                <a:ea typeface="Tahoma" panose="020B0604030504040204" pitchFamily="34" charset="0"/>
                <a:cs typeface="Tahoma" panose="020B0604030504040204" pitchFamily="34" charset="0"/>
              </a:rPr>
              <a:t>קטנה מ- 1/2</a:t>
            </a:r>
          </a:p>
          <a:p>
            <a:endParaRPr lang="he-IL"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41" name="TextBox 40"/>
          <p:cNvSpPr txBox="1"/>
          <p:nvPr/>
        </p:nvSpPr>
        <p:spPr>
          <a:xfrm>
            <a:off x="5136394" y="4640840"/>
            <a:ext cx="1819563" cy="369455"/>
          </a:xfrm>
          <a:prstGeom prst="rect">
            <a:avLst/>
          </a:prstGeom>
          <a:noFill/>
        </p:spPr>
        <p:txBody>
          <a:bodyPr wrap="square" rtlCol="1">
            <a:spAutoFit/>
          </a:bodyPr>
          <a:lstStyle/>
          <a:p>
            <a:r>
              <a:rPr lang="he-IL"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ג. 0</a:t>
            </a:r>
            <a:endParaRPr lang="he-IL"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42" name="TextBox 41"/>
          <p:cNvSpPr txBox="1"/>
          <p:nvPr/>
        </p:nvSpPr>
        <p:spPr>
          <a:xfrm>
            <a:off x="5136394" y="5532578"/>
            <a:ext cx="1819563" cy="369455"/>
          </a:xfrm>
          <a:prstGeom prst="rect">
            <a:avLst/>
          </a:prstGeom>
          <a:noFill/>
        </p:spPr>
        <p:txBody>
          <a:bodyPr wrap="square" rtlCol="1">
            <a:spAutoFit/>
          </a:bodyPr>
          <a:lstStyle/>
          <a:p>
            <a:r>
              <a:rPr lang="he-IL"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ד. גדולה מ- 1/2</a:t>
            </a:r>
            <a:endParaRPr lang="he-IL"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7178" name="Picture 10" descr="http://diamond-center.co.il/upload/articles/gold-coin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052" y="10564"/>
            <a:ext cx="1939548" cy="1579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712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65738" y="604260"/>
            <a:ext cx="9360877" cy="880170"/>
          </a:xfrm>
        </p:spPr>
        <p:txBody>
          <a:bodyPr>
            <a:normAutofit/>
          </a:bodyPr>
          <a:lstStyle/>
          <a:p>
            <a:pPr algn="r"/>
            <a:r>
              <a:rPr lang="he-IL" sz="36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שאלה 6</a:t>
            </a:r>
            <a:endParaRPr lang="he-IL" sz="36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6615" y="103810"/>
            <a:ext cx="1433300" cy="1315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מחבר ישר 5"/>
          <p:cNvCxnSpPr/>
          <p:nvPr/>
        </p:nvCxnSpPr>
        <p:spPr>
          <a:xfrm flipH="1">
            <a:off x="1520116" y="1419204"/>
            <a:ext cx="931373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49094" y="1521372"/>
            <a:ext cx="9231343" cy="2677656"/>
          </a:xfrm>
          <a:prstGeom prst="rect">
            <a:avLst/>
          </a:prstGeom>
          <a:noFill/>
          <a:ln w="41275" cmpd="dbl">
            <a:solidFill>
              <a:schemeClr val="accent1"/>
            </a:solidFill>
          </a:ln>
        </p:spPr>
        <p:txBody>
          <a:bodyPr wrap="square" rtlCol="1">
            <a:spAutoFit/>
          </a:bodyPr>
          <a:lstStyle/>
          <a:p>
            <a:pPr lvl="0"/>
            <a:r>
              <a:rPr lang="he-IL"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לבחור מחדרה היו שתי חברות, חביבות עליו באוצה מידה. האחת התגוררה בחיפה והשנייה בתל אבי. הבחור נהג לבקרן כשהוא נוסע לחיפה או לתל אביב ברכבת. הרכבת מחדרה לחיפה יוצאת כל שעה שלמה. הרכבת מחדרה לתל אביב יוצאת עשר דקות אחרי כל שעה שלמה. על מנת לא לקפח אף אחת משתי חברותיו החליט הבחור שהוא יוצא מביתו בשעה אקראית, ויעלה על הרכבת הראשונה שתגיע לתחנה. </a:t>
            </a:r>
            <a:endParaRPr lang="he-IL"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1025" name="מלבן מעוגל 1024"/>
          <p:cNvSpPr/>
          <p:nvPr/>
        </p:nvSpPr>
        <p:spPr>
          <a:xfrm>
            <a:off x="7800108" y="4548921"/>
            <a:ext cx="3066071" cy="6049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 name="מלבן מעוגל 35"/>
          <p:cNvSpPr/>
          <p:nvPr/>
        </p:nvSpPr>
        <p:spPr>
          <a:xfrm>
            <a:off x="7800108" y="5532579"/>
            <a:ext cx="3080329" cy="5449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 name="מלבן מעוגל 36"/>
          <p:cNvSpPr/>
          <p:nvPr/>
        </p:nvSpPr>
        <p:spPr>
          <a:xfrm>
            <a:off x="4112690" y="4562762"/>
            <a:ext cx="3050110" cy="5911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מלבן מעוגל 37"/>
          <p:cNvSpPr/>
          <p:nvPr/>
        </p:nvSpPr>
        <p:spPr>
          <a:xfrm>
            <a:off x="4112690" y="5486393"/>
            <a:ext cx="3050110" cy="5911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27" name="TextBox 1026"/>
          <p:cNvSpPr txBox="1"/>
          <p:nvPr/>
        </p:nvSpPr>
        <p:spPr>
          <a:xfrm>
            <a:off x="7800108" y="4569047"/>
            <a:ext cx="3033743" cy="591127"/>
          </a:xfrm>
          <a:prstGeom prst="rect">
            <a:avLst/>
          </a:prstGeom>
          <a:noFill/>
        </p:spPr>
        <p:txBody>
          <a:bodyPr wrap="square" rtlCol="1">
            <a:spAutoFit/>
          </a:bodyPr>
          <a:lstStyle/>
          <a:p>
            <a:r>
              <a:rPr lang="he-IL" sz="16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א. הבחור ביקר במידה שווה </a:t>
            </a:r>
          </a:p>
          <a:p>
            <a:r>
              <a:rPr lang="he-IL" sz="16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אצל שתי חברותיו.</a:t>
            </a:r>
            <a:endParaRPr lang="he-IL" sz="16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7823400" y="5538862"/>
            <a:ext cx="3033743" cy="584775"/>
          </a:xfrm>
          <a:prstGeom prst="rect">
            <a:avLst/>
          </a:prstGeom>
          <a:noFill/>
        </p:spPr>
        <p:txBody>
          <a:bodyPr wrap="square" rtlCol="1">
            <a:spAutoFit/>
          </a:bodyPr>
          <a:lstStyle/>
          <a:p>
            <a:r>
              <a:rPr lang="he-IL" sz="16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ב. הבחור ביקר יותר פעמים את החברה בתל אביב.</a:t>
            </a:r>
            <a:endParaRPr lang="he-IL" sz="16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4145018" y="4586138"/>
            <a:ext cx="3033743" cy="584775"/>
          </a:xfrm>
          <a:prstGeom prst="rect">
            <a:avLst/>
          </a:prstGeom>
          <a:noFill/>
        </p:spPr>
        <p:txBody>
          <a:bodyPr wrap="square" rtlCol="1">
            <a:spAutoFit/>
          </a:bodyPr>
          <a:lstStyle/>
          <a:p>
            <a:r>
              <a:rPr lang="he-IL" sz="16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ג. הבחור ביקר יותר פעמים את החברה בחיפה.</a:t>
            </a:r>
            <a:endParaRPr lang="he-IL" sz="16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4112690" y="5469371"/>
            <a:ext cx="3033743" cy="338554"/>
          </a:xfrm>
          <a:prstGeom prst="rect">
            <a:avLst/>
          </a:prstGeom>
          <a:noFill/>
        </p:spPr>
        <p:txBody>
          <a:bodyPr wrap="square" rtlCol="1">
            <a:spAutoFit/>
          </a:bodyPr>
          <a:lstStyle/>
          <a:p>
            <a:r>
              <a:rPr lang="he-IL" sz="16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ד. לא ניתן לדעת</a:t>
            </a:r>
            <a:endParaRPr lang="he-IL" sz="16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10242" name="Picture 2" descr="http://he.bcdn.biz/Images/2011/5/29/542a5144-5886-4801-bffb-f890a5d4ce4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74" y="78124"/>
            <a:ext cx="2000842" cy="1406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498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65738" y="604260"/>
            <a:ext cx="9360877" cy="880170"/>
          </a:xfrm>
        </p:spPr>
        <p:txBody>
          <a:bodyPr>
            <a:normAutofit/>
          </a:bodyPr>
          <a:lstStyle/>
          <a:p>
            <a:pPr algn="r"/>
            <a:r>
              <a:rPr lang="he-IL" sz="36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שאלה 7</a:t>
            </a:r>
            <a:endParaRPr lang="he-IL" sz="360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6615" y="103810"/>
            <a:ext cx="1433300" cy="1315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מחבר ישר 5"/>
          <p:cNvCxnSpPr/>
          <p:nvPr/>
        </p:nvCxnSpPr>
        <p:spPr>
          <a:xfrm flipH="1">
            <a:off x="1520116" y="1419204"/>
            <a:ext cx="931373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57350" y="2026660"/>
            <a:ext cx="9208829" cy="830997"/>
          </a:xfrm>
          <a:prstGeom prst="rect">
            <a:avLst/>
          </a:prstGeom>
          <a:noFill/>
          <a:ln w="41275" cmpd="dbl">
            <a:solidFill>
              <a:schemeClr val="accent1"/>
            </a:solidFill>
          </a:ln>
        </p:spPr>
        <p:txBody>
          <a:bodyPr wrap="square" rtlCol="1">
            <a:spAutoFit/>
          </a:bodyPr>
          <a:lstStyle/>
          <a:p>
            <a:r>
              <a:rPr lang="he-IL" sz="28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אם </a:t>
            </a:r>
            <a:r>
              <a:rPr lang="en-US" sz="28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a:t>
            </a:r>
            <a:r>
              <a:rPr lang="he-IL" sz="28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ו- </a:t>
            </a:r>
            <a:r>
              <a:rPr lang="en-US" sz="28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B</a:t>
            </a:r>
            <a:r>
              <a:rPr lang="he-IL" sz="28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הם מאורעות זרים, אז הם מאורעות תלויים</a:t>
            </a:r>
            <a:endParaRPr lang="en-US" sz="28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endParaRPr lang="he-IL" sz="200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1025" name="מלבן מעוגל 1024"/>
          <p:cNvSpPr/>
          <p:nvPr/>
        </p:nvSpPr>
        <p:spPr>
          <a:xfrm>
            <a:off x="8307707" y="4562763"/>
            <a:ext cx="2558472" cy="5911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 name="מלבן מעוגל 35"/>
          <p:cNvSpPr/>
          <p:nvPr/>
        </p:nvSpPr>
        <p:spPr>
          <a:xfrm>
            <a:off x="8321965" y="5532578"/>
            <a:ext cx="2558472" cy="5911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27" name="TextBox 1026"/>
          <p:cNvSpPr txBox="1"/>
          <p:nvPr/>
        </p:nvSpPr>
        <p:spPr>
          <a:xfrm>
            <a:off x="8728364" y="4673600"/>
            <a:ext cx="1819563" cy="369455"/>
          </a:xfrm>
          <a:prstGeom prst="rect">
            <a:avLst/>
          </a:prstGeom>
          <a:noFill/>
        </p:spPr>
        <p:txBody>
          <a:bodyPr wrap="square" rtlCol="1">
            <a:spAutoFit/>
          </a:bodyPr>
          <a:lstStyle/>
          <a:p>
            <a:r>
              <a:rPr lang="he-IL" dirty="0" smtClean="0">
                <a:solidFill>
                  <a:schemeClr val="accent1"/>
                </a:solidFill>
                <a:latin typeface="Tahoma" panose="020B0604030504040204" pitchFamily="34" charset="0"/>
                <a:ea typeface="Tahoma" panose="020B0604030504040204" pitchFamily="34" charset="0"/>
                <a:cs typeface="Tahoma" panose="020B0604030504040204" pitchFamily="34" charset="0"/>
              </a:rPr>
              <a:t>א. נכון </a:t>
            </a:r>
            <a:endParaRPr lang="he-IL"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40" name="TextBox 39"/>
          <p:cNvSpPr txBox="1"/>
          <p:nvPr/>
        </p:nvSpPr>
        <p:spPr>
          <a:xfrm>
            <a:off x="8806873" y="5634746"/>
            <a:ext cx="1819563" cy="369332"/>
          </a:xfrm>
          <a:prstGeom prst="rect">
            <a:avLst/>
          </a:prstGeom>
          <a:noFill/>
        </p:spPr>
        <p:txBody>
          <a:bodyPr wrap="square" rtlCol="1">
            <a:spAutoFit/>
          </a:bodyPr>
          <a:lstStyle/>
          <a:p>
            <a:r>
              <a:rPr lang="he-IL" dirty="0" smtClean="0">
                <a:solidFill>
                  <a:schemeClr val="accent1"/>
                </a:solidFill>
                <a:latin typeface="Tahoma" panose="020B0604030504040204" pitchFamily="34" charset="0"/>
                <a:ea typeface="Tahoma" panose="020B0604030504040204" pitchFamily="34" charset="0"/>
                <a:cs typeface="Tahoma" panose="020B0604030504040204" pitchFamily="34" charset="0"/>
              </a:rPr>
              <a:t>ב. לא נכון </a:t>
            </a:r>
            <a:endParaRPr lang="he-IL"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pic>
        <p:nvPicPr>
          <p:cNvPr id="9218" name="Picture 2" descr="http://www.private-math-teacher.com/image/users/132095/ftp/my_files/%D7%94%D7%A1%D7%AA%D7%91%D7%A8%D7%95%D7%AA%20%D7%9E%D7%98%D7%91%D7%A2%D7%95%D7%AA.jpg?id=33494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196"/>
            <a:ext cx="1257305" cy="1872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581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4888" y="45648"/>
            <a:ext cx="1217112" cy="11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מחבר ישר 12"/>
          <p:cNvCxnSpPr/>
          <p:nvPr/>
        </p:nvCxnSpPr>
        <p:spPr>
          <a:xfrm flipH="1">
            <a:off x="1594338" y="996463"/>
            <a:ext cx="931373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כותרת 1"/>
          <p:cNvSpPr>
            <a:spLocks noGrp="1"/>
          </p:cNvSpPr>
          <p:nvPr>
            <p:ph type="title"/>
          </p:nvPr>
        </p:nvSpPr>
        <p:spPr>
          <a:xfrm>
            <a:off x="1320799" y="0"/>
            <a:ext cx="9587273" cy="1403927"/>
          </a:xfrm>
        </p:spPr>
        <p:txBody>
          <a:bodyPr>
            <a:normAutofit/>
          </a:bodyPr>
          <a:lstStyle/>
          <a:p>
            <a:pPr algn="r"/>
            <a:r>
              <a:rPr lang="he-IL" sz="40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סוגיות מפתח בהסתברות </a:t>
            </a:r>
            <a:endParaRPr lang="he-IL" sz="4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תוכן 2"/>
          <p:cNvSpPr>
            <a:spLocks noGrp="1"/>
          </p:cNvSpPr>
          <p:nvPr>
            <p:ph idx="1"/>
          </p:nvPr>
        </p:nvSpPr>
        <p:spPr>
          <a:xfrm>
            <a:off x="1171977" y="2027513"/>
            <a:ext cx="9759211" cy="4540712"/>
          </a:xfrm>
        </p:spPr>
        <p:txBody>
          <a:bodyPr>
            <a:normAutofit/>
          </a:bodyPr>
          <a:lstStyle/>
          <a:p>
            <a:pPr>
              <a:lnSpc>
                <a:spcPct val="150000"/>
              </a:lnSpc>
              <a:buFont typeface="Arial" pitchFamily="34" charset="0"/>
              <a:buChar char="•"/>
            </a:pPr>
            <a:r>
              <a:rPr lang="he-IL" sz="2400" dirty="0" smtClean="0">
                <a:latin typeface="Tahoma" pitchFamily="34" charset="0"/>
                <a:ea typeface="Tahoma" pitchFamily="34" charset="0"/>
                <a:cs typeface="Tahoma" pitchFamily="34" charset="0"/>
              </a:rPr>
              <a:t>אם צופים בסדרה </a:t>
            </a:r>
            <a:r>
              <a:rPr lang="he-IL" sz="2400" dirty="0">
                <a:latin typeface="Tahoma" pitchFamily="34" charset="0"/>
                <a:ea typeface="Tahoma" pitchFamily="34" charset="0"/>
                <a:cs typeface="Tahoma" pitchFamily="34" charset="0"/>
              </a:rPr>
              <a:t>אינסופית של תצפיות מקריות שאינן תלויות זו בזו, אשר כולן מתארות את אותה התופעה, אזי ממוצע הסדרה ילך ויתקרב לערך </a:t>
            </a:r>
            <a:r>
              <a:rPr lang="he-IL" sz="2400" dirty="0" smtClean="0">
                <a:latin typeface="Tahoma" pitchFamily="34" charset="0"/>
                <a:ea typeface="Tahoma" pitchFamily="34" charset="0"/>
                <a:cs typeface="Tahoma" pitchFamily="34" charset="0"/>
              </a:rPr>
              <a:t>קבוע (תוחלת). </a:t>
            </a:r>
          </a:p>
          <a:p>
            <a:pPr>
              <a:lnSpc>
                <a:spcPct val="150000"/>
              </a:lnSpc>
              <a:buFont typeface="Arial" pitchFamily="34" charset="0"/>
              <a:buChar char="•"/>
            </a:pPr>
            <a:r>
              <a:rPr lang="he-IL" sz="2400" dirty="0" smtClean="0">
                <a:latin typeface="Tahoma" pitchFamily="34" charset="0"/>
                <a:ea typeface="Tahoma" pitchFamily="34" charset="0"/>
                <a:cs typeface="Tahoma" pitchFamily="34" charset="0"/>
              </a:rPr>
              <a:t>דוגמה</a:t>
            </a:r>
            <a:r>
              <a:rPr lang="en-US" sz="2400" dirty="0" smtClean="0">
                <a:latin typeface="Tahoma" pitchFamily="34" charset="0"/>
                <a:ea typeface="Tahoma" pitchFamily="34" charset="0"/>
                <a:cs typeface="Tahoma" pitchFamily="34" charset="0"/>
              </a:rPr>
              <a:t>:</a:t>
            </a:r>
            <a:br>
              <a:rPr lang="en-US" sz="2400" dirty="0" smtClean="0">
                <a:latin typeface="Tahoma" pitchFamily="34" charset="0"/>
                <a:ea typeface="Tahoma" pitchFamily="34" charset="0"/>
                <a:cs typeface="Tahoma" pitchFamily="34" charset="0"/>
              </a:rPr>
            </a:br>
            <a:r>
              <a:rPr lang="he-IL" sz="2400" dirty="0" smtClean="0">
                <a:latin typeface="Tahoma" pitchFamily="34" charset="0"/>
                <a:ea typeface="Tahoma" pitchFamily="34" charset="0"/>
                <a:cs typeface="Tahoma" pitchFamily="34" charset="0"/>
              </a:rPr>
              <a:t>רולטה בקזינו מחולקת ל- 37 גזרות.</a:t>
            </a:r>
            <a:r>
              <a:rPr lang="en-US" sz="2400" dirty="0" smtClean="0">
                <a:latin typeface="Tahoma" pitchFamily="34" charset="0"/>
                <a:ea typeface="Tahoma" pitchFamily="34" charset="0"/>
                <a:cs typeface="Tahoma" pitchFamily="34" charset="0"/>
              </a:rPr>
              <a:t/>
            </a:r>
            <a:br>
              <a:rPr lang="en-US" sz="2400" dirty="0" smtClean="0">
                <a:latin typeface="Tahoma" pitchFamily="34" charset="0"/>
                <a:ea typeface="Tahoma" pitchFamily="34" charset="0"/>
                <a:cs typeface="Tahoma" pitchFamily="34" charset="0"/>
              </a:rPr>
            </a:br>
            <a:r>
              <a:rPr lang="he-IL" sz="2400" dirty="0" smtClean="0">
                <a:latin typeface="Tahoma" pitchFamily="34" charset="0"/>
                <a:ea typeface="Tahoma" pitchFamily="34" charset="0"/>
                <a:cs typeface="Tahoma" pitchFamily="34" charset="0"/>
              </a:rPr>
              <a:t>18 מהן אדומות ו- 18 שחורות. </a:t>
            </a:r>
            <a:r>
              <a:rPr lang="en-US" sz="2400" dirty="0" smtClean="0">
                <a:latin typeface="Tahoma" pitchFamily="34" charset="0"/>
                <a:ea typeface="Tahoma" pitchFamily="34" charset="0"/>
                <a:cs typeface="Tahoma" pitchFamily="34" charset="0"/>
              </a:rPr>
              <a:t/>
            </a:r>
            <a:br>
              <a:rPr lang="en-US" sz="2400" dirty="0" smtClean="0">
                <a:latin typeface="Tahoma" pitchFamily="34" charset="0"/>
                <a:ea typeface="Tahoma" pitchFamily="34" charset="0"/>
                <a:cs typeface="Tahoma" pitchFamily="34" charset="0"/>
              </a:rPr>
            </a:br>
            <a:endParaRPr lang="he-IL" sz="2400" dirty="0" smtClean="0">
              <a:latin typeface="Tahoma" pitchFamily="34" charset="0"/>
              <a:ea typeface="Tahoma" pitchFamily="34" charset="0"/>
              <a:cs typeface="Tahoma" pitchFamily="34" charset="0"/>
            </a:endParaRPr>
          </a:p>
          <a:p>
            <a:pPr marL="0" indent="0">
              <a:lnSpc>
                <a:spcPct val="150000"/>
              </a:lnSpc>
              <a:buNone/>
            </a:pPr>
            <a:endParaRPr lang="he-IL" sz="2400" dirty="0" smtClean="0">
              <a:latin typeface="Tahoma" pitchFamily="34" charset="0"/>
              <a:ea typeface="Tahoma" pitchFamily="34" charset="0"/>
              <a:cs typeface="Tahoma" pitchFamily="34" charset="0"/>
            </a:endParaRPr>
          </a:p>
        </p:txBody>
      </p:sp>
      <p:sp>
        <p:nvSpPr>
          <p:cNvPr id="4" name="מלבן מעוגל 3"/>
          <p:cNvSpPr/>
          <p:nvPr/>
        </p:nvSpPr>
        <p:spPr>
          <a:xfrm>
            <a:off x="7353837" y="1200493"/>
            <a:ext cx="3621051" cy="731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חוק המספרים הגדולים </a:t>
            </a:r>
            <a:endParaRPr lang="he-IL"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http://images1.calcalist.co.il/PicServer2/20122005/302221/utterstock_1099349_l.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21709" y="3934014"/>
            <a:ext cx="3832579" cy="251042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478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4888" y="45648"/>
            <a:ext cx="1217112" cy="11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מחבר ישר 12"/>
          <p:cNvCxnSpPr/>
          <p:nvPr/>
        </p:nvCxnSpPr>
        <p:spPr>
          <a:xfrm flipH="1">
            <a:off x="1594338" y="996463"/>
            <a:ext cx="931373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כותרת 1"/>
          <p:cNvSpPr>
            <a:spLocks noGrp="1"/>
          </p:cNvSpPr>
          <p:nvPr>
            <p:ph type="title"/>
          </p:nvPr>
        </p:nvSpPr>
        <p:spPr>
          <a:xfrm>
            <a:off x="1320799" y="0"/>
            <a:ext cx="9587273" cy="1403927"/>
          </a:xfrm>
        </p:spPr>
        <p:txBody>
          <a:bodyPr>
            <a:normAutofit/>
          </a:bodyPr>
          <a:lstStyle/>
          <a:p>
            <a:pPr algn="r"/>
            <a:r>
              <a:rPr lang="he-IL" sz="40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סוגיות מפתח בהסתברות </a:t>
            </a:r>
            <a:endParaRPr lang="he-IL" sz="4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מלבן מעוגל 3"/>
          <p:cNvSpPr/>
          <p:nvPr/>
        </p:nvSpPr>
        <p:spPr>
          <a:xfrm>
            <a:off x="7392139" y="1297093"/>
            <a:ext cx="3515933" cy="5911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אי תלות </a:t>
            </a:r>
          </a:p>
        </p:txBody>
      </p:sp>
      <p:sp>
        <p:nvSpPr>
          <p:cNvPr id="5" name="מציין מיקום תוכן 4"/>
          <p:cNvSpPr>
            <a:spLocks noGrp="1"/>
          </p:cNvSpPr>
          <p:nvPr>
            <p:ph idx="1"/>
          </p:nvPr>
        </p:nvSpPr>
        <p:spPr>
          <a:xfrm>
            <a:off x="579549" y="2131454"/>
            <a:ext cx="10395339" cy="4307983"/>
          </a:xfrm>
        </p:spPr>
        <p:txBody>
          <a:bodyPr>
            <a:normAutofit fontScale="92500" lnSpcReduction="10000"/>
          </a:bodyPr>
          <a:lstStyle/>
          <a:p>
            <a:pPr>
              <a:lnSpc>
                <a:spcPct val="150000"/>
              </a:lnSpc>
              <a:buFont typeface="Arial" pitchFamily="34" charset="0"/>
              <a:buChar char="•"/>
            </a:pPr>
            <a:r>
              <a:rPr lang="he-IL" sz="2400" dirty="0" smtClean="0">
                <a:latin typeface="Tahoma" pitchFamily="34" charset="0"/>
                <a:ea typeface="Tahoma" pitchFamily="34" charset="0"/>
                <a:cs typeface="Tahoma" pitchFamily="34" charset="0"/>
              </a:rPr>
              <a:t> </a:t>
            </a:r>
            <a:r>
              <a:rPr lang="he-IL" sz="2600" dirty="0" smtClean="0">
                <a:latin typeface="Tahoma" pitchFamily="34" charset="0"/>
                <a:ea typeface="Tahoma" pitchFamily="34" charset="0"/>
                <a:cs typeface="Tahoma" pitchFamily="34" charset="0"/>
              </a:rPr>
              <a:t>קיימת </a:t>
            </a:r>
            <a:r>
              <a:rPr lang="he-IL" sz="2600" dirty="0">
                <a:latin typeface="Tahoma" pitchFamily="34" charset="0"/>
                <a:ea typeface="Tahoma" pitchFamily="34" charset="0"/>
                <a:cs typeface="Tahoma" pitchFamily="34" charset="0"/>
              </a:rPr>
              <a:t>נטייה מוטעית להאמין שבתהליך מקרי, סטייה בכיוון אחד </a:t>
            </a:r>
            <a:r>
              <a:rPr lang="he-IL" sz="2600" dirty="0" smtClean="0">
                <a:latin typeface="Tahoma" pitchFamily="34" charset="0"/>
                <a:ea typeface="Tahoma" pitchFamily="34" charset="0"/>
                <a:cs typeface="Tahoma" pitchFamily="34" charset="0"/>
              </a:rPr>
              <a:t>מתוקנת   </a:t>
            </a:r>
          </a:p>
          <a:p>
            <a:pPr marL="0" indent="0">
              <a:lnSpc>
                <a:spcPct val="150000"/>
              </a:lnSpc>
              <a:buNone/>
            </a:pPr>
            <a:r>
              <a:rPr lang="he-IL" sz="2600" dirty="0">
                <a:latin typeface="Tahoma" pitchFamily="34" charset="0"/>
                <a:ea typeface="Tahoma" pitchFamily="34" charset="0"/>
                <a:cs typeface="Tahoma" pitchFamily="34" charset="0"/>
              </a:rPr>
              <a:t> </a:t>
            </a:r>
            <a:r>
              <a:rPr lang="he-IL" sz="2600" dirty="0" smtClean="0">
                <a:latin typeface="Tahoma" pitchFamily="34" charset="0"/>
                <a:ea typeface="Tahoma" pitchFamily="34" charset="0"/>
                <a:cs typeface="Tahoma" pitchFamily="34" charset="0"/>
              </a:rPr>
              <a:t>  באמצעות </a:t>
            </a:r>
            <a:r>
              <a:rPr lang="he-IL" sz="2600" dirty="0">
                <a:latin typeface="Tahoma" pitchFamily="34" charset="0"/>
                <a:ea typeface="Tahoma" pitchFamily="34" charset="0"/>
                <a:cs typeface="Tahoma" pitchFamily="34" charset="0"/>
              </a:rPr>
              <a:t>סטייה בכיוון האחר וזאת במגמה לשמור על האיזון הכללי</a:t>
            </a:r>
            <a:r>
              <a:rPr lang="he-IL" sz="2600" dirty="0" smtClean="0">
                <a:latin typeface="Tahoma" pitchFamily="34" charset="0"/>
                <a:ea typeface="Tahoma" pitchFamily="34" charset="0"/>
                <a:cs typeface="Tahoma" pitchFamily="34" charset="0"/>
              </a:rPr>
              <a:t>.</a:t>
            </a:r>
          </a:p>
          <a:p>
            <a:pPr>
              <a:lnSpc>
                <a:spcPct val="150000"/>
              </a:lnSpc>
              <a:buFont typeface="Arial" pitchFamily="34" charset="0"/>
              <a:buChar char="•"/>
            </a:pPr>
            <a:r>
              <a:rPr lang="he-IL" sz="2600" dirty="0" smtClean="0">
                <a:latin typeface="Tahoma" pitchFamily="34" charset="0"/>
                <a:ea typeface="Tahoma" pitchFamily="34" charset="0"/>
                <a:cs typeface="Tahoma" pitchFamily="34" charset="0"/>
              </a:rPr>
              <a:t>  דוגמה:</a:t>
            </a:r>
          </a:p>
          <a:p>
            <a:pPr marL="0" indent="0">
              <a:lnSpc>
                <a:spcPct val="150000"/>
              </a:lnSpc>
              <a:buNone/>
            </a:pPr>
            <a:r>
              <a:rPr lang="he-IL" sz="2600" dirty="0">
                <a:solidFill>
                  <a:schemeClr val="accent2">
                    <a:lumMod val="75000"/>
                  </a:schemeClr>
                </a:solidFill>
                <a:latin typeface="Tahoma" pitchFamily="34" charset="0"/>
                <a:ea typeface="Tahoma" pitchFamily="34" charset="0"/>
                <a:cs typeface="Tahoma" pitchFamily="34" charset="0"/>
              </a:rPr>
              <a:t> </a:t>
            </a:r>
            <a:r>
              <a:rPr lang="he-IL" sz="2600" dirty="0" smtClean="0">
                <a:solidFill>
                  <a:schemeClr val="accent2">
                    <a:lumMod val="75000"/>
                  </a:schemeClr>
                </a:solidFill>
                <a:latin typeface="Tahoma" pitchFamily="34" charset="0"/>
                <a:ea typeface="Tahoma" pitchFamily="34" charset="0"/>
                <a:cs typeface="Tahoma" pitchFamily="34" charset="0"/>
              </a:rPr>
              <a:t> "כשל המהמרים"</a:t>
            </a:r>
            <a:r>
              <a:rPr lang="en-US" sz="2400" dirty="0" smtClean="0">
                <a:latin typeface="Tahoma" pitchFamily="34" charset="0"/>
                <a:ea typeface="Tahoma" pitchFamily="34" charset="0"/>
                <a:cs typeface="Tahoma" pitchFamily="34" charset="0"/>
              </a:rPr>
              <a:t/>
            </a:r>
            <a:br>
              <a:rPr lang="en-US" sz="2400" dirty="0" smtClean="0">
                <a:latin typeface="Tahoma" pitchFamily="34" charset="0"/>
                <a:ea typeface="Tahoma" pitchFamily="34" charset="0"/>
                <a:cs typeface="Tahoma" pitchFamily="34" charset="0"/>
              </a:rPr>
            </a:br>
            <a:r>
              <a:rPr lang="he-IL" sz="2400" dirty="0" smtClean="0">
                <a:latin typeface="Tahoma" pitchFamily="34" charset="0"/>
                <a:ea typeface="Tahoma" pitchFamily="34" charset="0"/>
                <a:cs typeface="Tahoma" pitchFamily="34" charset="0"/>
              </a:rPr>
              <a:t>   </a:t>
            </a:r>
            <a:r>
              <a:rPr lang="he-IL" sz="1800" dirty="0" smtClean="0">
                <a:latin typeface="Tahoma" pitchFamily="34" charset="0"/>
                <a:ea typeface="Tahoma" pitchFamily="34" charset="0"/>
                <a:cs typeface="Tahoma" pitchFamily="34" charset="0"/>
              </a:rPr>
              <a:t>אם בהטלת מטבע הוגן הופיע עץ מספר פעמים ברציפות קיימת ציפייה להופעת פלי על מנת שמור  </a:t>
            </a:r>
            <a:r>
              <a:rPr lang="en-US" sz="1800" dirty="0" smtClean="0">
                <a:latin typeface="Tahoma" pitchFamily="34" charset="0"/>
                <a:ea typeface="Tahoma" pitchFamily="34" charset="0"/>
                <a:cs typeface="Tahoma" pitchFamily="34" charset="0"/>
              </a:rPr>
              <a:t/>
            </a:r>
            <a:br>
              <a:rPr lang="en-US" sz="1800" dirty="0" smtClean="0">
                <a:latin typeface="Tahoma" pitchFamily="34" charset="0"/>
                <a:ea typeface="Tahoma" pitchFamily="34" charset="0"/>
                <a:cs typeface="Tahoma" pitchFamily="34" charset="0"/>
              </a:rPr>
            </a:br>
            <a:r>
              <a:rPr lang="he-IL" sz="1800" dirty="0" smtClean="0">
                <a:latin typeface="Tahoma" pitchFamily="34" charset="0"/>
                <a:ea typeface="Tahoma" pitchFamily="34" charset="0"/>
                <a:cs typeface="Tahoma" pitchFamily="34" charset="0"/>
              </a:rPr>
              <a:t>   על "איזון" . </a:t>
            </a:r>
            <a:r>
              <a:rPr lang="he-IL" sz="2400" dirty="0" smtClean="0">
                <a:latin typeface="Tahoma" pitchFamily="34" charset="0"/>
                <a:ea typeface="Tahoma" pitchFamily="34" charset="0"/>
                <a:cs typeface="Tahoma" pitchFamily="34" charset="0"/>
              </a:rPr>
              <a:t>	</a:t>
            </a:r>
          </a:p>
          <a:p>
            <a:pPr marL="0" indent="0">
              <a:lnSpc>
                <a:spcPct val="150000"/>
              </a:lnSpc>
              <a:buNone/>
            </a:pPr>
            <a:r>
              <a:rPr lang="he-IL" sz="2400" dirty="0" smtClean="0">
                <a:latin typeface="Tahoma" pitchFamily="34" charset="0"/>
                <a:ea typeface="Tahoma" pitchFamily="34" charset="0"/>
                <a:cs typeface="Tahoma" pitchFamily="34" charset="0"/>
              </a:rPr>
              <a:t>	 </a:t>
            </a:r>
          </a:p>
          <a:p>
            <a:pPr>
              <a:lnSpc>
                <a:spcPct val="150000"/>
              </a:lnSpc>
              <a:buFont typeface="Arial" pitchFamily="34" charset="0"/>
              <a:buChar char="•"/>
            </a:pPr>
            <a:endParaRPr lang="he-IL" sz="2400" dirty="0">
              <a:latin typeface="Tahoma" pitchFamily="34" charset="0"/>
              <a:ea typeface="Tahoma" pitchFamily="34" charset="0"/>
              <a:cs typeface="Tahoma" pitchFamily="34" charset="0"/>
            </a:endParaRPr>
          </a:p>
          <a:p>
            <a:pPr>
              <a:lnSpc>
                <a:spcPct val="150000"/>
              </a:lnSpc>
              <a:buFont typeface="Arial" pitchFamily="34" charset="0"/>
              <a:buChar char="•"/>
            </a:pPr>
            <a:endParaRPr lang="he-IL" sz="2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934641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4888" y="45648"/>
            <a:ext cx="1217112" cy="11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מחבר ישר 12"/>
          <p:cNvCxnSpPr/>
          <p:nvPr/>
        </p:nvCxnSpPr>
        <p:spPr>
          <a:xfrm flipH="1">
            <a:off x="1594338" y="996463"/>
            <a:ext cx="931373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כותרת 1"/>
          <p:cNvSpPr>
            <a:spLocks noGrp="1"/>
          </p:cNvSpPr>
          <p:nvPr>
            <p:ph type="title"/>
          </p:nvPr>
        </p:nvSpPr>
        <p:spPr>
          <a:xfrm>
            <a:off x="1320799" y="0"/>
            <a:ext cx="9587273" cy="1403927"/>
          </a:xfrm>
        </p:spPr>
        <p:txBody>
          <a:bodyPr>
            <a:normAutofit/>
          </a:bodyPr>
          <a:lstStyle/>
          <a:p>
            <a:pPr algn="r"/>
            <a:r>
              <a:rPr lang="he-IL" sz="40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סוגיות מפתח בהסתברות </a:t>
            </a:r>
            <a:endParaRPr lang="he-IL" sz="4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מלבן מעוגל 3"/>
          <p:cNvSpPr/>
          <p:nvPr/>
        </p:nvSpPr>
        <p:spPr>
          <a:xfrm>
            <a:off x="7458955" y="1200493"/>
            <a:ext cx="3515933" cy="5911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יציגות </a:t>
            </a:r>
          </a:p>
        </p:txBody>
      </p:sp>
      <p:sp>
        <p:nvSpPr>
          <p:cNvPr id="5" name="מציין מיקום תוכן 4"/>
          <p:cNvSpPr>
            <a:spLocks noGrp="1"/>
          </p:cNvSpPr>
          <p:nvPr>
            <p:ph idx="1"/>
          </p:nvPr>
        </p:nvSpPr>
        <p:spPr>
          <a:xfrm>
            <a:off x="1320799" y="2144334"/>
            <a:ext cx="9589362" cy="4085016"/>
          </a:xfrm>
        </p:spPr>
        <p:txBody>
          <a:bodyPr>
            <a:normAutofit lnSpcReduction="10000"/>
          </a:bodyPr>
          <a:lstStyle/>
          <a:p>
            <a:pPr>
              <a:lnSpc>
                <a:spcPct val="150000"/>
              </a:lnSpc>
              <a:buFont typeface="Arial" pitchFamily="34" charset="0"/>
              <a:buChar char="•"/>
            </a:pPr>
            <a:r>
              <a:rPr lang="he-IL" sz="2600" dirty="0" smtClean="0">
                <a:solidFill>
                  <a:schemeClr val="accent2">
                    <a:lumMod val="75000"/>
                  </a:schemeClr>
                </a:solidFill>
                <a:latin typeface="Tahoma" pitchFamily="34" charset="0"/>
                <a:ea typeface="Tahoma" pitchFamily="34" charset="0"/>
                <a:cs typeface="Tahoma" pitchFamily="34" charset="0"/>
              </a:rPr>
              <a:t> </a:t>
            </a:r>
            <a:r>
              <a:rPr lang="he-IL" sz="2400" dirty="0" smtClean="0">
                <a:latin typeface="Tahoma" pitchFamily="34" charset="0"/>
                <a:ea typeface="Tahoma" pitchFamily="34" charset="0"/>
                <a:cs typeface="Tahoma" pitchFamily="34" charset="0"/>
              </a:rPr>
              <a:t>השערה שנוסחה ע"י </a:t>
            </a:r>
            <a:r>
              <a:rPr lang="ru-RU" sz="2400" dirty="0" err="1" smtClean="0">
                <a:latin typeface="Tahoma" pitchFamily="34" charset="0"/>
                <a:ea typeface="Tahoma" pitchFamily="34" charset="0"/>
                <a:cs typeface="Tahoma" pitchFamily="34" charset="0"/>
              </a:rPr>
              <a:t>Slovic</a:t>
            </a:r>
            <a:r>
              <a:rPr lang="ru-RU" sz="2400" dirty="0" smtClean="0">
                <a:latin typeface="Tahoma" pitchFamily="34" charset="0"/>
                <a:ea typeface="Tahoma" pitchFamily="34" charset="0"/>
                <a:cs typeface="Tahoma" pitchFamily="34" charset="0"/>
              </a:rPr>
              <a:t> </a:t>
            </a:r>
            <a:r>
              <a:rPr lang="ru-RU" sz="2400" dirty="0" err="1">
                <a:latin typeface="Tahoma" pitchFamily="34" charset="0"/>
                <a:ea typeface="Tahoma" pitchFamily="34" charset="0"/>
                <a:cs typeface="Tahoma" pitchFamily="34" charset="0"/>
              </a:rPr>
              <a:t>and</a:t>
            </a:r>
            <a:r>
              <a:rPr lang="ru-RU" sz="2400" dirty="0">
                <a:latin typeface="Tahoma" pitchFamily="34" charset="0"/>
                <a:ea typeface="Tahoma" pitchFamily="34" charset="0"/>
                <a:cs typeface="Tahoma" pitchFamily="34" charset="0"/>
              </a:rPr>
              <a:t> </a:t>
            </a:r>
            <a:r>
              <a:rPr lang="ru-RU" sz="2400" dirty="0" err="1">
                <a:latin typeface="Tahoma" pitchFamily="34" charset="0"/>
                <a:ea typeface="Tahoma" pitchFamily="34" charset="0"/>
                <a:cs typeface="Tahoma" pitchFamily="34" charset="0"/>
              </a:rPr>
              <a:t>Tversky</a:t>
            </a:r>
            <a:r>
              <a:rPr lang="ru-RU" sz="2400" dirty="0">
                <a:latin typeface="Tahoma" pitchFamily="34" charset="0"/>
                <a:ea typeface="Tahoma" pitchFamily="34" charset="0"/>
                <a:cs typeface="Tahoma" pitchFamily="34" charset="0"/>
              </a:rPr>
              <a:t>  </a:t>
            </a:r>
            <a:r>
              <a:rPr lang="he-IL" sz="2400" dirty="0" smtClean="0">
                <a:latin typeface="Tahoma" pitchFamily="34" charset="0"/>
                <a:ea typeface="Tahoma" pitchFamily="34" charset="0"/>
                <a:cs typeface="Tahoma" pitchFamily="34" charset="0"/>
              </a:rPr>
              <a:t> (</a:t>
            </a:r>
            <a:r>
              <a:rPr lang="he-IL" sz="2400" dirty="0">
                <a:latin typeface="Tahoma" pitchFamily="34" charset="0"/>
                <a:ea typeface="Tahoma" pitchFamily="34" charset="0"/>
                <a:cs typeface="Tahoma" pitchFamily="34" charset="0"/>
              </a:rPr>
              <a:t>1982</a:t>
            </a:r>
            <a:r>
              <a:rPr lang="he-IL" sz="2400" dirty="0" smtClean="0">
                <a:latin typeface="Tahoma" pitchFamily="34" charset="0"/>
                <a:ea typeface="Tahoma" pitchFamily="34" charset="0"/>
                <a:cs typeface="Tahoma" pitchFamily="34" charset="0"/>
              </a:rPr>
              <a:t>) ולפיה אנשים </a:t>
            </a:r>
            <a:r>
              <a:rPr lang="he-IL" sz="2400" dirty="0">
                <a:latin typeface="Tahoma" pitchFamily="34" charset="0"/>
                <a:ea typeface="Tahoma" pitchFamily="34" charset="0"/>
                <a:cs typeface="Tahoma" pitchFamily="34" charset="0"/>
              </a:rPr>
              <a:t>נוטים </a:t>
            </a:r>
            <a:r>
              <a:rPr lang="he-IL" sz="2400" dirty="0" smtClean="0">
                <a:latin typeface="Tahoma" pitchFamily="34" charset="0"/>
                <a:ea typeface="Tahoma" pitchFamily="34" charset="0"/>
                <a:cs typeface="Tahoma" pitchFamily="34" charset="0"/>
              </a:rPr>
              <a:t> להעריך </a:t>
            </a:r>
            <a:r>
              <a:rPr lang="he-IL" sz="2400" dirty="0">
                <a:latin typeface="Tahoma" pitchFamily="34" charset="0"/>
                <a:ea typeface="Tahoma" pitchFamily="34" charset="0"/>
                <a:cs typeface="Tahoma" pitchFamily="34" charset="0"/>
              </a:rPr>
              <a:t>הסתברות של מאורע על </a:t>
            </a:r>
            <a:r>
              <a:rPr lang="he-IL" sz="2400" dirty="0" smtClean="0">
                <a:latin typeface="Tahoma" pitchFamily="34" charset="0"/>
                <a:ea typeface="Tahoma" pitchFamily="34" charset="0"/>
                <a:cs typeface="Tahoma" pitchFamily="34" charset="0"/>
              </a:rPr>
              <a:t>פי </a:t>
            </a:r>
            <a:r>
              <a:rPr lang="he-IL" sz="2400" dirty="0">
                <a:latin typeface="Tahoma" pitchFamily="34" charset="0"/>
                <a:ea typeface="Tahoma" pitchFamily="34" charset="0"/>
                <a:cs typeface="Tahoma" pitchFamily="34" charset="0"/>
              </a:rPr>
              <a:t>המידה בה המאורע מיצג היבטים שונים של </a:t>
            </a:r>
            <a:r>
              <a:rPr lang="he-IL" sz="2400" dirty="0" smtClean="0">
                <a:latin typeface="Tahoma" pitchFamily="34" charset="0"/>
                <a:ea typeface="Tahoma" pitchFamily="34" charset="0"/>
                <a:cs typeface="Tahoma" pitchFamily="34" charset="0"/>
              </a:rPr>
              <a:t>אוכלוסיית </a:t>
            </a:r>
            <a:r>
              <a:rPr lang="he-IL" sz="2400" dirty="0">
                <a:latin typeface="Tahoma" pitchFamily="34" charset="0"/>
                <a:ea typeface="Tahoma" pitchFamily="34" charset="0"/>
                <a:cs typeface="Tahoma" pitchFamily="34" charset="0"/>
              </a:rPr>
              <a:t>האם </a:t>
            </a:r>
            <a:r>
              <a:rPr lang="he-IL" sz="2400" dirty="0" smtClean="0">
                <a:latin typeface="Tahoma" pitchFamily="34" charset="0"/>
                <a:ea typeface="Tahoma" pitchFamily="34" charset="0"/>
                <a:cs typeface="Tahoma" pitchFamily="34" charset="0"/>
              </a:rPr>
              <a:t>שלהם. </a:t>
            </a:r>
            <a:endParaRPr lang="he-IL" sz="2400" dirty="0" smtClean="0">
              <a:solidFill>
                <a:schemeClr val="accent2">
                  <a:lumMod val="75000"/>
                </a:schemeClr>
              </a:solidFill>
              <a:latin typeface="Tahoma" pitchFamily="34" charset="0"/>
              <a:ea typeface="Tahoma" pitchFamily="34" charset="0"/>
              <a:cs typeface="Tahoma" pitchFamily="34" charset="0"/>
            </a:endParaRPr>
          </a:p>
          <a:p>
            <a:pPr>
              <a:lnSpc>
                <a:spcPct val="150000"/>
              </a:lnSpc>
              <a:buFont typeface="Arial" pitchFamily="34" charset="0"/>
              <a:buChar char="•"/>
            </a:pPr>
            <a:r>
              <a:rPr lang="he-IL" sz="2600" dirty="0" smtClean="0">
                <a:latin typeface="Tahoma" pitchFamily="34" charset="0"/>
                <a:ea typeface="Tahoma" pitchFamily="34" charset="0"/>
                <a:cs typeface="Tahoma" pitchFamily="34" charset="0"/>
              </a:rPr>
              <a:t>דוגמה</a:t>
            </a:r>
          </a:p>
          <a:p>
            <a:pPr marL="0" indent="0">
              <a:lnSpc>
                <a:spcPct val="150000"/>
              </a:lnSpc>
              <a:buNone/>
            </a:pPr>
            <a:r>
              <a:rPr lang="he-IL" sz="2000" dirty="0">
                <a:latin typeface="Tahoma" pitchFamily="34" charset="0"/>
                <a:ea typeface="Tahoma" pitchFamily="34" charset="0"/>
                <a:cs typeface="Tahoma" pitchFamily="34" charset="0"/>
              </a:rPr>
              <a:t>אנשים מאמינים כי בהגרלה מקרית של ששה מספרים מתוך חמישים, יש סיכוי טוב יותר לקבלה של קבוצת המספרים 8,13,30,37,42,46 מאשר קבוצת </a:t>
            </a:r>
            <a:r>
              <a:rPr lang="he-IL" sz="2000" dirty="0" smtClean="0">
                <a:latin typeface="Tahoma" pitchFamily="34" charset="0"/>
                <a:ea typeface="Tahoma" pitchFamily="34" charset="0"/>
                <a:cs typeface="Tahoma" pitchFamily="34" charset="0"/>
              </a:rPr>
              <a:t>המספרים</a:t>
            </a:r>
            <a:r>
              <a:rPr lang="en-US" sz="2000" dirty="0" smtClean="0">
                <a:latin typeface="Tahoma" pitchFamily="34" charset="0"/>
                <a:ea typeface="Tahoma" pitchFamily="34" charset="0"/>
                <a:cs typeface="Tahoma" pitchFamily="34" charset="0"/>
              </a:rPr>
              <a:t/>
            </a:r>
            <a:br>
              <a:rPr lang="en-US" sz="2000" dirty="0" smtClean="0">
                <a:latin typeface="Tahoma" pitchFamily="34" charset="0"/>
                <a:ea typeface="Tahoma" pitchFamily="34" charset="0"/>
                <a:cs typeface="Tahoma" pitchFamily="34" charset="0"/>
              </a:rPr>
            </a:br>
            <a:r>
              <a:rPr lang="he-IL" sz="2000" dirty="0" smtClean="0">
                <a:latin typeface="Tahoma" pitchFamily="34" charset="0"/>
                <a:ea typeface="Tahoma" pitchFamily="34" charset="0"/>
                <a:cs typeface="Tahoma" pitchFamily="34" charset="0"/>
              </a:rPr>
              <a:t>10</a:t>
            </a:r>
            <a:r>
              <a:rPr lang="he-IL" sz="2000" dirty="0">
                <a:latin typeface="Tahoma" pitchFamily="34" charset="0"/>
                <a:ea typeface="Tahoma" pitchFamily="34" charset="0"/>
                <a:cs typeface="Tahoma" pitchFamily="34" charset="0"/>
              </a:rPr>
              <a:t>, 11, 12, 13, 14, 15 </a:t>
            </a:r>
            <a:r>
              <a:rPr lang="he-IL" sz="2000" dirty="0" smtClean="0">
                <a:latin typeface="Tahoma" pitchFamily="34" charset="0"/>
                <a:ea typeface="Tahoma" pitchFamily="34" charset="0"/>
                <a:cs typeface="Tahoma" pitchFamily="34" charset="0"/>
              </a:rPr>
              <a:t>	 </a:t>
            </a:r>
          </a:p>
          <a:p>
            <a:pPr>
              <a:lnSpc>
                <a:spcPct val="150000"/>
              </a:lnSpc>
              <a:buFont typeface="Arial" pitchFamily="34" charset="0"/>
              <a:buChar char="•"/>
            </a:pPr>
            <a:endParaRPr lang="he-IL" sz="2400" dirty="0">
              <a:latin typeface="Tahoma" pitchFamily="34" charset="0"/>
              <a:ea typeface="Tahoma" pitchFamily="34" charset="0"/>
              <a:cs typeface="Tahoma" pitchFamily="34" charset="0"/>
            </a:endParaRPr>
          </a:p>
          <a:p>
            <a:pPr>
              <a:lnSpc>
                <a:spcPct val="150000"/>
              </a:lnSpc>
              <a:buFont typeface="Arial" pitchFamily="34" charset="0"/>
              <a:buChar char="•"/>
            </a:pPr>
            <a:endParaRPr lang="he-IL" sz="2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188572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4888" y="45648"/>
            <a:ext cx="1217112" cy="11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מחבר ישר 12"/>
          <p:cNvCxnSpPr/>
          <p:nvPr/>
        </p:nvCxnSpPr>
        <p:spPr>
          <a:xfrm flipH="1">
            <a:off x="1594338" y="996463"/>
            <a:ext cx="931373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כותרת 1"/>
          <p:cNvSpPr>
            <a:spLocks noGrp="1"/>
          </p:cNvSpPr>
          <p:nvPr>
            <p:ph type="title"/>
          </p:nvPr>
        </p:nvSpPr>
        <p:spPr>
          <a:xfrm>
            <a:off x="1320799" y="0"/>
            <a:ext cx="9587273" cy="1403927"/>
          </a:xfrm>
        </p:spPr>
        <p:txBody>
          <a:bodyPr>
            <a:normAutofit/>
          </a:bodyPr>
          <a:lstStyle/>
          <a:p>
            <a:pPr algn="r"/>
            <a:r>
              <a:rPr lang="he-IL" sz="40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סוגיות מפתח בהסתברות </a:t>
            </a:r>
            <a:endParaRPr lang="he-IL" sz="4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מלבן מעוגל 3"/>
          <p:cNvSpPr/>
          <p:nvPr/>
        </p:nvSpPr>
        <p:spPr>
          <a:xfrm>
            <a:off x="7458955" y="1200493"/>
            <a:ext cx="3515933" cy="5911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הנחת האחידות </a:t>
            </a:r>
          </a:p>
        </p:txBody>
      </p:sp>
      <p:sp>
        <p:nvSpPr>
          <p:cNvPr id="5" name="מציין מיקום תוכן 4"/>
          <p:cNvSpPr>
            <a:spLocks noGrp="1"/>
          </p:cNvSpPr>
          <p:nvPr>
            <p:ph idx="1"/>
          </p:nvPr>
        </p:nvSpPr>
        <p:spPr>
          <a:xfrm>
            <a:off x="514822" y="2021983"/>
            <a:ext cx="10460066" cy="4430333"/>
          </a:xfrm>
        </p:spPr>
        <p:txBody>
          <a:bodyPr>
            <a:normAutofit fontScale="92500" lnSpcReduction="10000"/>
          </a:bodyPr>
          <a:lstStyle/>
          <a:p>
            <a:pPr>
              <a:lnSpc>
                <a:spcPct val="150000"/>
              </a:lnSpc>
              <a:buFont typeface="Arial" pitchFamily="34" charset="0"/>
              <a:buChar char="•"/>
            </a:pPr>
            <a:r>
              <a:rPr lang="he-IL" sz="2400" dirty="0">
                <a:latin typeface="Tahoma" pitchFamily="34" charset="0"/>
                <a:ea typeface="Tahoma" pitchFamily="34" charset="0"/>
                <a:cs typeface="Tahoma" pitchFamily="34" charset="0"/>
              </a:rPr>
              <a:t>מכשלה </a:t>
            </a:r>
            <a:r>
              <a:rPr lang="he-IL" sz="2400" dirty="0" smtClean="0">
                <a:latin typeface="Tahoma" pitchFamily="34" charset="0"/>
                <a:ea typeface="Tahoma" pitchFamily="34" charset="0"/>
                <a:cs typeface="Tahoma" pitchFamily="34" charset="0"/>
              </a:rPr>
              <a:t>המבוססת </a:t>
            </a:r>
            <a:r>
              <a:rPr lang="he-IL" sz="2400" dirty="0">
                <a:latin typeface="Tahoma" pitchFamily="34" charset="0"/>
                <a:ea typeface="Tahoma" pitchFamily="34" charset="0"/>
                <a:cs typeface="Tahoma" pitchFamily="34" charset="0"/>
              </a:rPr>
              <a:t>על </a:t>
            </a:r>
            <a:r>
              <a:rPr lang="he-IL" sz="2400" dirty="0" smtClean="0">
                <a:latin typeface="Tahoma" pitchFamily="34" charset="0"/>
                <a:ea typeface="Tahoma" pitchFamily="34" charset="0"/>
                <a:cs typeface="Tahoma" pitchFamily="34" charset="0"/>
              </a:rPr>
              <a:t>הנטייה </a:t>
            </a:r>
            <a:r>
              <a:rPr lang="he-IL" sz="2400" dirty="0">
                <a:latin typeface="Tahoma" pitchFamily="34" charset="0"/>
                <a:ea typeface="Tahoma" pitchFamily="34" charset="0"/>
                <a:cs typeface="Tahoma" pitchFamily="34" charset="0"/>
              </a:rPr>
              <a:t>שלנו לסימטריה כלומר לייחס הסתברות שווה למצבים שבהם הסיכויים אינם </a:t>
            </a:r>
            <a:r>
              <a:rPr lang="he-IL" sz="2400" dirty="0" smtClean="0">
                <a:latin typeface="Tahoma" pitchFamily="34" charset="0"/>
                <a:ea typeface="Tahoma" pitchFamily="34" charset="0"/>
                <a:cs typeface="Tahoma" pitchFamily="34" charset="0"/>
              </a:rPr>
              <a:t>ידועים.</a:t>
            </a:r>
          </a:p>
          <a:p>
            <a:pPr>
              <a:lnSpc>
                <a:spcPct val="150000"/>
              </a:lnSpc>
              <a:buFont typeface="Arial" pitchFamily="34" charset="0"/>
              <a:buChar char="•"/>
            </a:pPr>
            <a:r>
              <a:rPr lang="he-IL" sz="2800" dirty="0" smtClean="0"/>
              <a:t> </a:t>
            </a:r>
            <a:r>
              <a:rPr lang="he-IL" sz="2600" dirty="0" smtClean="0">
                <a:latin typeface="Tahoma" pitchFamily="34" charset="0"/>
                <a:ea typeface="Tahoma" pitchFamily="34" charset="0"/>
                <a:cs typeface="Tahoma" pitchFamily="34" charset="0"/>
              </a:rPr>
              <a:t>דוגמה</a:t>
            </a:r>
          </a:p>
          <a:p>
            <a:pPr marL="0" indent="0">
              <a:lnSpc>
                <a:spcPct val="150000"/>
              </a:lnSpc>
              <a:buNone/>
            </a:pPr>
            <a:r>
              <a:rPr lang="he-IL" sz="2600" dirty="0">
                <a:latin typeface="Tahoma" pitchFamily="34" charset="0"/>
                <a:ea typeface="Tahoma" pitchFamily="34" charset="0"/>
                <a:cs typeface="Tahoma" pitchFamily="34" charset="0"/>
              </a:rPr>
              <a:t> </a:t>
            </a:r>
            <a:r>
              <a:rPr lang="he-IL" sz="2600" dirty="0" smtClean="0">
                <a:latin typeface="Tahoma" pitchFamily="34" charset="0"/>
                <a:ea typeface="Tahoma" pitchFamily="34" charset="0"/>
                <a:cs typeface="Tahoma" pitchFamily="34" charset="0"/>
              </a:rPr>
              <a:t>  </a:t>
            </a:r>
            <a:r>
              <a:rPr lang="he-IL" sz="2600" dirty="0" smtClean="0">
                <a:solidFill>
                  <a:schemeClr val="tx2"/>
                </a:solidFill>
                <a:latin typeface="Tahoma" pitchFamily="34" charset="0"/>
                <a:ea typeface="Tahoma" pitchFamily="34" charset="0"/>
                <a:cs typeface="Tahoma" pitchFamily="34" charset="0"/>
              </a:rPr>
              <a:t>"בעיית הבנים"  או "בעיית </a:t>
            </a:r>
            <a:r>
              <a:rPr lang="he-IL" sz="2600" dirty="0" err="1" smtClean="0">
                <a:solidFill>
                  <a:schemeClr val="tx2"/>
                </a:solidFill>
                <a:latin typeface="Tahoma" pitchFamily="34" charset="0"/>
                <a:ea typeface="Tahoma" pitchFamily="34" charset="0"/>
                <a:cs typeface="Tahoma" pitchFamily="34" charset="0"/>
              </a:rPr>
              <a:t>מונטי</a:t>
            </a:r>
            <a:r>
              <a:rPr lang="he-IL" sz="2600" dirty="0" smtClean="0">
                <a:solidFill>
                  <a:schemeClr val="tx2"/>
                </a:solidFill>
                <a:latin typeface="Tahoma" pitchFamily="34" charset="0"/>
                <a:ea typeface="Tahoma" pitchFamily="34" charset="0"/>
                <a:cs typeface="Tahoma" pitchFamily="34" charset="0"/>
              </a:rPr>
              <a:t> הול" (שלוש הדלתות)</a:t>
            </a:r>
          </a:p>
          <a:p>
            <a:pPr marL="0" indent="0">
              <a:lnSpc>
                <a:spcPct val="150000"/>
              </a:lnSpc>
              <a:buNone/>
            </a:pPr>
            <a:r>
              <a:rPr lang="he-IL" sz="2000" dirty="0" smtClean="0">
                <a:latin typeface="Tahoma" pitchFamily="34" charset="0"/>
                <a:ea typeface="Tahoma" pitchFamily="34" charset="0"/>
                <a:cs typeface="Tahoma" pitchFamily="34" charset="0"/>
              </a:rPr>
              <a:t>     ידוע </a:t>
            </a:r>
            <a:r>
              <a:rPr lang="he-IL" sz="2000" dirty="0">
                <a:latin typeface="Tahoma" pitchFamily="34" charset="0"/>
                <a:ea typeface="Tahoma" pitchFamily="34" charset="0"/>
                <a:cs typeface="Tahoma" pitchFamily="34" charset="0"/>
              </a:rPr>
              <a:t>כי מזל היא אם לשני ילדים, אולם אינכם יודעים מהו מינם של ילדיהם. </a:t>
            </a:r>
            <a:r>
              <a:rPr lang="he-IL" sz="2000" dirty="0" smtClean="0">
                <a:latin typeface="Tahoma" pitchFamily="34" charset="0"/>
                <a:ea typeface="Tahoma" pitchFamily="34" charset="0"/>
                <a:cs typeface="Tahoma" pitchFamily="34" charset="0"/>
              </a:rPr>
              <a:t>יום </a:t>
            </a:r>
            <a:r>
              <a:rPr lang="he-IL" sz="2000" dirty="0">
                <a:latin typeface="Tahoma" pitchFamily="34" charset="0"/>
                <a:ea typeface="Tahoma" pitchFamily="34" charset="0"/>
                <a:cs typeface="Tahoma" pitchFamily="34" charset="0"/>
              </a:rPr>
              <a:t>אחד </a:t>
            </a:r>
            <a:r>
              <a:rPr lang="he-IL" sz="2000" dirty="0" smtClean="0">
                <a:latin typeface="Tahoma" pitchFamily="34" charset="0"/>
                <a:ea typeface="Tahoma" pitchFamily="34" charset="0"/>
                <a:cs typeface="Tahoma" pitchFamily="34" charset="0"/>
              </a:rPr>
              <a:t>אתם</a:t>
            </a:r>
          </a:p>
          <a:p>
            <a:pPr marL="0" indent="0">
              <a:lnSpc>
                <a:spcPct val="150000"/>
              </a:lnSpc>
              <a:buNone/>
            </a:pPr>
            <a:r>
              <a:rPr lang="he-IL" sz="2000" dirty="0" smtClean="0">
                <a:latin typeface="Tahoma" pitchFamily="34" charset="0"/>
                <a:ea typeface="Tahoma" pitchFamily="34" charset="0"/>
                <a:cs typeface="Tahoma" pitchFamily="34" charset="0"/>
              </a:rPr>
              <a:t>     פוגשים </a:t>
            </a:r>
            <a:r>
              <a:rPr lang="he-IL" sz="2000" dirty="0">
                <a:latin typeface="Tahoma" pitchFamily="34" charset="0"/>
                <a:ea typeface="Tahoma" pitchFamily="34" charset="0"/>
                <a:cs typeface="Tahoma" pitchFamily="34" charset="0"/>
              </a:rPr>
              <a:t>את מזל בעיר עם ילד אחד אותו היא מציגה בתור בנה. מהי </a:t>
            </a:r>
            <a:r>
              <a:rPr lang="he-IL" sz="2000" dirty="0" smtClean="0">
                <a:latin typeface="Tahoma" pitchFamily="34" charset="0"/>
                <a:ea typeface="Tahoma" pitchFamily="34" charset="0"/>
                <a:cs typeface="Tahoma" pitchFamily="34" charset="0"/>
              </a:rPr>
              <a:t>ההסתברות </a:t>
            </a:r>
            <a:r>
              <a:rPr lang="he-IL" sz="2000" dirty="0">
                <a:latin typeface="Tahoma" pitchFamily="34" charset="0"/>
                <a:ea typeface="Tahoma" pitchFamily="34" charset="0"/>
                <a:cs typeface="Tahoma" pitchFamily="34" charset="0"/>
              </a:rPr>
              <a:t>שלמזל </a:t>
            </a:r>
            <a:endParaRPr lang="he-IL" sz="2000" dirty="0" smtClean="0">
              <a:latin typeface="Tahoma" pitchFamily="34" charset="0"/>
              <a:ea typeface="Tahoma" pitchFamily="34" charset="0"/>
              <a:cs typeface="Tahoma" pitchFamily="34" charset="0"/>
            </a:endParaRPr>
          </a:p>
          <a:p>
            <a:pPr marL="0" indent="0">
              <a:lnSpc>
                <a:spcPct val="150000"/>
              </a:lnSpc>
              <a:buNone/>
            </a:pPr>
            <a:r>
              <a:rPr lang="he-IL" sz="2000" dirty="0" smtClean="0">
                <a:latin typeface="Tahoma" pitchFamily="34" charset="0"/>
                <a:ea typeface="Tahoma" pitchFamily="34" charset="0"/>
                <a:cs typeface="Tahoma" pitchFamily="34" charset="0"/>
              </a:rPr>
              <a:t>     שני </a:t>
            </a:r>
            <a:r>
              <a:rPr lang="he-IL" sz="2000" dirty="0">
                <a:latin typeface="Tahoma" pitchFamily="34" charset="0"/>
                <a:ea typeface="Tahoma" pitchFamily="34" charset="0"/>
                <a:cs typeface="Tahoma" pitchFamily="34" charset="0"/>
              </a:rPr>
              <a:t>בנים? </a:t>
            </a:r>
            <a:endParaRPr lang="en-US" sz="2000" dirty="0">
              <a:latin typeface="Tahoma" pitchFamily="34" charset="0"/>
              <a:ea typeface="Tahoma" pitchFamily="34" charset="0"/>
              <a:cs typeface="Tahoma" pitchFamily="34" charset="0"/>
            </a:endParaRPr>
          </a:p>
          <a:p>
            <a:pPr marL="0" indent="0">
              <a:lnSpc>
                <a:spcPct val="150000"/>
              </a:lnSpc>
              <a:buNone/>
            </a:pPr>
            <a:endParaRPr lang="he-IL" sz="2400" dirty="0" smtClean="0">
              <a:latin typeface="Tahoma" pitchFamily="34" charset="0"/>
              <a:ea typeface="Tahoma" pitchFamily="34" charset="0"/>
              <a:cs typeface="Tahoma" pitchFamily="34" charset="0"/>
            </a:endParaRPr>
          </a:p>
          <a:p>
            <a:pPr>
              <a:lnSpc>
                <a:spcPct val="150000"/>
              </a:lnSpc>
              <a:buFont typeface="Arial" pitchFamily="34" charset="0"/>
              <a:buChar char="•"/>
            </a:pPr>
            <a:endParaRPr lang="he-IL" sz="2400" dirty="0">
              <a:latin typeface="Tahoma" pitchFamily="34" charset="0"/>
              <a:ea typeface="Tahoma" pitchFamily="34" charset="0"/>
              <a:cs typeface="Tahoma" pitchFamily="34" charset="0"/>
            </a:endParaRPr>
          </a:p>
          <a:p>
            <a:pPr>
              <a:lnSpc>
                <a:spcPct val="150000"/>
              </a:lnSpc>
              <a:buFont typeface="Arial" pitchFamily="34" charset="0"/>
              <a:buChar char="•"/>
            </a:pPr>
            <a:endParaRPr lang="he-IL" sz="2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644927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4888" y="45648"/>
            <a:ext cx="1217112" cy="11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מחבר ישר 12"/>
          <p:cNvCxnSpPr/>
          <p:nvPr/>
        </p:nvCxnSpPr>
        <p:spPr>
          <a:xfrm flipH="1">
            <a:off x="1594338" y="996463"/>
            <a:ext cx="931373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כותרת 1"/>
          <p:cNvSpPr>
            <a:spLocks noGrp="1"/>
          </p:cNvSpPr>
          <p:nvPr>
            <p:ph type="title"/>
          </p:nvPr>
        </p:nvSpPr>
        <p:spPr>
          <a:xfrm>
            <a:off x="1320799" y="0"/>
            <a:ext cx="9587273" cy="1403927"/>
          </a:xfrm>
        </p:spPr>
        <p:txBody>
          <a:bodyPr>
            <a:normAutofit/>
          </a:bodyPr>
          <a:lstStyle/>
          <a:p>
            <a:pPr algn="r"/>
            <a:r>
              <a:rPr lang="he-IL" sz="40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סוגיות מפתח בהסתברות </a:t>
            </a:r>
            <a:endParaRPr lang="he-IL" sz="4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מלבן מעוגל 3"/>
          <p:cNvSpPr/>
          <p:nvPr/>
        </p:nvSpPr>
        <p:spPr>
          <a:xfrm>
            <a:off x="7458955" y="1303524"/>
            <a:ext cx="3515933" cy="5911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ניסוח </a:t>
            </a:r>
            <a:r>
              <a:rPr lang="he-IL"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anose="020B0604030504040204" pitchFamily="34" charset="0"/>
                <a:ea typeface="Tahoma" panose="020B0604030504040204" pitchFamily="34" charset="0"/>
                <a:cs typeface="Tahoma" panose="020B0604030504040204" pitchFamily="34" charset="0"/>
              </a:rPr>
              <a:t>השאלה</a:t>
            </a:r>
          </a:p>
        </p:txBody>
      </p:sp>
      <p:sp>
        <p:nvSpPr>
          <p:cNvPr id="5" name="מציין מיקום תוכן 4"/>
          <p:cNvSpPr>
            <a:spLocks noGrp="1"/>
          </p:cNvSpPr>
          <p:nvPr>
            <p:ph idx="1"/>
          </p:nvPr>
        </p:nvSpPr>
        <p:spPr>
          <a:xfrm>
            <a:off x="772400" y="1970467"/>
            <a:ext cx="10460066" cy="4430333"/>
          </a:xfrm>
        </p:spPr>
        <p:txBody>
          <a:bodyPr>
            <a:normAutofit/>
          </a:bodyPr>
          <a:lstStyle/>
          <a:p>
            <a:pPr>
              <a:lnSpc>
                <a:spcPct val="150000"/>
              </a:lnSpc>
              <a:buFont typeface="Arial" pitchFamily="34" charset="0"/>
              <a:buChar char="•"/>
            </a:pPr>
            <a:endParaRPr lang="he-IL" sz="2400" dirty="0" smtClean="0">
              <a:latin typeface="Tahoma" pitchFamily="34" charset="0"/>
              <a:ea typeface="Tahoma" pitchFamily="34" charset="0"/>
              <a:cs typeface="Tahoma" pitchFamily="34" charset="0"/>
            </a:endParaRPr>
          </a:p>
          <a:p>
            <a:pPr>
              <a:lnSpc>
                <a:spcPct val="150000"/>
              </a:lnSpc>
              <a:buFont typeface="Arial" pitchFamily="34" charset="0"/>
              <a:buChar char="•"/>
            </a:pPr>
            <a:endParaRPr lang="he-IL" sz="2400" dirty="0">
              <a:latin typeface="Tahoma" pitchFamily="34" charset="0"/>
              <a:ea typeface="Tahoma" pitchFamily="34" charset="0"/>
              <a:cs typeface="Tahoma" pitchFamily="34" charset="0"/>
            </a:endParaRPr>
          </a:p>
          <a:p>
            <a:pPr>
              <a:lnSpc>
                <a:spcPct val="150000"/>
              </a:lnSpc>
              <a:buFont typeface="Arial" pitchFamily="34" charset="0"/>
              <a:buChar char="•"/>
            </a:pPr>
            <a:endParaRPr lang="he-IL" sz="2400" dirty="0">
              <a:latin typeface="Tahoma" pitchFamily="34" charset="0"/>
              <a:ea typeface="Tahoma" pitchFamily="34" charset="0"/>
              <a:cs typeface="Tahoma" pitchFamily="34" charset="0"/>
            </a:endParaRPr>
          </a:p>
        </p:txBody>
      </p:sp>
      <p:sp>
        <p:nvSpPr>
          <p:cNvPr id="3" name="TextBox 2"/>
          <p:cNvSpPr txBox="1"/>
          <p:nvPr/>
        </p:nvSpPr>
        <p:spPr>
          <a:xfrm>
            <a:off x="987879" y="2211756"/>
            <a:ext cx="10244587" cy="3076548"/>
          </a:xfrm>
          <a:prstGeom prst="rect">
            <a:avLst/>
          </a:prstGeom>
          <a:noFill/>
        </p:spPr>
        <p:txBody>
          <a:bodyPr wrap="square" rtlCol="1">
            <a:spAutoFit/>
          </a:bodyPr>
          <a:lstStyle/>
          <a:p>
            <a:r>
              <a:rPr lang="he-IL" sz="2400" dirty="0" smtClean="0">
                <a:latin typeface="Tahoma" pitchFamily="34" charset="0"/>
                <a:ea typeface="Tahoma" pitchFamily="34" charset="0"/>
                <a:cs typeface="Tahoma" pitchFamily="34" charset="0"/>
              </a:rPr>
              <a:t> גורמים משפיעים:</a:t>
            </a:r>
            <a:r>
              <a:rPr lang="en-US" sz="2400" dirty="0" smtClean="0">
                <a:latin typeface="Tahoma" pitchFamily="34" charset="0"/>
                <a:ea typeface="Tahoma" pitchFamily="34" charset="0"/>
                <a:cs typeface="Tahoma" pitchFamily="34" charset="0"/>
              </a:rPr>
              <a:t/>
            </a:r>
            <a:br>
              <a:rPr lang="en-US" sz="2400" dirty="0" smtClean="0">
                <a:latin typeface="Tahoma" pitchFamily="34" charset="0"/>
                <a:ea typeface="Tahoma" pitchFamily="34" charset="0"/>
                <a:cs typeface="Tahoma" pitchFamily="34" charset="0"/>
              </a:rPr>
            </a:br>
            <a:endParaRPr lang="en-US" sz="2400" dirty="0" smtClean="0">
              <a:latin typeface="Tahoma" pitchFamily="34" charset="0"/>
              <a:ea typeface="Tahoma" pitchFamily="34" charset="0"/>
              <a:cs typeface="Tahoma" pitchFamily="34" charset="0"/>
            </a:endParaRPr>
          </a:p>
          <a:p>
            <a:pPr marL="800100" lvl="1" indent="-342900">
              <a:lnSpc>
                <a:spcPct val="150000"/>
              </a:lnSpc>
              <a:buFont typeface="Arial" panose="020B0604020202020204" pitchFamily="34" charset="0"/>
              <a:buChar char="•"/>
            </a:pPr>
            <a:r>
              <a:rPr lang="he-IL" sz="2000" dirty="0" smtClean="0">
                <a:latin typeface="Tahoma" pitchFamily="34" charset="0"/>
                <a:ea typeface="Tahoma" pitchFamily="34" charset="0"/>
                <a:cs typeface="Tahoma" pitchFamily="34" charset="0"/>
              </a:rPr>
              <a:t>ניסוח שמזמן  ביצוע של סימולציה</a:t>
            </a:r>
            <a:endParaRPr lang="en-US" sz="2000" dirty="0" smtClean="0">
              <a:latin typeface="Tahoma" pitchFamily="34" charset="0"/>
              <a:ea typeface="Tahoma" pitchFamily="34" charset="0"/>
              <a:cs typeface="Tahoma" pitchFamily="34" charset="0"/>
            </a:endParaRPr>
          </a:p>
          <a:p>
            <a:pPr marL="800100" lvl="1" indent="-342900">
              <a:lnSpc>
                <a:spcPct val="150000"/>
              </a:lnSpc>
              <a:buFont typeface="Arial" panose="020B0604020202020204" pitchFamily="34" charset="0"/>
              <a:buChar char="•"/>
            </a:pPr>
            <a:r>
              <a:rPr lang="he-IL" sz="2000" dirty="0" smtClean="0">
                <a:latin typeface="Tahoma" pitchFamily="34" charset="0"/>
                <a:ea typeface="Tahoma" pitchFamily="34" charset="0"/>
                <a:cs typeface="Tahoma" pitchFamily="34" charset="0"/>
              </a:rPr>
              <a:t>שאלות מחיי יום יום</a:t>
            </a:r>
            <a:endParaRPr lang="en-US" sz="2000" dirty="0" smtClean="0">
              <a:latin typeface="Tahoma" pitchFamily="34" charset="0"/>
              <a:ea typeface="Tahoma" pitchFamily="34" charset="0"/>
              <a:cs typeface="Tahoma" pitchFamily="34" charset="0"/>
            </a:endParaRPr>
          </a:p>
          <a:p>
            <a:pPr marL="800100" lvl="1" indent="-342900">
              <a:lnSpc>
                <a:spcPct val="150000"/>
              </a:lnSpc>
              <a:buFont typeface="Arial" panose="020B0604020202020204" pitchFamily="34" charset="0"/>
              <a:buChar char="•"/>
            </a:pPr>
            <a:r>
              <a:rPr lang="he-IL" sz="2000" dirty="0" smtClean="0">
                <a:latin typeface="Tahoma" pitchFamily="34" charset="0"/>
                <a:ea typeface="Tahoma" pitchFamily="34" charset="0"/>
                <a:cs typeface="Tahoma" pitchFamily="34" charset="0"/>
              </a:rPr>
              <a:t>ניסוח פשטני עשוי לגרום לחוסר בהירות (דו משמעות)</a:t>
            </a:r>
          </a:p>
          <a:p>
            <a:pPr marL="800100" lvl="1" indent="-342900">
              <a:lnSpc>
                <a:spcPct val="150000"/>
              </a:lnSpc>
              <a:buFont typeface="Arial" panose="020B0604020202020204" pitchFamily="34" charset="0"/>
              <a:buChar char="•"/>
            </a:pPr>
            <a:r>
              <a:rPr lang="he-IL" sz="2000" dirty="0" smtClean="0">
                <a:latin typeface="Tahoma" pitchFamily="34" charset="0"/>
                <a:ea typeface="Tahoma" pitchFamily="34" charset="0"/>
                <a:cs typeface="Tahoma" pitchFamily="34" charset="0"/>
              </a:rPr>
              <a:t>שימוש בשכיחות יחסית ( 50 מתוך 1000) במקום אחוזים או שבר עשרוני</a:t>
            </a:r>
            <a:r>
              <a:rPr lang="en-US" sz="2000" dirty="0" smtClean="0">
                <a:latin typeface="Tahoma" pitchFamily="34" charset="0"/>
                <a:ea typeface="Tahoma" pitchFamily="34" charset="0"/>
                <a:cs typeface="Tahoma" pitchFamily="34" charset="0"/>
              </a:rPr>
              <a:t/>
            </a:r>
            <a:br>
              <a:rPr lang="en-US" sz="2000" dirty="0" smtClean="0">
                <a:latin typeface="Tahoma" pitchFamily="34" charset="0"/>
                <a:ea typeface="Tahoma" pitchFamily="34" charset="0"/>
                <a:cs typeface="Tahoma" pitchFamily="34" charset="0"/>
              </a:rPr>
            </a:br>
            <a:r>
              <a:rPr lang="he-IL" sz="2000" dirty="0" smtClean="0">
                <a:latin typeface="Tahoma" pitchFamily="34" charset="0"/>
                <a:ea typeface="Tahoma" pitchFamily="34" charset="0"/>
                <a:cs typeface="Tahoma" pitchFamily="34" charset="0"/>
              </a:rPr>
              <a:t>סדר הופעת הנתונים</a:t>
            </a:r>
            <a:endParaRPr lang="he-IL" sz="20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30123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4888" y="45648"/>
            <a:ext cx="1217112" cy="11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מחבר ישר 12"/>
          <p:cNvCxnSpPr/>
          <p:nvPr/>
        </p:nvCxnSpPr>
        <p:spPr>
          <a:xfrm flipH="1">
            <a:off x="1594338" y="996463"/>
            <a:ext cx="931373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30" name="Picture 6" descr="http://i.imgur.com/g9d6Dw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4705" y="2489681"/>
            <a:ext cx="4953000"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688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ctrTitle" idx="4294967295"/>
          </p:nvPr>
        </p:nvSpPr>
        <p:spPr>
          <a:xfrm>
            <a:off x="6427789" y="84320"/>
            <a:ext cx="7413625" cy="1368425"/>
          </a:xfrm>
        </p:spPr>
        <p:txBody>
          <a:bodyPr/>
          <a:lstStyle/>
          <a:p>
            <a:r>
              <a:rPr lang="he-IL" altLang="he-IL" dirty="0">
                <a:solidFill>
                  <a:srgbClr val="00B0F0"/>
                </a:solidFill>
                <a:latin typeface="Tahoma" pitchFamily="34" charset="0"/>
                <a:ea typeface="Tahoma" pitchFamily="34" charset="0"/>
                <a:cs typeface="Tahoma" pitchFamily="34" charset="0"/>
              </a:rPr>
              <a:t>מה יש יותר?</a:t>
            </a:r>
          </a:p>
        </p:txBody>
      </p:sp>
      <p:sp>
        <p:nvSpPr>
          <p:cNvPr id="3" name="כותרת משנה 2"/>
          <p:cNvSpPr>
            <a:spLocks noGrp="1"/>
          </p:cNvSpPr>
          <p:nvPr>
            <p:ph type="subTitle" idx="4294967295"/>
          </p:nvPr>
        </p:nvSpPr>
        <p:spPr>
          <a:xfrm>
            <a:off x="2895600" y="2636838"/>
            <a:ext cx="6400800" cy="3001962"/>
          </a:xfrm>
        </p:spPr>
        <p:txBody>
          <a:bodyPr rtlCol="1">
            <a:normAutofit/>
          </a:bodyPr>
          <a:lstStyle/>
          <a:p>
            <a:pPr marL="514350" indent="-514350">
              <a:buFont typeface="+mj-lt"/>
              <a:buAutoNum type="arabicPeriod"/>
              <a:defRPr/>
            </a:pPr>
            <a:r>
              <a:rPr lang="he-IL" dirty="0">
                <a:solidFill>
                  <a:schemeClr val="tx1">
                    <a:tint val="75000"/>
                  </a:schemeClr>
                </a:solidFill>
                <a:latin typeface="+mn-lt"/>
                <a:cs typeface="+mn-cs"/>
              </a:rPr>
              <a:t>בחרו מספר שלם בין 1 ל-9</a:t>
            </a:r>
          </a:p>
          <a:p>
            <a:pPr marL="514350" indent="-514350">
              <a:buFont typeface="+mj-lt"/>
              <a:buAutoNum type="arabicPeriod"/>
              <a:defRPr/>
            </a:pPr>
            <a:r>
              <a:rPr lang="he-IL" dirty="0">
                <a:solidFill>
                  <a:schemeClr val="tx1">
                    <a:tint val="75000"/>
                  </a:schemeClr>
                </a:solidFill>
                <a:latin typeface="+mn-lt"/>
                <a:cs typeface="+mn-cs"/>
              </a:rPr>
              <a:t>כפלו את המספר ב-2</a:t>
            </a:r>
          </a:p>
          <a:p>
            <a:pPr marL="514350" indent="-514350">
              <a:buFont typeface="+mj-lt"/>
              <a:buAutoNum type="arabicPeriod"/>
              <a:defRPr/>
            </a:pPr>
            <a:r>
              <a:rPr lang="he-IL" dirty="0">
                <a:solidFill>
                  <a:schemeClr val="tx1">
                    <a:tint val="75000"/>
                  </a:schemeClr>
                </a:solidFill>
                <a:latin typeface="+mn-lt"/>
                <a:cs typeface="+mn-cs"/>
              </a:rPr>
              <a:t>הוסיפו למכפלה 4</a:t>
            </a:r>
          </a:p>
          <a:p>
            <a:pPr marL="514350" indent="-514350">
              <a:buFont typeface="+mj-lt"/>
              <a:buAutoNum type="arabicPeriod"/>
              <a:defRPr/>
            </a:pPr>
            <a:r>
              <a:rPr lang="he-IL" dirty="0">
                <a:solidFill>
                  <a:schemeClr val="tx1">
                    <a:tint val="75000"/>
                  </a:schemeClr>
                </a:solidFill>
                <a:latin typeface="+mn-lt"/>
                <a:cs typeface="+mn-cs"/>
              </a:rPr>
              <a:t>את התוצאה חלקו ב-2</a:t>
            </a:r>
          </a:p>
          <a:p>
            <a:pPr marL="514350" indent="-514350">
              <a:buFont typeface="+mj-lt"/>
              <a:buAutoNum type="arabicPeriod"/>
              <a:defRPr/>
            </a:pPr>
            <a:r>
              <a:rPr lang="he-IL" dirty="0">
                <a:solidFill>
                  <a:schemeClr val="tx1">
                    <a:tint val="75000"/>
                  </a:schemeClr>
                </a:solidFill>
                <a:latin typeface="+mn-lt"/>
                <a:cs typeface="+mn-cs"/>
              </a:rPr>
              <a:t>חסרו מהמנה את המספר שבחרתם</a:t>
            </a:r>
          </a:p>
          <a:p>
            <a:pPr marL="514350" indent="-514350">
              <a:buFont typeface="+mj-lt"/>
              <a:buAutoNum type="arabicPeriod"/>
              <a:defRPr/>
            </a:pPr>
            <a:r>
              <a:rPr lang="he-IL" dirty="0">
                <a:solidFill>
                  <a:schemeClr val="tx1">
                    <a:tint val="75000"/>
                  </a:schemeClr>
                </a:solidFill>
                <a:latin typeface="+mn-lt"/>
                <a:cs typeface="+mn-cs"/>
              </a:rPr>
              <a:t>הוסיפו להפרש את המספר 2</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8700" y="0"/>
            <a:ext cx="1433300" cy="1315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מחבר ישר 4"/>
          <p:cNvCxnSpPr/>
          <p:nvPr/>
        </p:nvCxnSpPr>
        <p:spPr>
          <a:xfrm flipH="1">
            <a:off x="1575534" y="1031277"/>
            <a:ext cx="931373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188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4888" y="45648"/>
            <a:ext cx="1217112" cy="11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מחבר ישר 12"/>
          <p:cNvCxnSpPr/>
          <p:nvPr/>
        </p:nvCxnSpPr>
        <p:spPr>
          <a:xfrm flipH="1">
            <a:off x="1594338" y="996463"/>
            <a:ext cx="931373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כותרת 5"/>
          <p:cNvSpPr>
            <a:spLocks noGrp="1"/>
          </p:cNvSpPr>
          <p:nvPr>
            <p:ph type="title"/>
          </p:nvPr>
        </p:nvSpPr>
        <p:spPr>
          <a:xfrm>
            <a:off x="1310162" y="45648"/>
            <a:ext cx="9720072" cy="1499616"/>
          </a:xfrm>
        </p:spPr>
        <p:txBody>
          <a:bodyPr>
            <a:normAutofit/>
          </a:bodyPr>
          <a:lstStyle/>
          <a:p>
            <a:pPr algn="r"/>
            <a:r>
              <a:rPr lang="he-IL" sz="40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שאלה זהב</a:t>
            </a:r>
            <a:endParaRPr lang="he-IL" sz="4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396" y="45648"/>
            <a:ext cx="1912726" cy="126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מעוגל 8"/>
          <p:cNvSpPr/>
          <p:nvPr/>
        </p:nvSpPr>
        <p:spPr>
          <a:xfrm>
            <a:off x="2669309" y="1422400"/>
            <a:ext cx="8238764" cy="4682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תמונה 9"/>
          <p:cNvPicPr>
            <a:picLocks noChangeAspect="1"/>
          </p:cNvPicPr>
          <p:nvPr/>
        </p:nvPicPr>
        <p:blipFill>
          <a:blip r:embed="rId4"/>
          <a:stretch>
            <a:fillRect/>
          </a:stretch>
        </p:blipFill>
        <p:spPr>
          <a:xfrm>
            <a:off x="3062287" y="1659930"/>
            <a:ext cx="7286625" cy="4105275"/>
          </a:xfrm>
          <a:prstGeom prst="rect">
            <a:avLst/>
          </a:prstGeom>
        </p:spPr>
      </p:pic>
    </p:spTree>
    <p:extLst>
      <p:ext uri="{BB962C8B-B14F-4D97-AF65-F5344CB8AC3E}">
        <p14:creationId xmlns:p14="http://schemas.microsoft.com/office/powerpoint/2010/main" val="2023281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4888" y="45648"/>
            <a:ext cx="1217112" cy="11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מחבר ישר 12"/>
          <p:cNvCxnSpPr/>
          <p:nvPr/>
        </p:nvCxnSpPr>
        <p:spPr>
          <a:xfrm flipH="1">
            <a:off x="1594338" y="996463"/>
            <a:ext cx="931373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כותרת 5"/>
          <p:cNvSpPr>
            <a:spLocks noGrp="1"/>
          </p:cNvSpPr>
          <p:nvPr>
            <p:ph type="title"/>
          </p:nvPr>
        </p:nvSpPr>
        <p:spPr>
          <a:xfrm>
            <a:off x="1310162" y="45648"/>
            <a:ext cx="9720072" cy="1499616"/>
          </a:xfrm>
        </p:spPr>
        <p:txBody>
          <a:bodyPr>
            <a:normAutofit/>
          </a:bodyPr>
          <a:lstStyle/>
          <a:p>
            <a:pPr algn="r"/>
            <a:r>
              <a:rPr lang="he-IL" sz="40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מבחן נהיגה</a:t>
            </a:r>
            <a:endParaRPr lang="he-IL" sz="4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מלבן מעוגל 8"/>
          <p:cNvSpPr/>
          <p:nvPr/>
        </p:nvSpPr>
        <p:spPr>
          <a:xfrm>
            <a:off x="2669309" y="1422400"/>
            <a:ext cx="8238764" cy="4682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074" name="Picture 2" descr="תוצאת תמונה עבור מבחן נהיג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49" y="571367"/>
            <a:ext cx="1505801" cy="113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תמונה 1"/>
          <p:cNvPicPr>
            <a:picLocks noChangeAspect="1"/>
          </p:cNvPicPr>
          <p:nvPr/>
        </p:nvPicPr>
        <p:blipFill>
          <a:blip r:embed="rId4"/>
          <a:stretch>
            <a:fillRect/>
          </a:stretch>
        </p:blipFill>
        <p:spPr>
          <a:xfrm>
            <a:off x="3064416" y="1607948"/>
            <a:ext cx="7448550" cy="4305300"/>
          </a:xfrm>
          <a:prstGeom prst="rect">
            <a:avLst/>
          </a:prstGeom>
        </p:spPr>
      </p:pic>
    </p:spTree>
    <p:extLst>
      <p:ext uri="{BB962C8B-B14F-4D97-AF65-F5344CB8AC3E}">
        <p14:creationId xmlns:p14="http://schemas.microsoft.com/office/powerpoint/2010/main" val="4073673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4888" y="45648"/>
            <a:ext cx="1217112" cy="11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מחבר ישר 12"/>
          <p:cNvCxnSpPr/>
          <p:nvPr/>
        </p:nvCxnSpPr>
        <p:spPr>
          <a:xfrm flipH="1">
            <a:off x="1594338" y="996463"/>
            <a:ext cx="931373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כותרת 5"/>
          <p:cNvSpPr>
            <a:spLocks noGrp="1"/>
          </p:cNvSpPr>
          <p:nvPr>
            <p:ph type="title"/>
          </p:nvPr>
        </p:nvSpPr>
        <p:spPr>
          <a:xfrm>
            <a:off x="1310162" y="45648"/>
            <a:ext cx="9720072" cy="1499616"/>
          </a:xfrm>
        </p:spPr>
        <p:txBody>
          <a:bodyPr>
            <a:normAutofit/>
          </a:bodyPr>
          <a:lstStyle/>
          <a:p>
            <a:pPr algn="r"/>
            <a:r>
              <a:rPr lang="he-IL" sz="40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מבחן נהיגה-מרחב המדגם</a:t>
            </a:r>
            <a:endParaRPr lang="he-IL" sz="4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מלבן מעוגל 8"/>
          <p:cNvSpPr/>
          <p:nvPr/>
        </p:nvSpPr>
        <p:spPr>
          <a:xfrm>
            <a:off x="3020096" y="1116474"/>
            <a:ext cx="3670480" cy="52767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074" name="Picture 2" descr="תוצאת תמונה עבור מבחן נהיג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49" y="571367"/>
            <a:ext cx="1505801" cy="113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3846" y="1319368"/>
            <a:ext cx="3122979" cy="495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6655" y="2070900"/>
            <a:ext cx="3621524" cy="2552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חץ שמאלה 2"/>
          <p:cNvSpPr/>
          <p:nvPr/>
        </p:nvSpPr>
        <p:spPr>
          <a:xfrm>
            <a:off x="7099479" y="3116687"/>
            <a:ext cx="817807" cy="7704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673418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4888" y="45648"/>
            <a:ext cx="1217112" cy="11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מחבר ישר 12"/>
          <p:cNvCxnSpPr/>
          <p:nvPr/>
        </p:nvCxnSpPr>
        <p:spPr>
          <a:xfrm flipH="1">
            <a:off x="1594338" y="996463"/>
            <a:ext cx="931373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כותרת 5"/>
          <p:cNvSpPr>
            <a:spLocks noGrp="1"/>
          </p:cNvSpPr>
          <p:nvPr>
            <p:ph type="title"/>
          </p:nvPr>
        </p:nvSpPr>
        <p:spPr>
          <a:xfrm>
            <a:off x="1310162" y="45648"/>
            <a:ext cx="9720072" cy="1499616"/>
          </a:xfrm>
        </p:spPr>
        <p:txBody>
          <a:bodyPr>
            <a:normAutofit/>
          </a:bodyPr>
          <a:lstStyle/>
          <a:p>
            <a:pPr algn="r"/>
            <a:r>
              <a:rPr lang="he-IL" sz="40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מבחן נהיגה-הכללה</a:t>
            </a:r>
            <a:endParaRPr lang="he-IL" sz="4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תוצאת תמונה עבור מבחן נהיג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49" y="571367"/>
            <a:ext cx="1505801" cy="113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0109" y="1932695"/>
            <a:ext cx="3064779" cy="102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192274" y="1469056"/>
            <a:ext cx="5782614" cy="400110"/>
          </a:xfrm>
          <a:prstGeom prst="rect">
            <a:avLst/>
          </a:prstGeom>
          <a:noFill/>
        </p:spPr>
        <p:txBody>
          <a:bodyPr wrap="square" rtlCol="1">
            <a:spAutoFit/>
          </a:bodyPr>
          <a:lstStyle/>
          <a:p>
            <a:r>
              <a:rPr lang="he-IL" sz="2000" dirty="0" smtClean="0">
                <a:solidFill>
                  <a:schemeClr val="accent2">
                    <a:lumMod val="75000"/>
                  </a:schemeClr>
                </a:solidFill>
                <a:latin typeface="Tahoma" pitchFamily="34" charset="0"/>
                <a:ea typeface="Tahoma" pitchFamily="34" charset="0"/>
                <a:cs typeface="Tahoma" pitchFamily="34" charset="0"/>
              </a:rPr>
              <a:t>ההסתברות שתלמיד אחד יזדקק ל- 2 מבחנים </a:t>
            </a:r>
            <a:endParaRPr lang="he-IL" sz="2000" dirty="0">
              <a:solidFill>
                <a:schemeClr val="accent2">
                  <a:lumMod val="75000"/>
                </a:schemeClr>
              </a:solidFill>
              <a:latin typeface="Tahoma" pitchFamily="34" charset="0"/>
              <a:ea typeface="Tahoma" pitchFamily="34" charset="0"/>
              <a:cs typeface="Tahoma" pitchFamily="34" charset="0"/>
            </a:endParaRPr>
          </a:p>
        </p:txBody>
      </p:sp>
      <p:sp>
        <p:nvSpPr>
          <p:cNvPr id="4" name="חץ שמאלה 3"/>
          <p:cNvSpPr/>
          <p:nvPr/>
        </p:nvSpPr>
        <p:spPr>
          <a:xfrm>
            <a:off x="5988676" y="2080369"/>
            <a:ext cx="1326524" cy="7262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607" y="2183348"/>
            <a:ext cx="2916749" cy="5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279214" y="3299570"/>
            <a:ext cx="6695674" cy="400110"/>
          </a:xfrm>
          <a:prstGeom prst="rect">
            <a:avLst/>
          </a:prstGeom>
          <a:noFill/>
        </p:spPr>
        <p:txBody>
          <a:bodyPr wrap="square" rtlCol="1">
            <a:spAutoFit/>
          </a:bodyPr>
          <a:lstStyle/>
          <a:p>
            <a:r>
              <a:rPr lang="he-IL" sz="2000" dirty="0" smtClean="0">
                <a:solidFill>
                  <a:schemeClr val="accent2">
                    <a:lumMod val="75000"/>
                  </a:schemeClr>
                </a:solidFill>
                <a:latin typeface="Tahoma" pitchFamily="34" charset="0"/>
                <a:ea typeface="Tahoma" pitchFamily="34" charset="0"/>
                <a:cs typeface="Tahoma" pitchFamily="34" charset="0"/>
              </a:rPr>
              <a:t>ההסתברות ששני תלמידים יזדקקו ל- 3 מבחנים</a:t>
            </a:r>
            <a:endParaRPr lang="he-IL" sz="2000" dirty="0">
              <a:solidFill>
                <a:schemeClr val="accent2">
                  <a:lumMod val="75000"/>
                </a:schemeClr>
              </a:solidFill>
              <a:latin typeface="Tahoma" pitchFamily="34" charset="0"/>
              <a:ea typeface="Tahoma" pitchFamily="34" charset="0"/>
              <a:cs typeface="Tahoma" pitchFamily="34" charset="0"/>
            </a:endParaRPr>
          </a:p>
        </p:txBody>
      </p:sp>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4924" y="3874865"/>
            <a:ext cx="4959964" cy="246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חץ שמאלה 15"/>
          <p:cNvSpPr/>
          <p:nvPr/>
        </p:nvSpPr>
        <p:spPr>
          <a:xfrm>
            <a:off x="4212399" y="4744000"/>
            <a:ext cx="1326524" cy="7262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4338" y="4868411"/>
            <a:ext cx="2227969" cy="47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60832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4888" y="45648"/>
            <a:ext cx="1217112" cy="11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מחבר ישר 12"/>
          <p:cNvCxnSpPr/>
          <p:nvPr/>
        </p:nvCxnSpPr>
        <p:spPr>
          <a:xfrm flipH="1">
            <a:off x="1594338" y="996463"/>
            <a:ext cx="931373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כותרת 5"/>
          <p:cNvSpPr>
            <a:spLocks noGrp="1"/>
          </p:cNvSpPr>
          <p:nvPr>
            <p:ph type="title"/>
          </p:nvPr>
        </p:nvSpPr>
        <p:spPr>
          <a:xfrm>
            <a:off x="1310162" y="45648"/>
            <a:ext cx="9720072" cy="1499616"/>
          </a:xfrm>
        </p:spPr>
        <p:txBody>
          <a:bodyPr>
            <a:normAutofit/>
          </a:bodyPr>
          <a:lstStyle/>
          <a:p>
            <a:pPr algn="r"/>
            <a:r>
              <a:rPr lang="he-IL" sz="40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מבחן נהיגה-הכללה</a:t>
            </a:r>
            <a:endParaRPr lang="he-IL" sz="4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תוצאת תמונה עבור מבחן נהיג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49" y="571367"/>
            <a:ext cx="1505801" cy="113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חץ שמאלה 3"/>
          <p:cNvSpPr/>
          <p:nvPr/>
        </p:nvSpPr>
        <p:spPr>
          <a:xfrm>
            <a:off x="3773511" y="3445529"/>
            <a:ext cx="1326524" cy="7262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TextBox 14"/>
          <p:cNvSpPr txBox="1"/>
          <p:nvPr/>
        </p:nvSpPr>
        <p:spPr>
          <a:xfrm>
            <a:off x="4687911" y="1543147"/>
            <a:ext cx="6482692" cy="400110"/>
          </a:xfrm>
          <a:prstGeom prst="rect">
            <a:avLst/>
          </a:prstGeom>
          <a:noFill/>
        </p:spPr>
        <p:txBody>
          <a:bodyPr wrap="square" rtlCol="1">
            <a:spAutoFit/>
          </a:bodyPr>
          <a:lstStyle/>
          <a:p>
            <a:r>
              <a:rPr lang="he-IL" sz="2000" dirty="0" smtClean="0">
                <a:solidFill>
                  <a:schemeClr val="accent2">
                    <a:lumMod val="75000"/>
                  </a:schemeClr>
                </a:solidFill>
                <a:latin typeface="Tahoma" pitchFamily="34" charset="0"/>
                <a:ea typeface="Tahoma" pitchFamily="34" charset="0"/>
                <a:cs typeface="Tahoma" pitchFamily="34" charset="0"/>
              </a:rPr>
              <a:t>ההסתברות ששלושה תלמידים יזדקקו ל- 4 מבחנים</a:t>
            </a:r>
            <a:endParaRPr lang="he-IL" sz="2000" dirty="0">
              <a:solidFill>
                <a:schemeClr val="accent2">
                  <a:lumMod val="75000"/>
                </a:schemeClr>
              </a:solidFill>
              <a:latin typeface="Tahoma" pitchFamily="34" charset="0"/>
              <a:ea typeface="Tahoma" pitchFamily="34" charset="0"/>
              <a:cs typeface="Tahoma" pitchFamily="34" charset="0"/>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0340" y="2190749"/>
            <a:ext cx="5617025" cy="2986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מלבן 4"/>
              <p:cNvSpPr/>
              <p:nvPr/>
            </p:nvSpPr>
            <p:spPr>
              <a:xfrm>
                <a:off x="1210614" y="3623984"/>
                <a:ext cx="225380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ru-RU" i="1">
                          <a:latin typeface="Cambria Math"/>
                        </a:rPr>
                        <m:t>3</m:t>
                      </m:r>
                      <m:sSup>
                        <m:sSupPr>
                          <m:ctrlPr>
                            <a:rPr lang="en-US" i="1">
                              <a:latin typeface="Cambria Math"/>
                            </a:rPr>
                          </m:ctrlPr>
                        </m:sSupPr>
                        <m:e>
                          <m:r>
                            <a:rPr lang="ru-RU" i="1">
                              <a:latin typeface="Cambria Math"/>
                            </a:rPr>
                            <m:t>𝑝</m:t>
                          </m:r>
                        </m:e>
                        <m:sup>
                          <m:r>
                            <a:rPr lang="ru-RU" i="1">
                              <a:latin typeface="Cambria Math"/>
                            </a:rPr>
                            <m:t>3</m:t>
                          </m:r>
                        </m:sup>
                      </m:sSup>
                      <m:r>
                        <a:rPr lang="ru-RU" i="1">
                          <a:latin typeface="Cambria Math"/>
                        </a:rPr>
                        <m:t>∙</m:t>
                      </m:r>
                      <m:d>
                        <m:dPr>
                          <m:ctrlPr>
                            <a:rPr lang="en-US" i="1">
                              <a:latin typeface="Cambria Math"/>
                            </a:rPr>
                          </m:ctrlPr>
                        </m:dPr>
                        <m:e>
                          <m:r>
                            <a:rPr lang="ru-RU" i="1">
                              <a:latin typeface="Cambria Math"/>
                            </a:rPr>
                            <m:t>1</m:t>
                          </m:r>
                          <m:r>
                            <a:rPr lang="ru-RU" i="1">
                              <a:latin typeface="Cambria Math"/>
                            </a:rPr>
                            <m:t>−</m:t>
                          </m:r>
                          <m:r>
                            <a:rPr lang="ru-RU" i="1">
                              <a:latin typeface="Cambria Math"/>
                            </a:rPr>
                            <m:t>𝑝</m:t>
                          </m:r>
                        </m:e>
                      </m:d>
                    </m:oMath>
                  </m:oMathPara>
                </a14:m>
                <a:endParaRPr lang="en-US" dirty="0"/>
              </a:p>
            </p:txBody>
          </p:sp>
        </mc:Choice>
        <mc:Fallback xmlns="">
          <p:sp>
            <p:nvSpPr>
              <p:cNvPr id="5" name="מלבן 4"/>
              <p:cNvSpPr>
                <a:spLocks noRot="1" noChangeAspect="1" noMove="1" noResize="1" noEditPoints="1" noAdjustHandles="1" noChangeArrowheads="1" noChangeShapeType="1" noTextEdit="1"/>
              </p:cNvSpPr>
              <p:nvPr/>
            </p:nvSpPr>
            <p:spPr>
              <a:xfrm>
                <a:off x="1210614" y="3623984"/>
                <a:ext cx="2253803" cy="369332"/>
              </a:xfrm>
              <a:prstGeom prst="rect">
                <a:avLst/>
              </a:prstGeom>
              <a:blipFill rotWithShape="1">
                <a:blip r:embed="rId5"/>
                <a:stretch>
                  <a:fillRect b="-6557"/>
                </a:stretch>
              </a:blipFill>
            </p:spPr>
            <p:txBody>
              <a:bodyPr/>
              <a:lstStyle/>
              <a:p>
                <a:r>
                  <a:rPr lang="he-IL">
                    <a:noFill/>
                  </a:rPr>
                  <a:t> </a:t>
                </a:r>
              </a:p>
            </p:txBody>
          </p:sp>
        </mc:Fallback>
      </mc:AlternateContent>
    </p:spTree>
    <p:extLst>
      <p:ext uri="{BB962C8B-B14F-4D97-AF65-F5344CB8AC3E}">
        <p14:creationId xmlns:p14="http://schemas.microsoft.com/office/powerpoint/2010/main" val="2666062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4888" y="45648"/>
            <a:ext cx="1217112" cy="11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מחבר ישר 12"/>
          <p:cNvCxnSpPr/>
          <p:nvPr/>
        </p:nvCxnSpPr>
        <p:spPr>
          <a:xfrm flipH="1">
            <a:off x="1594338" y="996463"/>
            <a:ext cx="931373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כותרת 5"/>
          <p:cNvSpPr>
            <a:spLocks noGrp="1"/>
          </p:cNvSpPr>
          <p:nvPr>
            <p:ph type="title"/>
          </p:nvPr>
        </p:nvSpPr>
        <p:spPr>
          <a:xfrm>
            <a:off x="1310162" y="45648"/>
            <a:ext cx="9720072" cy="1499616"/>
          </a:xfrm>
        </p:spPr>
        <p:txBody>
          <a:bodyPr>
            <a:normAutofit/>
          </a:bodyPr>
          <a:lstStyle/>
          <a:p>
            <a:pPr algn="r"/>
            <a:r>
              <a:rPr lang="he-IL" sz="40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מבחן נהיגה-הכללה</a:t>
            </a:r>
            <a:endParaRPr lang="he-IL" sz="4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תוצאת תמונה עבור מבחן נהיג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49" y="571367"/>
            <a:ext cx="1505801" cy="113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חץ שמאלה 3"/>
          <p:cNvSpPr/>
          <p:nvPr/>
        </p:nvSpPr>
        <p:spPr>
          <a:xfrm>
            <a:off x="6014435" y="3256787"/>
            <a:ext cx="1326524" cy="7262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TextBox 14"/>
          <p:cNvSpPr txBox="1"/>
          <p:nvPr/>
        </p:nvSpPr>
        <p:spPr>
          <a:xfrm>
            <a:off x="4994858" y="5878969"/>
            <a:ext cx="6482692" cy="400110"/>
          </a:xfrm>
          <a:prstGeom prst="rect">
            <a:avLst/>
          </a:prstGeom>
          <a:noFill/>
        </p:spPr>
        <p:txBody>
          <a:bodyPr wrap="square" rtlCol="1">
            <a:spAutoFit/>
          </a:bodyPr>
          <a:lstStyle/>
          <a:p>
            <a:r>
              <a:rPr lang="he-IL" sz="2000" dirty="0" smtClean="0">
                <a:solidFill>
                  <a:schemeClr val="accent2">
                    <a:lumMod val="75000"/>
                  </a:schemeClr>
                </a:solidFill>
                <a:latin typeface="Tahoma" pitchFamily="34" charset="0"/>
                <a:ea typeface="Tahoma" pitchFamily="34" charset="0"/>
                <a:cs typeface="Tahoma" pitchFamily="34" charset="0"/>
              </a:rPr>
              <a:t>ההסתברות ש- </a:t>
            </a:r>
            <a:r>
              <a:rPr lang="en-US" sz="2000" dirty="0" smtClean="0">
                <a:solidFill>
                  <a:schemeClr val="accent2">
                    <a:lumMod val="75000"/>
                  </a:schemeClr>
                </a:solidFill>
                <a:latin typeface="Tahoma" pitchFamily="34" charset="0"/>
                <a:ea typeface="Tahoma" pitchFamily="34" charset="0"/>
                <a:cs typeface="Tahoma" pitchFamily="34" charset="0"/>
              </a:rPr>
              <a:t>n</a:t>
            </a:r>
            <a:r>
              <a:rPr lang="he-IL" sz="2000" dirty="0" smtClean="0">
                <a:solidFill>
                  <a:schemeClr val="accent2">
                    <a:lumMod val="75000"/>
                  </a:schemeClr>
                </a:solidFill>
                <a:latin typeface="Tahoma" pitchFamily="34" charset="0"/>
                <a:ea typeface="Tahoma" pitchFamily="34" charset="0"/>
                <a:cs typeface="Tahoma" pitchFamily="34" charset="0"/>
              </a:rPr>
              <a:t> תלמידים יזדקקו ל- </a:t>
            </a:r>
            <a:r>
              <a:rPr lang="en-US" sz="2000" dirty="0" smtClean="0">
                <a:solidFill>
                  <a:schemeClr val="accent2">
                    <a:lumMod val="75000"/>
                  </a:schemeClr>
                </a:solidFill>
                <a:latin typeface="Tahoma" pitchFamily="34" charset="0"/>
                <a:ea typeface="Tahoma" pitchFamily="34" charset="0"/>
                <a:cs typeface="Tahoma" pitchFamily="34" charset="0"/>
              </a:rPr>
              <a:t>n+1 </a:t>
            </a:r>
            <a:r>
              <a:rPr lang="he-IL" sz="2000" dirty="0" smtClean="0">
                <a:solidFill>
                  <a:schemeClr val="accent2">
                    <a:lumMod val="75000"/>
                  </a:schemeClr>
                </a:solidFill>
                <a:latin typeface="Tahoma" pitchFamily="34" charset="0"/>
                <a:ea typeface="Tahoma" pitchFamily="34" charset="0"/>
                <a:cs typeface="Tahoma" pitchFamily="34" charset="0"/>
              </a:rPr>
              <a:t> מבחנים</a:t>
            </a:r>
            <a:endParaRPr lang="he-IL" sz="2000" dirty="0">
              <a:solidFill>
                <a:schemeClr val="accent2">
                  <a:lumMod val="75000"/>
                </a:schemeClr>
              </a:solidFill>
              <a:latin typeface="Tahoma" pitchFamily="34" charset="0"/>
              <a:ea typeface="Tahoma" pitchFamily="34" charset="0"/>
              <a:cs typeface="Tahoma" pitchFamily="34" charset="0"/>
            </a:endParaRPr>
          </a:p>
        </p:txBody>
      </p:sp>
      <p:sp>
        <p:nvSpPr>
          <p:cNvPr id="12" name="TextBox 11"/>
          <p:cNvSpPr txBox="1"/>
          <p:nvPr/>
        </p:nvSpPr>
        <p:spPr>
          <a:xfrm>
            <a:off x="4994858" y="1329911"/>
            <a:ext cx="6482692" cy="400110"/>
          </a:xfrm>
          <a:prstGeom prst="rect">
            <a:avLst/>
          </a:prstGeom>
          <a:noFill/>
        </p:spPr>
        <p:txBody>
          <a:bodyPr wrap="square" rtlCol="1">
            <a:spAutoFit/>
          </a:bodyPr>
          <a:lstStyle/>
          <a:p>
            <a:r>
              <a:rPr lang="he-IL" sz="2000" dirty="0" smtClean="0">
                <a:solidFill>
                  <a:schemeClr val="accent2">
                    <a:lumMod val="75000"/>
                  </a:schemeClr>
                </a:solidFill>
                <a:latin typeface="Tahoma" pitchFamily="34" charset="0"/>
                <a:ea typeface="Tahoma" pitchFamily="34" charset="0"/>
                <a:cs typeface="Tahoma" pitchFamily="34" charset="0"/>
              </a:rPr>
              <a:t>ההסתברות ש- 4 תלמידים יזדקקו ל- 5 מבחנים</a:t>
            </a:r>
            <a:endParaRPr lang="he-IL" sz="2000" dirty="0">
              <a:solidFill>
                <a:schemeClr val="accent2">
                  <a:lumMod val="75000"/>
                </a:schemeClr>
              </a:solidFill>
              <a:latin typeface="Tahoma" pitchFamily="34" charset="0"/>
              <a:ea typeface="Tahoma" pitchFamily="34" charset="0"/>
              <a:cs typeface="Tahoma"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3804" y="1822723"/>
            <a:ext cx="1941655" cy="3594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מלבן 6"/>
              <p:cNvSpPr/>
              <p:nvPr/>
            </p:nvSpPr>
            <p:spPr>
              <a:xfrm>
                <a:off x="3387144" y="3404188"/>
                <a:ext cx="2210072"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ru-RU" i="1">
                          <a:latin typeface="Cambria Math"/>
                        </a:rPr>
                        <m:t>4</m:t>
                      </m:r>
                      <m:sSup>
                        <m:sSupPr>
                          <m:ctrlPr>
                            <a:rPr lang="en-US" i="1">
                              <a:latin typeface="Cambria Math"/>
                            </a:rPr>
                          </m:ctrlPr>
                        </m:sSupPr>
                        <m:e>
                          <m:r>
                            <a:rPr lang="ru-RU" i="1">
                              <a:latin typeface="Cambria Math"/>
                            </a:rPr>
                            <m:t>𝑝</m:t>
                          </m:r>
                        </m:e>
                        <m:sup>
                          <m:r>
                            <a:rPr lang="ru-RU" i="1">
                              <a:latin typeface="Cambria Math"/>
                            </a:rPr>
                            <m:t>4</m:t>
                          </m:r>
                        </m:sup>
                      </m:sSup>
                      <m:r>
                        <a:rPr lang="ru-RU" i="1">
                          <a:latin typeface="Cambria Math"/>
                        </a:rPr>
                        <m:t>∙</m:t>
                      </m:r>
                      <m:d>
                        <m:dPr>
                          <m:ctrlPr>
                            <a:rPr lang="en-US" i="1">
                              <a:latin typeface="Cambria Math"/>
                            </a:rPr>
                          </m:ctrlPr>
                        </m:dPr>
                        <m:e>
                          <m:r>
                            <a:rPr lang="ru-RU" i="1">
                              <a:latin typeface="Cambria Math"/>
                            </a:rPr>
                            <m:t>1</m:t>
                          </m:r>
                          <m:r>
                            <a:rPr lang="ru-RU" i="1">
                              <a:latin typeface="Cambria Math"/>
                            </a:rPr>
                            <m:t>−</m:t>
                          </m:r>
                          <m:r>
                            <a:rPr lang="ru-RU" i="1">
                              <a:latin typeface="Cambria Math"/>
                            </a:rPr>
                            <m:t>𝑝</m:t>
                          </m:r>
                        </m:e>
                      </m:d>
                    </m:oMath>
                  </m:oMathPara>
                </a14:m>
                <a:endParaRPr lang="he-IL" dirty="0"/>
              </a:p>
            </p:txBody>
          </p:sp>
        </mc:Choice>
        <mc:Fallback xmlns="">
          <p:sp>
            <p:nvSpPr>
              <p:cNvPr id="7" name="מלבן 6"/>
              <p:cNvSpPr>
                <a:spLocks noRot="1" noChangeAspect="1" noMove="1" noResize="1" noEditPoints="1" noAdjustHandles="1" noChangeArrowheads="1" noChangeShapeType="1" noTextEdit="1"/>
              </p:cNvSpPr>
              <p:nvPr/>
            </p:nvSpPr>
            <p:spPr>
              <a:xfrm>
                <a:off x="3387144" y="3404188"/>
                <a:ext cx="2210072" cy="369332"/>
              </a:xfrm>
              <a:prstGeom prst="rect">
                <a:avLst/>
              </a:prstGeom>
              <a:blipFill rotWithShape="1">
                <a:blip r:embed="rId5"/>
                <a:stretch>
                  <a:fillRect b="-1639"/>
                </a:stretch>
              </a:blipFill>
            </p:spPr>
            <p:txBody>
              <a:bodyPr/>
              <a:lstStyle/>
              <a:p>
                <a:r>
                  <a:rPr lang="he-IL">
                    <a:noFill/>
                  </a:rPr>
                  <a:t> </a:t>
                </a:r>
              </a:p>
            </p:txBody>
          </p:sp>
        </mc:Fallback>
      </mc:AlternateContent>
      <p:sp>
        <p:nvSpPr>
          <p:cNvPr id="16" name="חץ שמאלה 15"/>
          <p:cNvSpPr/>
          <p:nvPr/>
        </p:nvSpPr>
        <p:spPr>
          <a:xfrm>
            <a:off x="4003184" y="5715902"/>
            <a:ext cx="1326524" cy="7262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8" name="מלבן 7"/>
              <p:cNvSpPr/>
              <p:nvPr/>
            </p:nvSpPr>
            <p:spPr>
              <a:xfrm>
                <a:off x="1594338" y="5878969"/>
                <a:ext cx="2149045" cy="3755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ru-RU" b="1" i="1">
                          <a:latin typeface="Cambria Math"/>
                        </a:rPr>
                        <m:t>𝒏</m:t>
                      </m:r>
                      <m:sSup>
                        <m:sSupPr>
                          <m:ctrlPr>
                            <a:rPr lang="en-US" b="1" i="1">
                              <a:latin typeface="Cambria Math"/>
                            </a:rPr>
                          </m:ctrlPr>
                        </m:sSupPr>
                        <m:e>
                          <m:r>
                            <a:rPr lang="ru-RU" b="1" i="1">
                              <a:latin typeface="Cambria Math"/>
                            </a:rPr>
                            <m:t>∙</m:t>
                          </m:r>
                          <m:r>
                            <a:rPr lang="ru-RU" b="1" i="1">
                              <a:latin typeface="Cambria Math"/>
                            </a:rPr>
                            <m:t>𝒑</m:t>
                          </m:r>
                        </m:e>
                        <m:sup>
                          <m:r>
                            <a:rPr lang="ru-RU" b="1" i="1">
                              <a:latin typeface="Cambria Math"/>
                            </a:rPr>
                            <m:t>𝒏</m:t>
                          </m:r>
                        </m:sup>
                      </m:sSup>
                      <m:r>
                        <a:rPr lang="ru-RU" b="1" i="1">
                          <a:latin typeface="Cambria Math"/>
                        </a:rPr>
                        <m:t>−</m:t>
                      </m:r>
                      <m:r>
                        <a:rPr lang="ru-RU" b="1" i="1">
                          <a:latin typeface="Cambria Math"/>
                        </a:rPr>
                        <m:t>𝒏</m:t>
                      </m:r>
                      <m:sSup>
                        <m:sSupPr>
                          <m:ctrlPr>
                            <a:rPr lang="en-US" b="1" i="1">
                              <a:latin typeface="Cambria Math"/>
                            </a:rPr>
                          </m:ctrlPr>
                        </m:sSupPr>
                        <m:e>
                          <m:r>
                            <a:rPr lang="ru-RU" b="1" i="1">
                              <a:latin typeface="Cambria Math"/>
                            </a:rPr>
                            <m:t>∙</m:t>
                          </m:r>
                          <m:r>
                            <a:rPr lang="ru-RU" b="1" i="1">
                              <a:latin typeface="Cambria Math"/>
                            </a:rPr>
                            <m:t>𝒑</m:t>
                          </m:r>
                        </m:e>
                        <m:sup>
                          <m:r>
                            <a:rPr lang="ru-RU" b="1" i="1">
                              <a:latin typeface="Cambria Math"/>
                            </a:rPr>
                            <m:t>𝒏</m:t>
                          </m:r>
                          <m:r>
                            <a:rPr lang="ru-RU" b="1" i="1">
                              <a:latin typeface="Cambria Math"/>
                            </a:rPr>
                            <m:t>+</m:t>
                          </m:r>
                          <m:r>
                            <a:rPr lang="ru-RU" b="1" i="1">
                              <a:latin typeface="Cambria Math"/>
                            </a:rPr>
                            <m:t>𝟏</m:t>
                          </m:r>
                        </m:sup>
                      </m:sSup>
                    </m:oMath>
                  </m:oMathPara>
                </a14:m>
                <a:endParaRPr lang="en-US" dirty="0"/>
              </a:p>
            </p:txBody>
          </p:sp>
        </mc:Choice>
        <mc:Fallback xmlns="">
          <p:sp>
            <p:nvSpPr>
              <p:cNvPr id="8" name="מלבן 7"/>
              <p:cNvSpPr>
                <a:spLocks noRot="1" noChangeAspect="1" noMove="1" noResize="1" noEditPoints="1" noAdjustHandles="1" noChangeArrowheads="1" noChangeShapeType="1" noTextEdit="1"/>
              </p:cNvSpPr>
              <p:nvPr/>
            </p:nvSpPr>
            <p:spPr>
              <a:xfrm>
                <a:off x="1594338" y="5878969"/>
                <a:ext cx="2149045" cy="375552"/>
              </a:xfrm>
              <a:prstGeom prst="rect">
                <a:avLst/>
              </a:prstGeom>
              <a:blipFill rotWithShape="1">
                <a:blip r:embed="rId6"/>
                <a:stretch>
                  <a:fillRect b="-6452"/>
                </a:stretch>
              </a:blipFill>
            </p:spPr>
            <p:txBody>
              <a:bodyPr/>
              <a:lstStyle/>
              <a:p>
                <a:r>
                  <a:rPr lang="he-IL">
                    <a:noFill/>
                  </a:rPr>
                  <a:t> </a:t>
                </a:r>
              </a:p>
            </p:txBody>
          </p:sp>
        </mc:Fallback>
      </mc:AlternateContent>
    </p:spTree>
    <p:extLst>
      <p:ext uri="{BB962C8B-B14F-4D97-AF65-F5344CB8AC3E}">
        <p14:creationId xmlns:p14="http://schemas.microsoft.com/office/powerpoint/2010/main" val="36697104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4888" y="45648"/>
            <a:ext cx="1217112" cy="11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מחבר ישר 12"/>
          <p:cNvCxnSpPr/>
          <p:nvPr/>
        </p:nvCxnSpPr>
        <p:spPr>
          <a:xfrm flipH="1">
            <a:off x="1594338" y="996463"/>
            <a:ext cx="931373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כותרת 5"/>
          <p:cNvSpPr>
            <a:spLocks noGrp="1"/>
          </p:cNvSpPr>
          <p:nvPr>
            <p:ph type="title"/>
          </p:nvPr>
        </p:nvSpPr>
        <p:spPr>
          <a:xfrm>
            <a:off x="1310162" y="45648"/>
            <a:ext cx="9720072" cy="1499616"/>
          </a:xfrm>
        </p:spPr>
        <p:txBody>
          <a:bodyPr>
            <a:normAutofit/>
          </a:bodyPr>
          <a:lstStyle/>
          <a:p>
            <a:pPr algn="r"/>
            <a:r>
              <a:rPr lang="he-IL" sz="40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מבחן בהבנת הנקרא...</a:t>
            </a:r>
            <a:endParaRPr lang="he-IL" sz="4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מלבן מעוגל 8"/>
          <p:cNvSpPr/>
          <p:nvPr/>
        </p:nvSpPr>
        <p:spPr>
          <a:xfrm>
            <a:off x="2669309" y="1422400"/>
            <a:ext cx="8238764" cy="4682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074" name="Picture 2" descr="תוצאת תמונה עבור מבחן נהיג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49" y="571367"/>
            <a:ext cx="1505801" cy="113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תמונה 2"/>
          <p:cNvPicPr>
            <a:picLocks noChangeAspect="1"/>
          </p:cNvPicPr>
          <p:nvPr/>
        </p:nvPicPr>
        <p:blipFill>
          <a:blip r:embed="rId4"/>
          <a:stretch>
            <a:fillRect/>
          </a:stretch>
        </p:blipFill>
        <p:spPr>
          <a:xfrm>
            <a:off x="3193003" y="1749280"/>
            <a:ext cx="7191375" cy="4029075"/>
          </a:xfrm>
          <a:prstGeom prst="rect">
            <a:avLst/>
          </a:prstGeom>
        </p:spPr>
      </p:pic>
    </p:spTree>
    <p:extLst>
      <p:ext uri="{BB962C8B-B14F-4D97-AF65-F5344CB8AC3E}">
        <p14:creationId xmlns:p14="http://schemas.microsoft.com/office/powerpoint/2010/main" val="2567927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4888" y="45648"/>
            <a:ext cx="1217112" cy="11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מחבר ישר 12"/>
          <p:cNvCxnSpPr/>
          <p:nvPr/>
        </p:nvCxnSpPr>
        <p:spPr>
          <a:xfrm flipH="1">
            <a:off x="1594338" y="996463"/>
            <a:ext cx="931373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כותרת 5"/>
          <p:cNvSpPr>
            <a:spLocks noGrp="1"/>
          </p:cNvSpPr>
          <p:nvPr>
            <p:ph type="title"/>
          </p:nvPr>
        </p:nvSpPr>
        <p:spPr>
          <a:xfrm>
            <a:off x="1310162" y="45648"/>
            <a:ext cx="9720072" cy="1499616"/>
          </a:xfrm>
        </p:spPr>
        <p:txBody>
          <a:bodyPr>
            <a:normAutofit/>
          </a:bodyPr>
          <a:lstStyle/>
          <a:p>
            <a:pPr algn="r"/>
            <a:r>
              <a:rPr lang="he-IL" sz="40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עוד מבחן נהיגה</a:t>
            </a:r>
            <a:endParaRPr lang="he-IL" sz="4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מלבן מעוגל 8"/>
          <p:cNvSpPr/>
          <p:nvPr/>
        </p:nvSpPr>
        <p:spPr>
          <a:xfrm>
            <a:off x="2736124" y="1386055"/>
            <a:ext cx="8238764" cy="24212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8949" y="1651648"/>
            <a:ext cx="7973114" cy="1890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תוצאת תמונה עבור מבחן נהיגה"/>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849" y="571366"/>
            <a:ext cx="1505801" cy="113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3801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4888" y="45648"/>
            <a:ext cx="1217112" cy="11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מחבר ישר 12"/>
          <p:cNvCxnSpPr/>
          <p:nvPr/>
        </p:nvCxnSpPr>
        <p:spPr>
          <a:xfrm flipH="1">
            <a:off x="1594338" y="996463"/>
            <a:ext cx="931373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כותרת 5"/>
          <p:cNvSpPr>
            <a:spLocks noGrp="1"/>
          </p:cNvSpPr>
          <p:nvPr>
            <p:ph type="title"/>
          </p:nvPr>
        </p:nvSpPr>
        <p:spPr>
          <a:xfrm>
            <a:off x="1310162" y="45648"/>
            <a:ext cx="9720072" cy="1499616"/>
          </a:xfrm>
        </p:spPr>
        <p:txBody>
          <a:bodyPr>
            <a:normAutofit/>
          </a:bodyPr>
          <a:lstStyle/>
          <a:p>
            <a:pPr algn="r"/>
            <a:r>
              <a:rPr lang="he-IL" sz="40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עוד מבחן נהיגה- תשובת התלמיד</a:t>
            </a:r>
            <a:endParaRPr lang="he-IL" sz="4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מלבן מעוגל 8"/>
          <p:cNvSpPr/>
          <p:nvPr/>
        </p:nvSpPr>
        <p:spPr>
          <a:xfrm>
            <a:off x="3670478" y="1386055"/>
            <a:ext cx="7304409" cy="23101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Picture 2" descr="תוצאת תמונה עבור מבחן נהיג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49" y="571366"/>
            <a:ext cx="1505801" cy="113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5183" y="1770811"/>
            <a:ext cx="6658476" cy="1651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30650" y="4684949"/>
            <a:ext cx="9177423" cy="461665"/>
          </a:xfrm>
          <a:prstGeom prst="rect">
            <a:avLst/>
          </a:prstGeom>
          <a:noFill/>
        </p:spPr>
        <p:txBody>
          <a:bodyPr wrap="square" rtlCol="1">
            <a:spAutoFit/>
          </a:bodyPr>
          <a:lstStyle/>
          <a:p>
            <a:r>
              <a:rPr lang="he-IL" sz="2400" dirty="0" smtClean="0">
                <a:solidFill>
                  <a:schemeClr val="accent2">
                    <a:lumMod val="75000"/>
                  </a:schemeClr>
                </a:solidFill>
                <a:latin typeface="Tahoma" pitchFamily="34" charset="0"/>
                <a:ea typeface="Tahoma" pitchFamily="34" charset="0"/>
                <a:cs typeface="Tahoma" pitchFamily="34" charset="0"/>
              </a:rPr>
              <a:t>באילו אסטרטגיות אתם נוקטים כשתלמיד מציג תשובה שגויה? </a:t>
            </a:r>
            <a:endParaRPr lang="he-IL" sz="2400" dirty="0">
              <a:solidFill>
                <a:schemeClr val="accent2">
                  <a:lumMod val="75000"/>
                </a:scheme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11630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4888" y="45648"/>
            <a:ext cx="1217112" cy="11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מחבר ישר 12"/>
          <p:cNvCxnSpPr/>
          <p:nvPr/>
        </p:nvCxnSpPr>
        <p:spPr>
          <a:xfrm flipH="1">
            <a:off x="1594338" y="996463"/>
            <a:ext cx="931373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כותרת 5"/>
          <p:cNvSpPr>
            <a:spLocks noGrp="1"/>
          </p:cNvSpPr>
          <p:nvPr>
            <p:ph type="title"/>
          </p:nvPr>
        </p:nvSpPr>
        <p:spPr>
          <a:xfrm>
            <a:off x="1310162" y="45648"/>
            <a:ext cx="9720072" cy="1499616"/>
          </a:xfrm>
        </p:spPr>
        <p:txBody>
          <a:bodyPr>
            <a:normAutofit/>
          </a:bodyPr>
          <a:lstStyle/>
          <a:p>
            <a:pPr algn="r"/>
            <a:r>
              <a:rPr lang="he-IL" sz="40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למידה שיתופית </a:t>
            </a:r>
            <a:endParaRPr lang="he-IL" sz="4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descr="https://21centuryedtech.wikispaces.com/file/view/collaboration.jpg/138850245/300x300/collabo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00" y="2052732"/>
            <a:ext cx="3788929" cy="3788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297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4294967295"/>
          </p:nvPr>
        </p:nvSpPr>
        <p:spPr/>
        <p:txBody>
          <a:bodyPr>
            <a:normAutofit/>
          </a:bodyPr>
          <a:lstStyle/>
          <a:p>
            <a:r>
              <a:rPr lang="he-IL" altLang="he-IL" sz="2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הפכו את המספר שקבלתם לאות </a:t>
            </a:r>
            <a:r>
              <a:rPr lang="he-IL" altLang="he-IL" sz="2400" dirty="0" err="1"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ב"גימטריא</a:t>
            </a:r>
            <a:r>
              <a:rPr lang="he-IL" altLang="he-IL" sz="2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t>
            </a:r>
          </a:p>
          <a:p>
            <a:pPr>
              <a:buFontTx/>
              <a:buNone/>
            </a:pPr>
            <a:endParaRPr lang="he-IL" altLang="he-IL" sz="2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r>
              <a:rPr lang="he-IL" altLang="he-IL" sz="2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מצאו שם של מדינה המתחילה באות זו</a:t>
            </a:r>
          </a:p>
          <a:p>
            <a:pPr>
              <a:buFontTx/>
              <a:buNone/>
            </a:pPr>
            <a:endParaRPr lang="he-IL" altLang="he-IL" sz="2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r>
              <a:rPr lang="he-IL" altLang="he-IL" sz="2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מצאו שם של חיה המתחילה באות השנייה של המדינה שבחרתם.</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8700" y="0"/>
            <a:ext cx="1433300" cy="1315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מחבר ישר 4"/>
          <p:cNvCxnSpPr/>
          <p:nvPr/>
        </p:nvCxnSpPr>
        <p:spPr>
          <a:xfrm flipH="1">
            <a:off x="1603243" y="1179059"/>
            <a:ext cx="931373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כותרת 1"/>
          <p:cNvSpPr txBox="1">
            <a:spLocks/>
          </p:cNvSpPr>
          <p:nvPr/>
        </p:nvSpPr>
        <p:spPr>
          <a:xfrm>
            <a:off x="6427789" y="84320"/>
            <a:ext cx="7413625" cy="1368425"/>
          </a:xfrm>
          <a:prstGeom prst="rect">
            <a:avLst/>
          </a:prstGeom>
        </p:spPr>
        <p:txBody>
          <a:bodyPr vert="horz" lIns="91440" tIns="45720" rIns="91440" bIns="45720" rtlCol="0" anchor="ctr">
            <a:normAutofit/>
          </a:bodyPr>
          <a:lstStyle>
            <a:lvl1pPr algn="l" defTabSz="914400" rtl="1"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he-IL" altLang="he-IL" dirty="0" smtClean="0">
                <a:solidFill>
                  <a:srgbClr val="00B0F0"/>
                </a:solidFill>
                <a:latin typeface="Tahoma" pitchFamily="34" charset="0"/>
                <a:ea typeface="Tahoma" pitchFamily="34" charset="0"/>
                <a:cs typeface="Tahoma" pitchFamily="34" charset="0"/>
              </a:rPr>
              <a:t>מה יש יותר?</a:t>
            </a:r>
            <a:endParaRPr lang="he-IL" altLang="he-IL" dirty="0">
              <a:solidFill>
                <a:srgbClr val="00B0F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295826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amond(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4888" y="45648"/>
            <a:ext cx="1217112" cy="11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מחבר ישר 12"/>
          <p:cNvCxnSpPr/>
          <p:nvPr/>
        </p:nvCxnSpPr>
        <p:spPr>
          <a:xfrm flipH="1">
            <a:off x="1594338" y="996463"/>
            <a:ext cx="931373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כותרת 5"/>
          <p:cNvSpPr>
            <a:spLocks noGrp="1"/>
          </p:cNvSpPr>
          <p:nvPr>
            <p:ph type="title"/>
          </p:nvPr>
        </p:nvSpPr>
        <p:spPr>
          <a:xfrm>
            <a:off x="1310162" y="45648"/>
            <a:ext cx="9720072" cy="1499616"/>
          </a:xfrm>
        </p:spPr>
        <p:txBody>
          <a:bodyPr>
            <a:normAutofit/>
          </a:bodyPr>
          <a:lstStyle/>
          <a:p>
            <a:pPr algn="r"/>
            <a:r>
              <a:rPr lang="he-IL" sz="40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למידה שיתופית </a:t>
            </a:r>
            <a:endParaRPr lang="he-IL" sz="4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תמונה 1"/>
          <p:cNvPicPr>
            <a:picLocks noChangeAspect="1"/>
          </p:cNvPicPr>
          <p:nvPr/>
        </p:nvPicPr>
        <p:blipFill>
          <a:blip r:embed="rId3"/>
          <a:stretch>
            <a:fillRect/>
          </a:stretch>
        </p:blipFill>
        <p:spPr>
          <a:xfrm>
            <a:off x="2735715" y="1734911"/>
            <a:ext cx="7938717" cy="3963760"/>
          </a:xfrm>
          <a:prstGeom prst="rect">
            <a:avLst/>
          </a:prstGeom>
        </p:spPr>
      </p:pic>
    </p:spTree>
    <p:extLst>
      <p:ext uri="{BB962C8B-B14F-4D97-AF65-F5344CB8AC3E}">
        <p14:creationId xmlns:p14="http://schemas.microsoft.com/office/powerpoint/2010/main" val="26664120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4888" y="45648"/>
            <a:ext cx="1217112" cy="11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מחבר ישר 12"/>
          <p:cNvCxnSpPr/>
          <p:nvPr/>
        </p:nvCxnSpPr>
        <p:spPr>
          <a:xfrm flipH="1">
            <a:off x="1594338" y="996463"/>
            <a:ext cx="931373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כותרת 5"/>
          <p:cNvSpPr>
            <a:spLocks noGrp="1"/>
          </p:cNvSpPr>
          <p:nvPr>
            <p:ph type="title"/>
          </p:nvPr>
        </p:nvSpPr>
        <p:spPr>
          <a:xfrm>
            <a:off x="1310162" y="45648"/>
            <a:ext cx="9720072" cy="1499616"/>
          </a:xfrm>
        </p:spPr>
        <p:txBody>
          <a:bodyPr>
            <a:normAutofit/>
          </a:bodyPr>
          <a:lstStyle/>
          <a:p>
            <a:pPr algn="r"/>
            <a:r>
              <a:rPr lang="he-IL" sz="40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למידה שיתופית </a:t>
            </a:r>
            <a:endParaRPr lang="he-IL" sz="4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p:cNvPicPr>
            <a:picLocks noChangeAspect="1"/>
          </p:cNvPicPr>
          <p:nvPr/>
        </p:nvPicPr>
        <p:blipFill>
          <a:blip r:embed="rId3"/>
          <a:stretch>
            <a:fillRect/>
          </a:stretch>
        </p:blipFill>
        <p:spPr>
          <a:xfrm>
            <a:off x="2564266" y="2135641"/>
            <a:ext cx="8106058" cy="2828245"/>
          </a:xfrm>
          <a:prstGeom prst="rect">
            <a:avLst/>
          </a:prstGeom>
        </p:spPr>
      </p:pic>
    </p:spTree>
    <p:extLst>
      <p:ext uri="{BB962C8B-B14F-4D97-AF65-F5344CB8AC3E}">
        <p14:creationId xmlns:p14="http://schemas.microsoft.com/office/powerpoint/2010/main" val="42604021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4888" y="45648"/>
            <a:ext cx="1217112" cy="11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מחבר ישר 12"/>
          <p:cNvCxnSpPr/>
          <p:nvPr/>
        </p:nvCxnSpPr>
        <p:spPr>
          <a:xfrm flipH="1">
            <a:off x="1594338" y="996463"/>
            <a:ext cx="931373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כותרת 5"/>
          <p:cNvSpPr>
            <a:spLocks noGrp="1"/>
          </p:cNvSpPr>
          <p:nvPr>
            <p:ph type="title"/>
          </p:nvPr>
        </p:nvSpPr>
        <p:spPr>
          <a:xfrm>
            <a:off x="1310162" y="45648"/>
            <a:ext cx="9720072" cy="1499616"/>
          </a:xfrm>
        </p:spPr>
        <p:txBody>
          <a:bodyPr>
            <a:normAutofit/>
          </a:bodyPr>
          <a:lstStyle/>
          <a:p>
            <a:pPr algn="r"/>
            <a:r>
              <a:rPr lang="he-IL" sz="40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למידה שיתופית </a:t>
            </a:r>
            <a:endParaRPr lang="he-IL" sz="4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תמונה 1"/>
          <p:cNvPicPr>
            <a:picLocks noChangeAspect="1"/>
          </p:cNvPicPr>
          <p:nvPr/>
        </p:nvPicPr>
        <p:blipFill>
          <a:blip r:embed="rId3"/>
          <a:stretch>
            <a:fillRect/>
          </a:stretch>
        </p:blipFill>
        <p:spPr>
          <a:xfrm>
            <a:off x="2794226" y="1800322"/>
            <a:ext cx="7846219" cy="3524250"/>
          </a:xfrm>
          <a:prstGeom prst="rect">
            <a:avLst/>
          </a:prstGeom>
        </p:spPr>
      </p:pic>
    </p:spTree>
    <p:extLst>
      <p:ext uri="{BB962C8B-B14F-4D97-AF65-F5344CB8AC3E}">
        <p14:creationId xmlns:p14="http://schemas.microsoft.com/office/powerpoint/2010/main" val="21389633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4888" y="45648"/>
            <a:ext cx="1217112" cy="11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מחבר ישר 12"/>
          <p:cNvCxnSpPr/>
          <p:nvPr/>
        </p:nvCxnSpPr>
        <p:spPr>
          <a:xfrm flipH="1">
            <a:off x="1594338" y="996463"/>
            <a:ext cx="931373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כותרת 5"/>
          <p:cNvSpPr>
            <a:spLocks noGrp="1"/>
          </p:cNvSpPr>
          <p:nvPr>
            <p:ph type="title"/>
          </p:nvPr>
        </p:nvSpPr>
        <p:spPr>
          <a:xfrm>
            <a:off x="1310162" y="45648"/>
            <a:ext cx="9720072" cy="1499616"/>
          </a:xfrm>
        </p:spPr>
        <p:txBody>
          <a:bodyPr>
            <a:normAutofit/>
          </a:bodyPr>
          <a:lstStyle/>
          <a:p>
            <a:pPr algn="r"/>
            <a:r>
              <a:rPr lang="he-IL" sz="40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אז מה למדנו...</a:t>
            </a:r>
            <a:endParaRPr lang="he-IL" sz="4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1508391" y="2204357"/>
            <a:ext cx="9323614" cy="1469248"/>
          </a:xfrm>
          <a:prstGeom prst="rect">
            <a:avLst/>
          </a:prstGeom>
          <a:noFill/>
        </p:spPr>
        <p:txBody>
          <a:bodyPr wrap="square" rtlCol="1">
            <a:spAutoFit/>
          </a:bodyPr>
          <a:lstStyle/>
          <a:p>
            <a:pPr>
              <a:lnSpc>
                <a:spcPct val="150000"/>
              </a:lnSpc>
            </a:pPr>
            <a:r>
              <a:rPr lang="he-IL" sz="32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אדם בוחר שני מספרים בין 0 ל- 10. מה ההסתברות שסכום המספרים שבחר קטן מ- 15? </a:t>
            </a:r>
            <a:endParaRPr lang="he-IL" sz="32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731928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4888" y="45648"/>
            <a:ext cx="1217112" cy="11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מחבר ישר 12"/>
          <p:cNvCxnSpPr/>
          <p:nvPr/>
        </p:nvCxnSpPr>
        <p:spPr>
          <a:xfrm flipH="1">
            <a:off x="1594338" y="996463"/>
            <a:ext cx="931373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כותרת 5"/>
          <p:cNvSpPr>
            <a:spLocks noGrp="1"/>
          </p:cNvSpPr>
          <p:nvPr>
            <p:ph type="title"/>
          </p:nvPr>
        </p:nvSpPr>
        <p:spPr>
          <a:xfrm>
            <a:off x="1310162" y="45648"/>
            <a:ext cx="9720072" cy="1499616"/>
          </a:xfrm>
        </p:spPr>
        <p:txBody>
          <a:bodyPr>
            <a:normAutofit/>
          </a:bodyPr>
          <a:lstStyle/>
          <a:p>
            <a:pPr algn="r"/>
            <a:r>
              <a:rPr lang="he-IL" sz="40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פינה מהסרטים</a:t>
            </a:r>
            <a:endParaRPr lang="he-IL" sz="4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150" name="Picture 6" descr="http://sfile.f-static.com/image/users/183087/ftp/my_files/jhwijwytynr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946730" cy="2463052"/>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מעוגל 1">
            <a:hlinkClick r:id="rId4"/>
          </p:cNvPr>
          <p:cNvSpPr/>
          <p:nvPr/>
        </p:nvSpPr>
        <p:spPr>
          <a:xfrm>
            <a:off x="6251205" y="2810922"/>
            <a:ext cx="4137891" cy="997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000" dirty="0" smtClean="0">
                <a:latin typeface="Tahoma" panose="020B0604030504040204" pitchFamily="34" charset="0"/>
                <a:ea typeface="Tahoma" panose="020B0604030504040204" pitchFamily="34" charset="0"/>
                <a:cs typeface="Tahoma" panose="020B0604030504040204" pitchFamily="34" charset="0"/>
              </a:rPr>
              <a:t>משולש פסקל</a:t>
            </a:r>
            <a:endParaRPr lang="he-IL" sz="4000" dirty="0">
              <a:latin typeface="Tahoma" panose="020B0604030504040204" pitchFamily="34" charset="0"/>
              <a:ea typeface="Tahoma" panose="020B0604030504040204" pitchFamily="34" charset="0"/>
              <a:cs typeface="Tahoma" panose="020B0604030504040204" pitchFamily="34" charset="0"/>
            </a:endParaRPr>
          </a:p>
        </p:txBody>
      </p:sp>
      <p:sp>
        <p:nvSpPr>
          <p:cNvPr id="12" name="מלבן מעוגל 11">
            <a:hlinkClick r:id="rId5"/>
          </p:cNvPr>
          <p:cNvSpPr/>
          <p:nvPr/>
        </p:nvSpPr>
        <p:spPr>
          <a:xfrm>
            <a:off x="6251205" y="4564325"/>
            <a:ext cx="4137891" cy="997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000" dirty="0" smtClean="0">
                <a:latin typeface="Tahoma" panose="020B0604030504040204" pitchFamily="34" charset="0"/>
                <a:ea typeface="Tahoma" panose="020B0604030504040204" pitchFamily="34" charset="0"/>
                <a:cs typeface="Tahoma" panose="020B0604030504040204" pitchFamily="34" charset="0"/>
              </a:rPr>
              <a:t>פרדוקס סימפסון</a:t>
            </a:r>
            <a:endParaRPr lang="he-IL" sz="40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6002419" y="3696229"/>
            <a:ext cx="248786" cy="369332"/>
          </a:xfrm>
          <a:prstGeom prst="rect">
            <a:avLst/>
          </a:prstGeom>
        </p:spPr>
        <p:txBody>
          <a:bodyPr wrap="none">
            <a:spAutoFit/>
          </a:bodyPr>
          <a:lstStyle/>
          <a:p>
            <a:r>
              <a:rPr lang="en-US" dirty="0">
                <a:hlinkClick r:id="rId6"/>
              </a:rPr>
              <a:t> </a:t>
            </a:r>
            <a:endParaRPr lang="en-US" dirty="0"/>
          </a:p>
        </p:txBody>
      </p:sp>
      <p:sp>
        <p:nvSpPr>
          <p:cNvPr id="9" name="מלבן מעוגל 11">
            <a:hlinkClick r:id="rId7"/>
          </p:cNvPr>
          <p:cNvSpPr/>
          <p:nvPr/>
        </p:nvSpPr>
        <p:spPr>
          <a:xfrm>
            <a:off x="6251205" y="1231526"/>
            <a:ext cx="4137891" cy="997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000" dirty="0" smtClean="0">
                <a:latin typeface="Tahoma" panose="020B0604030504040204" pitchFamily="34" charset="0"/>
                <a:ea typeface="Tahoma" panose="020B0604030504040204" pitchFamily="34" charset="0"/>
                <a:cs typeface="Tahoma" panose="020B0604030504040204" pitchFamily="34" charset="0"/>
              </a:rPr>
              <a:t>הבננה האחרונה</a:t>
            </a:r>
            <a:endParaRPr lang="he-IL" sz="4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761696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4888" y="45648"/>
            <a:ext cx="1217112" cy="11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מחבר ישר 12"/>
          <p:cNvCxnSpPr/>
          <p:nvPr/>
        </p:nvCxnSpPr>
        <p:spPr>
          <a:xfrm flipH="1">
            <a:off x="1594338" y="996463"/>
            <a:ext cx="931373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כותרת 5"/>
          <p:cNvSpPr>
            <a:spLocks noGrp="1"/>
          </p:cNvSpPr>
          <p:nvPr>
            <p:ph type="title"/>
          </p:nvPr>
        </p:nvSpPr>
        <p:spPr>
          <a:xfrm>
            <a:off x="1254816" y="45648"/>
            <a:ext cx="9720072" cy="1499616"/>
          </a:xfrm>
        </p:spPr>
        <p:txBody>
          <a:bodyPr>
            <a:normAutofit/>
          </a:bodyPr>
          <a:lstStyle/>
          <a:p>
            <a:pPr algn="r"/>
            <a:r>
              <a:rPr lang="he-IL" sz="40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מקורות לקריאה נוספת</a:t>
            </a:r>
            <a:endParaRPr lang="he-IL" sz="4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תוכן 2"/>
          <p:cNvSpPr>
            <a:spLocks noGrp="1"/>
          </p:cNvSpPr>
          <p:nvPr>
            <p:ph idx="1"/>
          </p:nvPr>
        </p:nvSpPr>
        <p:spPr>
          <a:xfrm>
            <a:off x="1254815" y="1493503"/>
            <a:ext cx="9720073" cy="4023360"/>
          </a:xfrm>
        </p:spPr>
        <p:txBody>
          <a:bodyPr/>
          <a:lstStyle/>
          <a:p>
            <a:pPr>
              <a:lnSpc>
                <a:spcPct val="150000"/>
              </a:lnSpc>
              <a:buFont typeface="Arial" panose="020B0604020202020204" pitchFamily="34" charset="0"/>
              <a:buChar char="•"/>
            </a:pPr>
            <a:r>
              <a:rPr lang="he-IL" dirty="0" smtClean="0"/>
              <a:t> </a:t>
            </a:r>
            <a:r>
              <a:rPr lang="he-IL" sz="3200" dirty="0" smtClean="0">
                <a:latin typeface="Tahoma" panose="020B0604030504040204" pitchFamily="34" charset="0"/>
                <a:ea typeface="Tahoma" panose="020B0604030504040204" pitchFamily="34" charset="0"/>
                <a:cs typeface="Tahoma" panose="020B0604030504040204" pitchFamily="34" charset="0"/>
                <a:hlinkClick r:id="rId3"/>
              </a:rPr>
              <a:t>פרדוקס </a:t>
            </a:r>
            <a:r>
              <a:rPr lang="he-IL" sz="3200" dirty="0" err="1" smtClean="0">
                <a:latin typeface="Tahoma" panose="020B0604030504040204" pitchFamily="34" charset="0"/>
                <a:ea typeface="Tahoma" panose="020B0604030504040204" pitchFamily="34" charset="0"/>
                <a:cs typeface="Tahoma" panose="020B0604030504040204" pitchFamily="34" charset="0"/>
                <a:hlinkClick r:id="rId3"/>
              </a:rPr>
              <a:t>ברטרן</a:t>
            </a:r>
            <a:r>
              <a:rPr lang="he-IL" sz="3200" dirty="0" smtClean="0">
                <a:latin typeface="Tahoma" panose="020B0604030504040204" pitchFamily="34" charset="0"/>
                <a:ea typeface="Tahoma" panose="020B0604030504040204" pitchFamily="34" charset="0"/>
                <a:cs typeface="Tahoma" panose="020B0604030504040204" pitchFamily="34" charset="0"/>
                <a:hlinkClick r:id="rId3"/>
              </a:rPr>
              <a:t> </a:t>
            </a:r>
            <a:endParaRPr lang="he-IL" sz="3200"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buFont typeface="Arial" panose="020B0604020202020204" pitchFamily="34" charset="0"/>
              <a:buChar char="•"/>
            </a:pPr>
            <a:r>
              <a:rPr lang="he-IL" sz="3200" dirty="0" smtClean="0">
                <a:latin typeface="Tahoma" panose="020B0604030504040204" pitchFamily="34" charset="0"/>
                <a:ea typeface="Tahoma" panose="020B0604030504040204" pitchFamily="34" charset="0"/>
                <a:cs typeface="Tahoma" panose="020B0604030504040204" pitchFamily="34" charset="0"/>
              </a:rPr>
              <a:t> </a:t>
            </a:r>
            <a:r>
              <a:rPr lang="he-IL" sz="3200" dirty="0" smtClean="0">
                <a:latin typeface="Tahoma" panose="020B0604030504040204" pitchFamily="34" charset="0"/>
                <a:ea typeface="Tahoma" panose="020B0604030504040204" pitchFamily="34" charset="0"/>
                <a:cs typeface="Tahoma" panose="020B0604030504040204" pitchFamily="34" charset="0"/>
                <a:hlinkClick r:id="rId4"/>
              </a:rPr>
              <a:t>הטיות קוגניטיביות והחלטות שיפוטיות</a:t>
            </a:r>
            <a:endParaRPr lang="he-IL" sz="3200"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buFont typeface="Arial" panose="020B0604020202020204" pitchFamily="34" charset="0"/>
              <a:buChar char="•"/>
            </a:pPr>
            <a:r>
              <a:rPr lang="he-IL" sz="3200" dirty="0">
                <a:latin typeface="Tahoma" panose="020B0604030504040204" pitchFamily="34" charset="0"/>
                <a:ea typeface="Tahoma" panose="020B0604030504040204" pitchFamily="34" charset="0"/>
                <a:cs typeface="Tahoma" panose="020B0604030504040204" pitchFamily="34" charset="0"/>
              </a:rPr>
              <a:t> </a:t>
            </a:r>
            <a:r>
              <a:rPr lang="he-IL" sz="3200" dirty="0" smtClean="0">
                <a:latin typeface="Tahoma" panose="020B0604030504040204" pitchFamily="34" charset="0"/>
                <a:ea typeface="Tahoma" panose="020B0604030504040204" pitchFamily="34" charset="0"/>
                <a:cs typeface="Tahoma" panose="020B0604030504040204" pitchFamily="34" charset="0"/>
                <a:hlinkClick r:id="rId5"/>
              </a:rPr>
              <a:t>יישומון דינאמי ללוח </a:t>
            </a:r>
            <a:r>
              <a:rPr lang="he-IL" sz="3200" dirty="0" err="1" smtClean="0">
                <a:latin typeface="Tahoma" panose="020B0604030504040204" pitchFamily="34" charset="0"/>
                <a:ea typeface="Tahoma" panose="020B0604030504040204" pitchFamily="34" charset="0"/>
                <a:cs typeface="Tahoma" panose="020B0604030504040204" pitchFamily="34" charset="0"/>
                <a:hlinkClick r:id="rId5"/>
              </a:rPr>
              <a:t>גלטון</a:t>
            </a:r>
            <a:endParaRPr lang="he-IL" sz="3200" dirty="0">
              <a:latin typeface="Tahoma" panose="020B0604030504040204" pitchFamily="34" charset="0"/>
              <a:ea typeface="Tahoma" panose="020B0604030504040204" pitchFamily="34" charset="0"/>
              <a:cs typeface="Tahoma" panose="020B0604030504040204" pitchFamily="34" charset="0"/>
            </a:endParaRPr>
          </a:p>
        </p:txBody>
      </p:sp>
      <p:pic>
        <p:nvPicPr>
          <p:cNvPr id="7170" name="Picture 2" descr="http://simania.co.il/images/loadJpg.php?imageName=users/1530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7550" y="142097"/>
            <a:ext cx="2188404" cy="225040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upload.wikimedia.org/wikipedia/commons/thumb/9/92/Bertrand1-figure.svg/322px-Bertrand1-figure.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97620" y="1422575"/>
            <a:ext cx="907108" cy="907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347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כותרת 1"/>
          <p:cNvSpPr>
            <a:spLocks noGrp="1"/>
          </p:cNvSpPr>
          <p:nvPr>
            <p:ph type="title" idx="4294967295"/>
          </p:nvPr>
        </p:nvSpPr>
        <p:spPr>
          <a:xfrm>
            <a:off x="2888210" y="86071"/>
            <a:ext cx="7870490" cy="1334084"/>
          </a:xfrm>
        </p:spPr>
        <p:txBody>
          <a:bodyPr/>
          <a:lstStyle/>
          <a:p>
            <a:r>
              <a:rPr lang="he-IL" altLang="he-IL" dirty="0">
                <a:solidFill>
                  <a:srgbClr val="00B0F0"/>
                </a:solidFill>
                <a:latin typeface="Tahoma" panose="020B0604030504040204" pitchFamily="34" charset="0"/>
                <a:ea typeface="Tahoma" panose="020B0604030504040204" pitchFamily="34" charset="0"/>
                <a:cs typeface="Tahoma" panose="020B0604030504040204" pitchFamily="34" charset="0"/>
              </a:rPr>
              <a:t>יש הרבה נמרים בדנמרק?</a:t>
            </a:r>
          </a:p>
        </p:txBody>
      </p:sp>
      <p:pic>
        <p:nvPicPr>
          <p:cNvPr id="9219" name="Picture 2" descr="C:\Documents and Settings\CHAYON\Local Settings\Temporary Internet Files\Content.IE5\NAQTWWNP\MP900400872[1].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13201" y="1530496"/>
            <a:ext cx="3902075" cy="2014537"/>
          </a:xfrm>
        </p:spPr>
      </p:pic>
      <p:pic>
        <p:nvPicPr>
          <p:cNvPr id="9220" name="Picture 2" descr="C:\Documents and Settings\CHAYON\Local Settings\Temporary Internet Files\Content.IE5\1FNTI2OQ\MP90026253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209" y="40767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descr="C:\Program Files\Microsoft Office\MEDIA\CAGCAT10\j033236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6382" y="4076700"/>
            <a:ext cx="36734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descr="C:\Documents and Settings\CHAYON\Local Settings\Temporary Internet Files\Content.IE5\OF1D42Q0\MP90040322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2825" y="1984521"/>
            <a:ext cx="208280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8700" y="0"/>
            <a:ext cx="1433300" cy="1315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מחבר ישר 7"/>
          <p:cNvCxnSpPr/>
          <p:nvPr/>
        </p:nvCxnSpPr>
        <p:spPr>
          <a:xfrm flipH="1">
            <a:off x="1603243" y="1132877"/>
            <a:ext cx="931373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920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63738" y="298888"/>
            <a:ext cx="9360877" cy="880170"/>
          </a:xfrm>
        </p:spPr>
        <p:txBody>
          <a:bodyPr>
            <a:normAutofit/>
          </a:bodyPr>
          <a:lstStyle/>
          <a:p>
            <a:pPr algn="r"/>
            <a:r>
              <a:rPr lang="he-IL" sz="4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חידון</a:t>
            </a:r>
            <a:r>
              <a:rPr lang="he-IL" sz="36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a:t>
            </a:r>
            <a:endParaRPr lang="he-IL" sz="36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6615" y="103810"/>
            <a:ext cx="1433300" cy="1315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מחבר ישר 5"/>
          <p:cNvCxnSpPr/>
          <p:nvPr/>
        </p:nvCxnSpPr>
        <p:spPr>
          <a:xfrm flipH="1">
            <a:off x="1510880" y="1179058"/>
            <a:ext cx="931373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098" name="Picture 26" descr="http://www.old-amit.org.il/yesodi/zahav/images/questi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6443" y="1864694"/>
            <a:ext cx="2018172" cy="40281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tunesu.bluevalleyk12.org/images/kahoot.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1584" y="1964085"/>
            <a:ext cx="6043129" cy="348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341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65738" y="604260"/>
            <a:ext cx="9360877" cy="880170"/>
          </a:xfrm>
        </p:spPr>
        <p:txBody>
          <a:bodyPr>
            <a:normAutofit/>
          </a:bodyPr>
          <a:lstStyle/>
          <a:p>
            <a:pPr algn="r"/>
            <a:r>
              <a:rPr lang="he-IL" sz="36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שאלה 1 </a:t>
            </a:r>
            <a:endParaRPr lang="he-IL" sz="36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6615" y="103810"/>
            <a:ext cx="1433300" cy="1315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מחבר ישר 5"/>
          <p:cNvCxnSpPr/>
          <p:nvPr/>
        </p:nvCxnSpPr>
        <p:spPr>
          <a:xfrm flipH="1">
            <a:off x="1520116" y="1419204"/>
            <a:ext cx="931373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27354" y="2044748"/>
            <a:ext cx="9099261" cy="1566670"/>
          </a:xfrm>
          <a:prstGeom prst="rect">
            <a:avLst/>
          </a:prstGeom>
          <a:noFill/>
          <a:ln w="41275" cmpd="dbl">
            <a:solidFill>
              <a:schemeClr val="accent1"/>
            </a:solidFill>
          </a:ln>
        </p:spPr>
        <p:txBody>
          <a:bodyPr wrap="square" rtlCol="1">
            <a:spAutoFit/>
          </a:bodyPr>
          <a:lstStyle/>
          <a:p>
            <a:r>
              <a:rPr lang="he-IL" sz="3200" dirty="0">
                <a:solidFill>
                  <a:schemeClr val="accent2"/>
                </a:solidFill>
                <a:latin typeface="Tahoma" panose="020B0604030504040204" pitchFamily="34" charset="0"/>
                <a:ea typeface="Tahoma" panose="020B0604030504040204" pitchFamily="34" charset="0"/>
                <a:cs typeface="Tahoma" panose="020B0604030504040204" pitchFamily="34" charset="0"/>
              </a:rPr>
              <a:t>הילרי קלינטון ניצחה במחוז אייווה בשש מתוך שש הטלות מטבע. </a:t>
            </a:r>
            <a:endParaRPr lang="he-IL" sz="3200" dirty="0" smtClean="0">
              <a:solidFill>
                <a:schemeClr val="accent2"/>
              </a:solidFill>
              <a:latin typeface="Tahoma" panose="020B0604030504040204" pitchFamily="34" charset="0"/>
              <a:ea typeface="Tahoma" panose="020B0604030504040204" pitchFamily="34" charset="0"/>
              <a:cs typeface="Tahoma" panose="020B0604030504040204" pitchFamily="34" charset="0"/>
            </a:endParaRPr>
          </a:p>
          <a:p>
            <a:r>
              <a:rPr lang="he-IL" sz="32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מה </a:t>
            </a:r>
            <a:r>
              <a:rPr lang="he-IL" sz="3200" dirty="0">
                <a:solidFill>
                  <a:schemeClr val="accent2"/>
                </a:solidFill>
                <a:latin typeface="Tahoma" panose="020B0604030504040204" pitchFamily="34" charset="0"/>
                <a:ea typeface="Tahoma" panose="020B0604030504040204" pitchFamily="34" charset="0"/>
                <a:cs typeface="Tahoma" panose="020B0604030504040204" pitchFamily="34" charset="0"/>
              </a:rPr>
              <a:t>ההסתברות לתוצאה זו? </a:t>
            </a:r>
          </a:p>
        </p:txBody>
      </p:sp>
      <p:pic>
        <p:nvPicPr>
          <p:cNvPr id="3096" name="Picture 24" descr="http://www.themarker.com/polopoly_fs/1.2585108.1425928281!/image/4200683402.jpg_gen/derivatives/size_936xAuto/42006834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74" y="366434"/>
            <a:ext cx="1928646" cy="1355822"/>
          </a:xfrm>
          <a:prstGeom prst="rect">
            <a:avLst/>
          </a:prstGeom>
          <a:noFill/>
          <a:extLst>
            <a:ext uri="{909E8E84-426E-40DD-AFC4-6F175D3DCCD1}">
              <a14:hiddenFill xmlns:a14="http://schemas.microsoft.com/office/drawing/2010/main">
                <a:solidFill>
                  <a:srgbClr val="FFFFFF"/>
                </a:solidFill>
              </a14:hiddenFill>
            </a:ext>
          </a:extLst>
        </p:spPr>
      </p:pic>
      <p:sp>
        <p:nvSpPr>
          <p:cNvPr id="1025" name="מלבן מעוגל 1024"/>
          <p:cNvSpPr/>
          <p:nvPr/>
        </p:nvSpPr>
        <p:spPr>
          <a:xfrm>
            <a:off x="8168143" y="4572000"/>
            <a:ext cx="2558472" cy="5911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 name="מלבן מעוגל 35"/>
          <p:cNvSpPr/>
          <p:nvPr/>
        </p:nvSpPr>
        <p:spPr>
          <a:xfrm>
            <a:off x="8168143" y="5532582"/>
            <a:ext cx="2558472" cy="5911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 name="מלבן מעוגל 36"/>
          <p:cNvSpPr/>
          <p:nvPr/>
        </p:nvSpPr>
        <p:spPr>
          <a:xfrm>
            <a:off x="4579093" y="4572000"/>
            <a:ext cx="2558472" cy="5911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מלבן מעוגל 37"/>
          <p:cNvSpPr/>
          <p:nvPr/>
        </p:nvSpPr>
        <p:spPr>
          <a:xfrm>
            <a:off x="4511254" y="5532582"/>
            <a:ext cx="2558472" cy="5911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27" name="TextBox 1026"/>
          <p:cNvSpPr txBox="1"/>
          <p:nvPr/>
        </p:nvSpPr>
        <p:spPr>
          <a:xfrm>
            <a:off x="8728364" y="4673600"/>
            <a:ext cx="1819563" cy="369455"/>
          </a:xfrm>
          <a:prstGeom prst="rect">
            <a:avLst/>
          </a:prstGeom>
          <a:noFill/>
        </p:spPr>
        <p:txBody>
          <a:bodyPr wrap="square" rtlCol="1">
            <a:spAutoFit/>
          </a:bodyPr>
          <a:lstStyle/>
          <a:p>
            <a:r>
              <a:rPr lang="he-IL"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א. 1/6</a:t>
            </a:r>
            <a:endParaRPr lang="he-IL"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40" name="TextBox 39"/>
          <p:cNvSpPr txBox="1"/>
          <p:nvPr/>
        </p:nvSpPr>
        <p:spPr>
          <a:xfrm>
            <a:off x="8806873" y="5643416"/>
            <a:ext cx="1819563" cy="369455"/>
          </a:xfrm>
          <a:prstGeom prst="rect">
            <a:avLst/>
          </a:prstGeom>
          <a:noFill/>
        </p:spPr>
        <p:txBody>
          <a:bodyPr wrap="square" rtlCol="1">
            <a:spAutoFit/>
          </a:bodyPr>
          <a:lstStyle/>
          <a:p>
            <a:r>
              <a:rPr lang="he-IL"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ב. 1/64</a:t>
            </a:r>
            <a:endParaRPr lang="he-IL"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41" name="TextBox 40"/>
          <p:cNvSpPr txBox="1"/>
          <p:nvPr/>
        </p:nvSpPr>
        <p:spPr>
          <a:xfrm>
            <a:off x="4948547" y="4682835"/>
            <a:ext cx="1819563" cy="369455"/>
          </a:xfrm>
          <a:prstGeom prst="rect">
            <a:avLst/>
          </a:prstGeom>
          <a:noFill/>
        </p:spPr>
        <p:txBody>
          <a:bodyPr wrap="square" rtlCol="1">
            <a:spAutoFit/>
          </a:bodyPr>
          <a:lstStyle/>
          <a:p>
            <a:r>
              <a:rPr lang="he-IL"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ג. 1/36</a:t>
            </a:r>
            <a:endParaRPr lang="he-IL"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42" name="TextBox 41"/>
          <p:cNvSpPr txBox="1"/>
          <p:nvPr/>
        </p:nvSpPr>
        <p:spPr>
          <a:xfrm>
            <a:off x="4948547" y="5643414"/>
            <a:ext cx="1819563" cy="369455"/>
          </a:xfrm>
          <a:prstGeom prst="rect">
            <a:avLst/>
          </a:prstGeom>
          <a:noFill/>
        </p:spPr>
        <p:txBody>
          <a:bodyPr wrap="square" rtlCol="1">
            <a:spAutoFit/>
          </a:bodyPr>
          <a:lstStyle/>
          <a:p>
            <a:r>
              <a:rPr lang="he-IL"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ד. 1/2</a:t>
            </a:r>
            <a:endParaRPr lang="he-IL"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54187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65738" y="604260"/>
            <a:ext cx="9360877" cy="880170"/>
          </a:xfrm>
        </p:spPr>
        <p:txBody>
          <a:bodyPr>
            <a:normAutofit/>
          </a:bodyPr>
          <a:lstStyle/>
          <a:p>
            <a:pPr algn="r"/>
            <a:r>
              <a:rPr lang="he-IL" sz="36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שאלה 2 </a:t>
            </a:r>
            <a:endParaRPr lang="he-IL" sz="36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6615" y="103810"/>
            <a:ext cx="1433300" cy="1315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מחבר ישר 5"/>
          <p:cNvCxnSpPr/>
          <p:nvPr/>
        </p:nvCxnSpPr>
        <p:spPr>
          <a:xfrm flipH="1">
            <a:off x="1520116" y="1419204"/>
            <a:ext cx="931373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431636" y="1760950"/>
            <a:ext cx="9434543" cy="2246769"/>
          </a:xfrm>
          <a:prstGeom prst="rect">
            <a:avLst/>
          </a:prstGeom>
          <a:noFill/>
          <a:ln w="41275" cmpd="dbl">
            <a:solidFill>
              <a:schemeClr val="accent1"/>
            </a:solidFill>
          </a:ln>
        </p:spPr>
        <p:txBody>
          <a:bodyPr wrap="square" rtlCol="1">
            <a:spAutoFit/>
          </a:bodyPr>
          <a:lstStyle/>
          <a:p>
            <a:pPr lvl="0"/>
            <a:r>
              <a:rPr lang="he-IL" sz="2400" dirty="0">
                <a:solidFill>
                  <a:schemeClr val="accent2"/>
                </a:solidFill>
                <a:latin typeface="Tahoma" panose="020B0604030504040204" pitchFamily="34" charset="0"/>
                <a:ea typeface="Tahoma" panose="020B0604030504040204" pitchFamily="34" charset="0"/>
                <a:cs typeface="Tahoma" panose="020B0604030504040204" pitchFamily="34" charset="0"/>
              </a:rPr>
              <a:t>נעמה כתבה 10 מכתבים שונים והכינה 10 מעטפות עם כתובות. היא ביקשה מנעם לעזור לה להכניס את המכתבים למעטפות המתאימות. לרוע המזל, נעם לא הבין נכון את המשימה והכניס את המכתבים למעטפות באופן אקראי, כך שבכל מעטפה שם בדיוק מכתב אחד.</a:t>
            </a:r>
            <a:br>
              <a:rPr lang="he-IL" sz="2400" dirty="0">
                <a:solidFill>
                  <a:schemeClr val="accent2"/>
                </a:solidFill>
                <a:latin typeface="Tahoma" panose="020B0604030504040204" pitchFamily="34" charset="0"/>
                <a:ea typeface="Tahoma" panose="020B0604030504040204" pitchFamily="34" charset="0"/>
                <a:cs typeface="Tahoma" panose="020B0604030504040204" pitchFamily="34" charset="0"/>
              </a:rPr>
            </a:br>
            <a:r>
              <a:rPr lang="he-IL" sz="2400" dirty="0">
                <a:solidFill>
                  <a:schemeClr val="accent2"/>
                </a:solidFill>
                <a:latin typeface="Tahoma" panose="020B0604030504040204" pitchFamily="34" charset="0"/>
                <a:ea typeface="Tahoma" panose="020B0604030504040204" pitchFamily="34" charset="0"/>
                <a:cs typeface="Tahoma" panose="020B0604030504040204" pitchFamily="34" charset="0"/>
              </a:rPr>
              <a:t>מהי ההסתברות שבדיוק 9 מכתבים הוכנסו למעטפות המתאימות</a:t>
            </a:r>
            <a:r>
              <a:rPr lang="ru-RU" sz="2400" dirty="0">
                <a:solidFill>
                  <a:schemeClr val="accent2"/>
                </a:solidFill>
                <a:latin typeface="Tahoma" panose="020B0604030504040204" pitchFamily="34" charset="0"/>
                <a:ea typeface="Tahoma" panose="020B0604030504040204" pitchFamily="34" charset="0"/>
                <a:cs typeface="Tahoma" panose="020B0604030504040204" pitchFamily="34" charset="0"/>
              </a:rPr>
              <a:t>?</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endParaRPr lang="he-IL" sz="20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1025" name="מלבן מעוגל 1024"/>
          <p:cNvSpPr/>
          <p:nvPr/>
        </p:nvSpPr>
        <p:spPr>
          <a:xfrm>
            <a:off x="8307707" y="4562763"/>
            <a:ext cx="2558472" cy="5911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 name="מלבן מעוגל 35"/>
          <p:cNvSpPr/>
          <p:nvPr/>
        </p:nvSpPr>
        <p:spPr>
          <a:xfrm>
            <a:off x="8321965" y="5532578"/>
            <a:ext cx="2558472" cy="5911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 name="מלבן מעוגל 36"/>
          <p:cNvSpPr/>
          <p:nvPr/>
        </p:nvSpPr>
        <p:spPr>
          <a:xfrm>
            <a:off x="4604328" y="4562762"/>
            <a:ext cx="2558472" cy="5911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מלבן מעוגל 37"/>
          <p:cNvSpPr/>
          <p:nvPr/>
        </p:nvSpPr>
        <p:spPr>
          <a:xfrm>
            <a:off x="4604328" y="5486393"/>
            <a:ext cx="2558472" cy="5911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27" name="TextBox 1026"/>
          <p:cNvSpPr txBox="1"/>
          <p:nvPr/>
        </p:nvSpPr>
        <p:spPr>
          <a:xfrm>
            <a:off x="8728364" y="4673600"/>
            <a:ext cx="1819563" cy="369455"/>
          </a:xfrm>
          <a:prstGeom prst="rect">
            <a:avLst/>
          </a:prstGeom>
          <a:noFill/>
        </p:spPr>
        <p:txBody>
          <a:bodyPr wrap="square" rtlCol="1">
            <a:spAutoFit/>
          </a:bodyPr>
          <a:lstStyle/>
          <a:p>
            <a:r>
              <a:rPr lang="he-IL"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א. 1/9</a:t>
            </a:r>
            <a:endParaRPr lang="he-IL"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40" name="TextBox 39"/>
          <p:cNvSpPr txBox="1"/>
          <p:nvPr/>
        </p:nvSpPr>
        <p:spPr>
          <a:xfrm>
            <a:off x="8797637" y="5643413"/>
            <a:ext cx="1819563" cy="369455"/>
          </a:xfrm>
          <a:prstGeom prst="rect">
            <a:avLst/>
          </a:prstGeom>
          <a:noFill/>
        </p:spPr>
        <p:txBody>
          <a:bodyPr wrap="square" rtlCol="1">
            <a:spAutoFit/>
          </a:bodyPr>
          <a:lstStyle/>
          <a:p>
            <a:r>
              <a:rPr lang="he-IL"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ב. 1/10</a:t>
            </a:r>
            <a:endParaRPr lang="he-IL"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41" name="TextBox 40"/>
          <p:cNvSpPr txBox="1"/>
          <p:nvPr/>
        </p:nvSpPr>
        <p:spPr>
          <a:xfrm>
            <a:off x="5136394" y="4640840"/>
            <a:ext cx="1819563" cy="369455"/>
          </a:xfrm>
          <a:prstGeom prst="rect">
            <a:avLst/>
          </a:prstGeom>
          <a:noFill/>
        </p:spPr>
        <p:txBody>
          <a:bodyPr wrap="square" rtlCol="1">
            <a:spAutoFit/>
          </a:bodyPr>
          <a:lstStyle/>
          <a:p>
            <a:r>
              <a:rPr lang="he-IL"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ג. 1</a:t>
            </a:r>
            <a:endParaRPr lang="he-IL"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42" name="TextBox 41"/>
          <p:cNvSpPr txBox="1"/>
          <p:nvPr/>
        </p:nvSpPr>
        <p:spPr>
          <a:xfrm>
            <a:off x="5136394" y="5532578"/>
            <a:ext cx="1819563" cy="369455"/>
          </a:xfrm>
          <a:prstGeom prst="rect">
            <a:avLst/>
          </a:prstGeom>
          <a:noFill/>
        </p:spPr>
        <p:txBody>
          <a:bodyPr wrap="square" rtlCol="1">
            <a:spAutoFit/>
          </a:bodyPr>
          <a:lstStyle/>
          <a:p>
            <a:r>
              <a:rPr lang="he-IL"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ד. 0</a:t>
            </a:r>
            <a:endParaRPr lang="he-IL"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descr="תוצאת תמונה עבור מכתבים"/>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11" y="0"/>
            <a:ext cx="1740374" cy="1657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893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65738" y="604260"/>
            <a:ext cx="9360877" cy="880170"/>
          </a:xfrm>
        </p:spPr>
        <p:txBody>
          <a:bodyPr>
            <a:normAutofit/>
          </a:bodyPr>
          <a:lstStyle/>
          <a:p>
            <a:pPr algn="r"/>
            <a:r>
              <a:rPr lang="he-IL" sz="36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שאלה 3 </a:t>
            </a:r>
            <a:endParaRPr lang="he-IL" sz="36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6615" y="103810"/>
            <a:ext cx="1433300" cy="1315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מחבר ישר 5"/>
          <p:cNvCxnSpPr/>
          <p:nvPr/>
        </p:nvCxnSpPr>
        <p:spPr>
          <a:xfrm flipH="1">
            <a:off x="1520116" y="1419204"/>
            <a:ext cx="931373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431636" y="1760950"/>
            <a:ext cx="9434543" cy="1692771"/>
          </a:xfrm>
          <a:prstGeom prst="rect">
            <a:avLst/>
          </a:prstGeom>
          <a:noFill/>
          <a:ln w="41275" cmpd="dbl">
            <a:solidFill>
              <a:schemeClr val="accent1"/>
            </a:solidFill>
          </a:ln>
        </p:spPr>
        <p:txBody>
          <a:bodyPr wrap="square" rtlCol="1">
            <a:spAutoFit/>
          </a:bodyPr>
          <a:lstStyle/>
          <a:p>
            <a:pPr lvl="0"/>
            <a:r>
              <a:rPr lang="he-IL" sz="2800" dirty="0">
                <a:solidFill>
                  <a:schemeClr val="accent2"/>
                </a:solidFill>
                <a:latin typeface="Tahoma" panose="020B0604030504040204" pitchFamily="34" charset="0"/>
                <a:ea typeface="Tahoma" panose="020B0604030504040204" pitchFamily="34" charset="0"/>
                <a:cs typeface="Tahoma" panose="020B0604030504040204" pitchFamily="34" charset="0"/>
              </a:rPr>
              <a:t>בשקית יש 9 גולות לבנות ואחת שחורה. מוציאים מהשקית 5 גולות, זו אחר זו, מבלי להחזיר אותן לשקית</a:t>
            </a:r>
            <a:r>
              <a:rPr lang="ru-RU" sz="28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he-IL" sz="2800" dirty="0">
                <a:solidFill>
                  <a:schemeClr val="accent2"/>
                </a:solidFill>
                <a:latin typeface="Tahoma" panose="020B0604030504040204" pitchFamily="34" charset="0"/>
                <a:ea typeface="Tahoma" panose="020B0604030504040204" pitchFamily="34" charset="0"/>
                <a:cs typeface="Tahoma" panose="020B0604030504040204" pitchFamily="34" charset="0"/>
              </a:rPr>
              <a:t>מהי ההסתברות שהוצאה גולה שחורה?</a:t>
            </a:r>
            <a:endParaRPr lang="en-US" sz="28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endParaRPr lang="he-IL" sz="20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1025" name="מלבן מעוגל 1024"/>
          <p:cNvSpPr/>
          <p:nvPr/>
        </p:nvSpPr>
        <p:spPr>
          <a:xfrm>
            <a:off x="8307707" y="4562763"/>
            <a:ext cx="2558472" cy="5911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 name="מלבן מעוגל 35"/>
          <p:cNvSpPr/>
          <p:nvPr/>
        </p:nvSpPr>
        <p:spPr>
          <a:xfrm>
            <a:off x="8321965" y="5532578"/>
            <a:ext cx="2558472" cy="5911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 name="מלבן מעוגל 36"/>
          <p:cNvSpPr/>
          <p:nvPr/>
        </p:nvSpPr>
        <p:spPr>
          <a:xfrm>
            <a:off x="4604328" y="4562762"/>
            <a:ext cx="2558472" cy="5911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מלבן מעוגל 37"/>
          <p:cNvSpPr/>
          <p:nvPr/>
        </p:nvSpPr>
        <p:spPr>
          <a:xfrm>
            <a:off x="4604328" y="5486393"/>
            <a:ext cx="2558472" cy="5911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27" name="TextBox 1026"/>
          <p:cNvSpPr txBox="1"/>
          <p:nvPr/>
        </p:nvSpPr>
        <p:spPr>
          <a:xfrm>
            <a:off x="8728364" y="4673600"/>
            <a:ext cx="1819563" cy="369455"/>
          </a:xfrm>
          <a:prstGeom prst="rect">
            <a:avLst/>
          </a:prstGeom>
          <a:noFill/>
        </p:spPr>
        <p:txBody>
          <a:bodyPr wrap="square" rtlCol="1">
            <a:spAutoFit/>
          </a:bodyPr>
          <a:lstStyle/>
          <a:p>
            <a:r>
              <a:rPr lang="he-IL"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א. 1</a:t>
            </a:r>
            <a:endParaRPr lang="he-IL"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40" name="TextBox 39"/>
          <p:cNvSpPr txBox="1"/>
          <p:nvPr/>
        </p:nvSpPr>
        <p:spPr>
          <a:xfrm>
            <a:off x="8797637" y="5643413"/>
            <a:ext cx="1819563" cy="369332"/>
          </a:xfrm>
          <a:prstGeom prst="rect">
            <a:avLst/>
          </a:prstGeom>
          <a:noFill/>
        </p:spPr>
        <p:txBody>
          <a:bodyPr wrap="square" rtlCol="1">
            <a:spAutoFit/>
          </a:bodyPr>
          <a:lstStyle/>
          <a:p>
            <a:r>
              <a:rPr lang="he-IL"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ב. קטנה מ- 1/2</a:t>
            </a:r>
            <a:endParaRPr lang="he-IL"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41" name="TextBox 40"/>
          <p:cNvSpPr txBox="1"/>
          <p:nvPr/>
        </p:nvSpPr>
        <p:spPr>
          <a:xfrm>
            <a:off x="5136394" y="4640840"/>
            <a:ext cx="1819563" cy="369455"/>
          </a:xfrm>
          <a:prstGeom prst="rect">
            <a:avLst/>
          </a:prstGeom>
          <a:noFill/>
        </p:spPr>
        <p:txBody>
          <a:bodyPr wrap="square" rtlCol="1">
            <a:spAutoFit/>
          </a:bodyPr>
          <a:lstStyle/>
          <a:p>
            <a:r>
              <a:rPr lang="he-IL"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ג. 1/2</a:t>
            </a:r>
            <a:endParaRPr lang="he-IL"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42" name="TextBox 41"/>
          <p:cNvSpPr txBox="1"/>
          <p:nvPr/>
        </p:nvSpPr>
        <p:spPr>
          <a:xfrm>
            <a:off x="5136394" y="5532578"/>
            <a:ext cx="1819563" cy="369455"/>
          </a:xfrm>
          <a:prstGeom prst="rect">
            <a:avLst/>
          </a:prstGeom>
          <a:noFill/>
        </p:spPr>
        <p:txBody>
          <a:bodyPr wrap="square" rtlCol="1">
            <a:spAutoFit/>
          </a:bodyPr>
          <a:lstStyle/>
          <a:p>
            <a:r>
              <a:rPr lang="he-IL"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ד. גדולה מ- 1/2</a:t>
            </a:r>
            <a:endParaRPr lang="he-IL"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5128" name="Picture 8" descr="http://i00.i.aliimg.com/wsphoto/v1/1947114386_1/1-Piece-net-glass-font-b-marbles-b-font-transparent-font-b-bags-b-font-wholesa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74" y="103810"/>
            <a:ext cx="1597803" cy="1597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077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65738" y="604260"/>
            <a:ext cx="9360877" cy="880170"/>
          </a:xfrm>
        </p:spPr>
        <p:txBody>
          <a:bodyPr>
            <a:normAutofit/>
          </a:bodyPr>
          <a:lstStyle/>
          <a:p>
            <a:pPr algn="r"/>
            <a:r>
              <a:rPr lang="he-IL" sz="36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שאלה 4-א  </a:t>
            </a:r>
            <a:endParaRPr lang="he-IL" sz="36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6615" y="103810"/>
            <a:ext cx="1433300" cy="1315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מחבר ישר 5"/>
          <p:cNvCxnSpPr/>
          <p:nvPr/>
        </p:nvCxnSpPr>
        <p:spPr>
          <a:xfrm flipH="1">
            <a:off x="1520116" y="1419204"/>
            <a:ext cx="931373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365738" y="1760951"/>
            <a:ext cx="9500441" cy="2554545"/>
          </a:xfrm>
          <a:prstGeom prst="rect">
            <a:avLst/>
          </a:prstGeom>
          <a:noFill/>
          <a:ln w="41275" cmpd="dbl">
            <a:solidFill>
              <a:schemeClr val="accent1"/>
            </a:solidFill>
          </a:ln>
        </p:spPr>
        <p:txBody>
          <a:bodyPr wrap="square" rtlCol="1">
            <a:spAutoFit/>
          </a:bodyPr>
          <a:lstStyle/>
          <a:p>
            <a:pPr lvl="0"/>
            <a:r>
              <a:rPr lang="he-IL" sz="2800" dirty="0">
                <a:solidFill>
                  <a:schemeClr val="accent2"/>
                </a:solidFill>
                <a:latin typeface="Tahoma" panose="020B0604030504040204" pitchFamily="34" charset="0"/>
                <a:ea typeface="Tahoma" panose="020B0604030504040204" pitchFamily="34" charset="0"/>
                <a:cs typeface="Tahoma" panose="020B0604030504040204" pitchFamily="34" charset="0"/>
              </a:rPr>
              <a:t>נתון שהסתברות להולדת בן היא 0.5 . במשפחה מסוימת יש 3 ילדים. </a:t>
            </a:r>
            <a:endParaRPr lang="en-US" sz="2800"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r>
              <a:rPr lang="en-US" sz="28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he-IL" sz="2800" dirty="0">
                <a:solidFill>
                  <a:schemeClr val="accent2"/>
                </a:solidFill>
                <a:latin typeface="Tahoma" panose="020B0604030504040204" pitchFamily="34" charset="0"/>
                <a:ea typeface="Tahoma" panose="020B0604030504040204" pitchFamily="34" charset="0"/>
                <a:cs typeface="Tahoma" panose="020B0604030504040204" pitchFamily="34" charset="0"/>
              </a:rPr>
              <a:t>בכניסה לביתם אנו פוגשים 2 מבנות המשפחה.  </a:t>
            </a:r>
            <a:br>
              <a:rPr lang="he-IL" sz="2800" dirty="0">
                <a:solidFill>
                  <a:schemeClr val="accent2"/>
                </a:solidFill>
                <a:latin typeface="Tahoma" panose="020B0604030504040204" pitchFamily="34" charset="0"/>
                <a:ea typeface="Tahoma" panose="020B0604030504040204" pitchFamily="34" charset="0"/>
                <a:cs typeface="Tahoma" panose="020B0604030504040204" pitchFamily="34" charset="0"/>
              </a:rPr>
            </a:br>
            <a:r>
              <a:rPr lang="he-IL" sz="2800" dirty="0">
                <a:solidFill>
                  <a:schemeClr val="accent2"/>
                </a:solidFill>
                <a:latin typeface="Tahoma" panose="020B0604030504040204" pitchFamily="34" charset="0"/>
                <a:ea typeface="Tahoma" panose="020B0604030504040204" pitchFamily="34" charset="0"/>
                <a:cs typeface="Tahoma" panose="020B0604030504040204" pitchFamily="34" charset="0"/>
              </a:rPr>
              <a:t> מה ההסתברות שהילד הנוסף הוא בן?</a:t>
            </a:r>
            <a:endParaRPr lang="en-US" sz="2800"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lvl="0"/>
            <a:endParaRPr lang="en-US" sz="28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endParaRPr lang="he-IL" sz="20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1025" name="מלבן מעוגל 1024"/>
          <p:cNvSpPr/>
          <p:nvPr/>
        </p:nvSpPr>
        <p:spPr>
          <a:xfrm>
            <a:off x="8307707" y="4562763"/>
            <a:ext cx="2558472" cy="5911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 name="מלבן מעוגל 35"/>
          <p:cNvSpPr/>
          <p:nvPr/>
        </p:nvSpPr>
        <p:spPr>
          <a:xfrm>
            <a:off x="8321965" y="5532578"/>
            <a:ext cx="2558472" cy="5911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 name="מלבן מעוגל 36"/>
          <p:cNvSpPr/>
          <p:nvPr/>
        </p:nvSpPr>
        <p:spPr>
          <a:xfrm>
            <a:off x="4604328" y="4562762"/>
            <a:ext cx="2558472" cy="5911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מלבן מעוגל 37"/>
          <p:cNvSpPr/>
          <p:nvPr/>
        </p:nvSpPr>
        <p:spPr>
          <a:xfrm>
            <a:off x="4604328" y="5486393"/>
            <a:ext cx="2558472" cy="5911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27" name="TextBox 1026"/>
          <p:cNvSpPr txBox="1"/>
          <p:nvPr/>
        </p:nvSpPr>
        <p:spPr>
          <a:xfrm>
            <a:off x="8728364" y="4673600"/>
            <a:ext cx="1819563" cy="369455"/>
          </a:xfrm>
          <a:prstGeom prst="rect">
            <a:avLst/>
          </a:prstGeom>
          <a:noFill/>
        </p:spPr>
        <p:txBody>
          <a:bodyPr wrap="square" rtlCol="1">
            <a:spAutoFit/>
          </a:bodyPr>
          <a:lstStyle/>
          <a:p>
            <a:r>
              <a:rPr lang="he-IL"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א. 1/3</a:t>
            </a:r>
            <a:endParaRPr lang="he-IL"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40" name="TextBox 39"/>
          <p:cNvSpPr txBox="1"/>
          <p:nvPr/>
        </p:nvSpPr>
        <p:spPr>
          <a:xfrm>
            <a:off x="8806873" y="5634746"/>
            <a:ext cx="1819563" cy="369332"/>
          </a:xfrm>
          <a:prstGeom prst="rect">
            <a:avLst/>
          </a:prstGeom>
          <a:noFill/>
        </p:spPr>
        <p:txBody>
          <a:bodyPr wrap="square" rtlCol="1">
            <a:spAutoFit/>
          </a:bodyPr>
          <a:lstStyle/>
          <a:p>
            <a:r>
              <a:rPr lang="he-IL"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ב. 1/2</a:t>
            </a:r>
            <a:endParaRPr lang="he-IL"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41" name="TextBox 40"/>
          <p:cNvSpPr txBox="1"/>
          <p:nvPr/>
        </p:nvSpPr>
        <p:spPr>
          <a:xfrm>
            <a:off x="5136394" y="4640840"/>
            <a:ext cx="1819563" cy="369455"/>
          </a:xfrm>
          <a:prstGeom prst="rect">
            <a:avLst/>
          </a:prstGeom>
          <a:noFill/>
        </p:spPr>
        <p:txBody>
          <a:bodyPr wrap="square" rtlCol="1">
            <a:spAutoFit/>
          </a:bodyPr>
          <a:lstStyle/>
          <a:p>
            <a:r>
              <a:rPr lang="he-IL"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ג. 1/4</a:t>
            </a:r>
            <a:endParaRPr lang="he-IL"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42" name="TextBox 41"/>
          <p:cNvSpPr txBox="1"/>
          <p:nvPr/>
        </p:nvSpPr>
        <p:spPr>
          <a:xfrm>
            <a:off x="5136394" y="5532578"/>
            <a:ext cx="1819563" cy="369455"/>
          </a:xfrm>
          <a:prstGeom prst="rect">
            <a:avLst/>
          </a:prstGeom>
          <a:noFill/>
        </p:spPr>
        <p:txBody>
          <a:bodyPr wrap="square" rtlCol="1">
            <a:spAutoFit/>
          </a:bodyPr>
          <a:lstStyle/>
          <a:p>
            <a:r>
              <a:rPr lang="he-IL" dirty="0" smtClean="0">
                <a:solidFill>
                  <a:schemeClr val="accent2"/>
                </a:solidFill>
                <a:latin typeface="Tahoma" panose="020B0604030504040204" pitchFamily="34" charset="0"/>
                <a:ea typeface="Tahoma" panose="020B0604030504040204" pitchFamily="34" charset="0"/>
                <a:cs typeface="Tahoma" panose="020B0604030504040204" pitchFamily="34" charset="0"/>
              </a:rPr>
              <a:t>ד. 3/4</a:t>
            </a:r>
            <a:endParaRPr lang="he-IL"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6146" name="Picture 2" descr="http://www.lolish.co.il/wp-content/uploads/2014/10/%D7%91%D7%9F-%D7%90%D7%95-%D7%91%D7%A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40" y="103810"/>
            <a:ext cx="2975552" cy="1213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383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אינטגרל">
  <a:themeElements>
    <a:clrScheme name="אינטגרל">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אינטגרל">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אינטגרל">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Tahoma"/>
        <a:ea typeface=""/>
        <a:cs typeface="Tahoma"/>
      </a:majorFont>
      <a:minorFont>
        <a:latin typeface="Tahoma"/>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2740</TotalTime>
  <Words>865</Words>
  <Application>Microsoft Office PowerPoint</Application>
  <PresentationFormat>Custom</PresentationFormat>
  <Paragraphs>136</Paragraphs>
  <Slides>35</Slides>
  <Notes>0</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אינטגרל</vt:lpstr>
      <vt:lpstr>Office Theme</vt:lpstr>
      <vt:lpstr>PowerPoint Presentation</vt:lpstr>
      <vt:lpstr>מה יש יותר?</vt:lpstr>
      <vt:lpstr>PowerPoint Presentation</vt:lpstr>
      <vt:lpstr>יש הרבה נמרים בדנמרק?</vt:lpstr>
      <vt:lpstr>חידון </vt:lpstr>
      <vt:lpstr>שאלה 1 </vt:lpstr>
      <vt:lpstr>שאלה 2 </vt:lpstr>
      <vt:lpstr>שאלה 3 </vt:lpstr>
      <vt:lpstr>שאלה 4-א  </vt:lpstr>
      <vt:lpstr>שאלה 4- ב</vt:lpstr>
      <vt:lpstr>שאלה 5</vt:lpstr>
      <vt:lpstr>שאלה 6</vt:lpstr>
      <vt:lpstr>שאלה 7</vt:lpstr>
      <vt:lpstr>סוגיות מפתח בהסתברות </vt:lpstr>
      <vt:lpstr>סוגיות מפתח בהסתברות </vt:lpstr>
      <vt:lpstr>סוגיות מפתח בהסתברות </vt:lpstr>
      <vt:lpstr>סוגיות מפתח בהסתברות </vt:lpstr>
      <vt:lpstr>סוגיות מפתח בהסתברות </vt:lpstr>
      <vt:lpstr>PowerPoint Presentation</vt:lpstr>
      <vt:lpstr>שאלה זהב</vt:lpstr>
      <vt:lpstr>מבחן נהיגה</vt:lpstr>
      <vt:lpstr>מבחן נהיגה-מרחב המדגם</vt:lpstr>
      <vt:lpstr>מבחן נהיגה-הכללה</vt:lpstr>
      <vt:lpstr>מבחן נהיגה-הכללה</vt:lpstr>
      <vt:lpstr>מבחן נהיגה-הכללה</vt:lpstr>
      <vt:lpstr>מבחן בהבנת הנקרא...</vt:lpstr>
      <vt:lpstr>עוד מבחן נהיגה</vt:lpstr>
      <vt:lpstr>עוד מבחן נהיגה- תשובת התלמיד</vt:lpstr>
      <vt:lpstr>למידה שיתופית </vt:lpstr>
      <vt:lpstr>למידה שיתופית </vt:lpstr>
      <vt:lpstr>למידה שיתופית </vt:lpstr>
      <vt:lpstr>למידה שיתופית </vt:lpstr>
      <vt:lpstr>אז מה למדנו...</vt:lpstr>
      <vt:lpstr>פינה מהסרטים</vt:lpstr>
      <vt:lpstr>מקורות לקריאה נוספת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samsung</dc:creator>
  <cp:lastModifiedBy>user</cp:lastModifiedBy>
  <cp:revision>152</cp:revision>
  <dcterms:created xsi:type="dcterms:W3CDTF">2015-12-22T19:58:05Z</dcterms:created>
  <dcterms:modified xsi:type="dcterms:W3CDTF">2016-03-31T08:10:28Z</dcterms:modified>
</cp:coreProperties>
</file>