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2" r:id="rId20"/>
    <p:sldId id="304" r:id="rId21"/>
    <p:sldId id="306" r:id="rId22"/>
    <p:sldId id="307" r:id="rId23"/>
    <p:sldId id="308" r:id="rId24"/>
    <p:sldId id="261" r:id="rId25"/>
    <p:sldId id="314" r:id="rId26"/>
    <p:sldId id="313" r:id="rId27"/>
    <p:sldId id="315" r:id="rId28"/>
    <p:sldId id="316" r:id="rId29"/>
    <p:sldId id="309" r:id="rId30"/>
    <p:sldId id="323" r:id="rId31"/>
    <p:sldId id="324" r:id="rId32"/>
    <p:sldId id="325" r:id="rId33"/>
    <p:sldId id="326" r:id="rId34"/>
    <p:sldId id="320" r:id="rId35"/>
    <p:sldId id="322" r:id="rId36"/>
    <p:sldId id="311" r:id="rId37"/>
    <p:sldId id="327" r:id="rId38"/>
    <p:sldId id="331" r:id="rId39"/>
    <p:sldId id="332" r:id="rId40"/>
    <p:sldId id="333" r:id="rId41"/>
    <p:sldId id="318" r:id="rId42"/>
    <p:sldId id="317" r:id="rId43"/>
    <p:sldId id="264" r:id="rId44"/>
    <p:sldId id="265" r:id="rId45"/>
    <p:sldId id="284" r:id="rId46"/>
    <p:sldId id="334" r:id="rId4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p:scale>
          <a:sx n="91" d="100"/>
          <a:sy n="91" d="100"/>
        </p:scale>
        <p:origin x="1308"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lvl1pPr algn="l">
              <a:defRPr/>
            </a:lvl1pPr>
          </a:lstStyle>
          <a:p>
            <a:fld id="{067B1578-79C1-43C4-93F3-BA5CEDABA6FE}" type="datetimeFigureOut">
              <a:rPr lang="he-IL" smtClean="0"/>
              <a:t>ג'/אדר 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53D66A4-F43F-4243-B5B9-4E3D503640F6}" type="slidenum">
              <a:rPr lang="he-IL" smtClean="0"/>
              <a:t>‹#›</a:t>
            </a:fld>
            <a:endParaRPr lang="he-I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11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067B1578-79C1-43C4-93F3-BA5CEDABA6FE}" type="datetimeFigureOut">
              <a:rPr lang="he-IL" smtClean="0"/>
              <a:t>ג'/אדר 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53D66A4-F43F-4243-B5B9-4E3D503640F6}" type="slidenum">
              <a:rPr lang="he-IL" smtClean="0"/>
              <a:t>‹#›</a:t>
            </a:fld>
            <a:endParaRPr lang="he-IL"/>
          </a:p>
        </p:txBody>
      </p:sp>
    </p:spTree>
    <p:extLst>
      <p:ext uri="{BB962C8B-B14F-4D97-AF65-F5344CB8AC3E}">
        <p14:creationId xmlns:p14="http://schemas.microsoft.com/office/powerpoint/2010/main" val="369268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067B1578-79C1-43C4-93F3-BA5CEDABA6FE}" type="datetimeFigureOut">
              <a:rPr lang="he-IL" smtClean="0"/>
              <a:t>ג'/אדר 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53D66A4-F43F-4243-B5B9-4E3D503640F6}" type="slidenum">
              <a:rPr lang="he-IL" smtClean="0"/>
              <a:t>‹#›</a:t>
            </a:fld>
            <a:endParaRPr lang="he-I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56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067B1578-79C1-43C4-93F3-BA5CEDABA6FE}" type="datetimeFigureOut">
              <a:rPr lang="he-IL" smtClean="0"/>
              <a:t>ג'/אדר 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53D66A4-F43F-4243-B5B9-4E3D503640F6}" type="slidenum">
              <a:rPr lang="he-IL" smtClean="0"/>
              <a:t>‹#›</a:t>
            </a:fld>
            <a:endParaRPr lang="he-IL"/>
          </a:p>
        </p:txBody>
      </p:sp>
    </p:spTree>
    <p:extLst>
      <p:ext uri="{BB962C8B-B14F-4D97-AF65-F5344CB8AC3E}">
        <p14:creationId xmlns:p14="http://schemas.microsoft.com/office/powerpoint/2010/main" val="229137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067B1578-79C1-43C4-93F3-BA5CEDABA6FE}" type="datetimeFigureOut">
              <a:rPr lang="he-IL" smtClean="0"/>
              <a:t>ג'/אדר 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53D66A4-F43F-4243-B5B9-4E3D503640F6}" type="slidenum">
              <a:rPr lang="he-IL" smtClean="0"/>
              <a:t>‹#›</a:t>
            </a:fld>
            <a:endParaRPr lang="he-I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46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067B1578-79C1-43C4-93F3-BA5CEDABA6FE}" type="datetimeFigureOut">
              <a:rPr lang="he-IL" smtClean="0"/>
              <a:t>ג'/אדר ב/תשע"ו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53D66A4-F43F-4243-B5B9-4E3D503640F6}" type="slidenum">
              <a:rPr lang="he-IL" smtClean="0"/>
              <a:t>‹#›</a:t>
            </a:fld>
            <a:endParaRPr lang="he-IL"/>
          </a:p>
        </p:txBody>
      </p:sp>
    </p:spTree>
    <p:extLst>
      <p:ext uri="{BB962C8B-B14F-4D97-AF65-F5344CB8AC3E}">
        <p14:creationId xmlns:p14="http://schemas.microsoft.com/office/powerpoint/2010/main" val="4267482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24128" y="2967788"/>
            <a:ext cx="4754880" cy="334157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he-IL" smtClean="0"/>
              <a:t>לחץ כדי לערוך סגנונות טקסט של תבנית בסיס</a:t>
            </a:r>
          </a:p>
        </p:txBody>
      </p:sp>
      <p:sp>
        <p:nvSpPr>
          <p:cNvPr id="6" name="Content Placeholder 5"/>
          <p:cNvSpPr>
            <a:spLocks noGrp="1"/>
          </p:cNvSpPr>
          <p:nvPr>
            <p:ph sz="quarter" idx="4"/>
          </p:nvPr>
        </p:nvSpPr>
        <p:spPr>
          <a:xfrm>
            <a:off x="5990888" y="2967788"/>
            <a:ext cx="4754880" cy="334157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067B1578-79C1-43C4-93F3-BA5CEDABA6FE}" type="datetimeFigureOut">
              <a:rPr lang="he-IL" smtClean="0"/>
              <a:t>ג'/אדר ב/תשע"ו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553D66A4-F43F-4243-B5B9-4E3D503640F6}" type="slidenum">
              <a:rPr lang="he-IL" smtClean="0"/>
              <a:t>‹#›</a:t>
            </a:fld>
            <a:endParaRPr lang="he-IL"/>
          </a:p>
        </p:txBody>
      </p:sp>
    </p:spTree>
    <p:extLst>
      <p:ext uri="{BB962C8B-B14F-4D97-AF65-F5344CB8AC3E}">
        <p14:creationId xmlns:p14="http://schemas.microsoft.com/office/powerpoint/2010/main" val="376604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067B1578-79C1-43C4-93F3-BA5CEDABA6FE}" type="datetimeFigureOut">
              <a:rPr lang="he-IL" smtClean="0"/>
              <a:t>ג'/אדר ב/תשע"ו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553D66A4-F43F-4243-B5B9-4E3D503640F6}" type="slidenum">
              <a:rPr lang="he-IL" smtClean="0"/>
              <a:t>‹#›</a:t>
            </a:fld>
            <a:endParaRPr lang="he-IL"/>
          </a:p>
        </p:txBody>
      </p:sp>
    </p:spTree>
    <p:extLst>
      <p:ext uri="{BB962C8B-B14F-4D97-AF65-F5344CB8AC3E}">
        <p14:creationId xmlns:p14="http://schemas.microsoft.com/office/powerpoint/2010/main" val="315436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B1578-79C1-43C4-93F3-BA5CEDABA6FE}" type="datetimeFigureOut">
              <a:rPr lang="he-IL" smtClean="0"/>
              <a:t>ג'/אדר ב/תשע"ו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553D66A4-F43F-4243-B5B9-4E3D503640F6}" type="slidenum">
              <a:rPr lang="he-IL" smtClean="0"/>
              <a:t>‹#›</a:t>
            </a:fld>
            <a:endParaRPr lang="he-IL"/>
          </a:p>
        </p:txBody>
      </p:sp>
    </p:spTree>
    <p:extLst>
      <p:ext uri="{BB962C8B-B14F-4D97-AF65-F5344CB8AC3E}">
        <p14:creationId xmlns:p14="http://schemas.microsoft.com/office/powerpoint/2010/main" val="210728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067B1578-79C1-43C4-93F3-BA5CEDABA6FE}" type="datetimeFigureOut">
              <a:rPr lang="he-IL" smtClean="0"/>
              <a:t>ג'/אדר ב/תשע"ו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53D66A4-F43F-4243-B5B9-4E3D503640F6}" type="slidenum">
              <a:rPr lang="he-IL" smtClean="0"/>
              <a:t>‹#›</a:t>
            </a:fld>
            <a:endParaRPr lang="he-IL"/>
          </a:p>
        </p:txBody>
      </p:sp>
    </p:spTree>
    <p:extLst>
      <p:ext uri="{BB962C8B-B14F-4D97-AF65-F5344CB8AC3E}">
        <p14:creationId xmlns:p14="http://schemas.microsoft.com/office/powerpoint/2010/main" val="284792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067B1578-79C1-43C4-93F3-BA5CEDABA6FE}" type="datetimeFigureOut">
              <a:rPr lang="he-IL" smtClean="0"/>
              <a:t>ג'/אדר ב/תשע"ו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53D66A4-F43F-4243-B5B9-4E3D503640F6}" type="slidenum">
              <a:rPr lang="he-IL" smtClean="0"/>
              <a:t>‹#›</a:t>
            </a:fld>
            <a:endParaRPr lang="he-I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20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67B1578-79C1-43C4-93F3-BA5CEDABA6FE}" type="datetimeFigureOut">
              <a:rPr lang="he-IL" smtClean="0"/>
              <a:t>ג'/אדר ב/תשע"ו</a:t>
            </a:fld>
            <a:endParaRPr lang="he-I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he-I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53D66A4-F43F-4243-B5B9-4E3D503640F6}" type="slidenum">
              <a:rPr lang="he-IL" smtClean="0"/>
              <a:t>‹#›</a:t>
            </a:fld>
            <a:endParaRPr lang="he-I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136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7.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11.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hyperlink" Target="http://www.geogebra.org/material/download/format/file/id/2760569" TargetMode="Externa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1508;&#1514;&#1512;&#1493;&#1504;&#1493;&#1514;%20&#1513;&#1493;&#1504;&#1497;&#1501;%20&#1493;&#1502;&#1513;&#1493;&#1504;&#1497;&#1501;-%20&#1508;&#1497;&#1504;&#1492;%20&#1495;&#1502;&#1492;%202/&#1508;&#1514;&#1512;&#1493;&#1503;%206.docx" TargetMode="External"/><Relationship Id="rId3" Type="http://schemas.openxmlformats.org/officeDocument/2006/relationships/slide" Target="slide5.xml"/><Relationship Id="rId7" Type="http://schemas.openxmlformats.org/officeDocument/2006/relationships/slide" Target="slide13.xml"/><Relationship Id="rId2" Type="http://schemas.openxmlformats.org/officeDocument/2006/relationships/hyperlink" Target="&#1505;&#1491;&#1504;&#1492;%20&#1502;&#1508;&#1490;&#1513;%20&#1513;&#1497;&#1513;&#1497;/&#1500;&#1513;&#1500;&#1497;&#1495;&#1492;/&#1508;&#1514;&#1512;&#1493;&#1504;&#1493;&#1514;%20&#1513;&#1493;&#1504;&#1497;&#1501;%20&#1493;&#1502;&#1513;&#1493;&#1504;&#1497;&#1501;-%20&#1508;&#1497;&#1504;&#1492;%20&#1495;&#1502;&#1492;%202/&#1508;&#1514;&#1512;&#1493;&#1503;%201.docx" TargetMode="Externa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4" Type="http://schemas.openxmlformats.org/officeDocument/2006/relationships/slide" Target="slide7.xml"/><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hyperlink" Target="http://www.geogebra.org/material/download/format/file/id/2760615"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univ.png"/>
          <p:cNvPicPr/>
          <p:nvPr/>
        </p:nvPicPr>
        <p:blipFill>
          <a:blip r:embed="rId2">
            <a:extLst>
              <a:ext uri="{28A0092B-C50C-407E-A947-70E740481C1C}">
                <a14:useLocalDpi xmlns:a14="http://schemas.microsoft.com/office/drawing/2010/main" val="0"/>
              </a:ext>
            </a:extLst>
          </a:blip>
          <a:stretch>
            <a:fillRect/>
          </a:stretch>
        </p:blipFill>
        <p:spPr>
          <a:xfrm>
            <a:off x="8897588" y="566395"/>
            <a:ext cx="1234612" cy="1009918"/>
          </a:xfrm>
          <a:prstGeom prst="rect">
            <a:avLst/>
          </a:prstGeom>
        </p:spPr>
      </p:pic>
      <p:pic>
        <p:nvPicPr>
          <p:cNvPr id="7" name="Picture 14"/>
          <p:cNvPicPr/>
          <p:nvPr/>
        </p:nvPicPr>
        <p:blipFill>
          <a:blip r:embed="rId3" cstate="print">
            <a:extLst>
              <a:ext uri="{28A0092B-C50C-407E-A947-70E740481C1C}">
                <a14:useLocalDpi xmlns:a14="http://schemas.microsoft.com/office/drawing/2010/main" val="0"/>
              </a:ext>
            </a:extLst>
          </a:blip>
          <a:stretch>
            <a:fillRect/>
          </a:stretch>
        </p:blipFill>
        <p:spPr>
          <a:xfrm>
            <a:off x="6870512" y="609843"/>
            <a:ext cx="2361996" cy="923022"/>
          </a:xfrm>
          <a:prstGeom prst="rect">
            <a:avLst/>
          </a:prstGeom>
        </p:spPr>
      </p:pic>
      <p:pic>
        <p:nvPicPr>
          <p:cNvPr id="8" name="Picture 15"/>
          <p:cNvPicPr/>
          <p:nvPr/>
        </p:nvPicPr>
        <p:blipFill>
          <a:blip r:embed="rId4">
            <a:extLst>
              <a:ext uri="{28A0092B-C50C-407E-A947-70E740481C1C}">
                <a14:useLocalDpi xmlns:a14="http://schemas.microsoft.com/office/drawing/2010/main" val="0"/>
              </a:ext>
            </a:extLst>
          </a:blip>
          <a:srcRect/>
          <a:stretch>
            <a:fillRect/>
          </a:stretch>
        </p:blipFill>
        <p:spPr bwMode="auto">
          <a:xfrm>
            <a:off x="1097557" y="688196"/>
            <a:ext cx="1728192" cy="1067667"/>
          </a:xfrm>
          <a:prstGeom prst="rect">
            <a:avLst/>
          </a:prstGeom>
          <a:noFill/>
        </p:spPr>
      </p:pic>
      <p:pic>
        <p:nvPicPr>
          <p:cNvPr id="9" name="Picture 16"/>
          <p:cNvPicPr/>
          <p:nvPr/>
        </p:nvPicPr>
        <p:blipFill>
          <a:blip r:embed="rId5" cstate="print">
            <a:extLst>
              <a:ext uri="{28A0092B-C50C-407E-A947-70E740481C1C}">
                <a14:useLocalDpi xmlns:a14="http://schemas.microsoft.com/office/drawing/2010/main" val="0"/>
              </a:ext>
            </a:extLst>
          </a:blip>
          <a:stretch>
            <a:fillRect/>
          </a:stretch>
        </p:blipFill>
        <p:spPr>
          <a:xfrm>
            <a:off x="4139854" y="677436"/>
            <a:ext cx="2448272" cy="987058"/>
          </a:xfrm>
          <a:prstGeom prst="rect">
            <a:avLst/>
          </a:prstGeom>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39388" y="386647"/>
            <a:ext cx="1820527" cy="167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כותרת 1"/>
          <p:cNvSpPr txBox="1">
            <a:spLocks/>
          </p:cNvSpPr>
          <p:nvPr/>
        </p:nvSpPr>
        <p:spPr>
          <a:xfrm>
            <a:off x="1529579" y="2925214"/>
            <a:ext cx="9720072" cy="1499616"/>
          </a:xfrm>
          <a:prstGeom prst="rect">
            <a:avLst/>
          </a:prstGeom>
        </p:spPr>
        <p:txBody>
          <a:bodyPr vert="horz" lIns="91440" tIns="45720" rIns="91440" bIns="45720" rtlCol="1" anchor="ctr">
            <a:normAutofit fontScale="92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6000" b="1" dirty="0" smtClean="0">
                <a:solidFill>
                  <a:srgbClr val="FF0000"/>
                </a:solidFill>
              </a:rPr>
              <a:t>גלגולה של בעיה</a:t>
            </a:r>
          </a:p>
          <a:p>
            <a:r>
              <a:rPr lang="he-IL" sz="4300" b="1" dirty="0" smtClean="0">
                <a:solidFill>
                  <a:schemeClr val="tx2"/>
                </a:solidFill>
              </a:rPr>
              <a:t>סיפור מהכיתה</a:t>
            </a:r>
            <a:endParaRPr lang="he-IL" sz="4300" b="1" dirty="0">
              <a:solidFill>
                <a:schemeClr val="tx2"/>
              </a:solidFill>
            </a:endParaRPr>
          </a:p>
        </p:txBody>
      </p:sp>
    </p:spTree>
    <p:extLst>
      <p:ext uri="{BB962C8B-B14F-4D97-AF65-F5344CB8AC3E}">
        <p14:creationId xmlns:p14="http://schemas.microsoft.com/office/powerpoint/2010/main" val="112454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2409294859"/>
                  </p:ext>
                </p:extLst>
              </p:nvPr>
            </p:nvGraphicFramePr>
            <p:xfrm>
              <a:off x="2942432" y="872362"/>
              <a:ext cx="7588934" cy="4841494"/>
            </p:xfrm>
            <a:graphic>
              <a:graphicData uri="http://schemas.openxmlformats.org/drawingml/2006/table">
                <a:tbl>
                  <a:tblPr rtl="1" firstRow="1" firstCol="1" bandRow="1">
                    <a:tableStyleId>{BC89EF96-8CEA-46FF-86C4-4CE0E7609802}</a:tableStyleId>
                  </a:tblPr>
                  <a:tblGrid>
                    <a:gridCol w="1212264"/>
                    <a:gridCol w="3234614"/>
                    <a:gridCol w="3142056"/>
                  </a:tblGrid>
                  <a:tr h="496766">
                    <a:tc>
                      <a:txBody>
                        <a:bodyPr/>
                        <a:lstStyle/>
                        <a:p>
                          <a:pPr marL="342900" marR="0" lvl="0" indent="-342900" algn="r" rtl="1">
                            <a:lnSpc>
                              <a:spcPct val="107000"/>
                            </a:lnSpc>
                            <a:spcBef>
                              <a:spcPts val="0"/>
                            </a:spcBef>
                            <a:spcAft>
                              <a:spcPts val="0"/>
                            </a:spcAft>
                            <a:buFont typeface="+mj-cs"/>
                            <a:buAutoNum type="hebrew2Minus"/>
                          </a:pPr>
                          <a:r>
                            <a:rPr lang="he-IL" sz="1600" dirty="0">
                              <a:effectLst/>
                            </a:rPr>
                            <a:t> </a:t>
                          </a:r>
                          <a:endParaRPr lang="en-US" sz="16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800" i="1">
                                        <a:effectLst/>
                                        <a:latin typeface="Cambria Math"/>
                                      </a:rPr>
                                    </m:ctrlPr>
                                  </m:fPr>
                                  <m:num>
                                    <m:r>
                                      <a:rPr lang="en-US" sz="1800">
                                        <a:effectLst/>
                                        <a:latin typeface="Cambria Math"/>
                                      </a:rPr>
                                      <m:t>𝐶𝐸</m:t>
                                    </m:r>
                                  </m:num>
                                  <m:den>
                                    <m:r>
                                      <a:rPr lang="en-US" sz="1800">
                                        <a:effectLst/>
                                        <a:latin typeface="Cambria Math"/>
                                      </a:rPr>
                                      <m:t>𝐶𝐷</m:t>
                                    </m:r>
                                  </m:den>
                                </m:f>
                                <m:r>
                                  <a:rPr lang="en-US" sz="1800">
                                    <a:effectLst/>
                                    <a:latin typeface="Cambria Math"/>
                                  </a:rPr>
                                  <m:t>=</m:t>
                                </m:r>
                                <m:f>
                                  <m:fPr>
                                    <m:ctrlPr>
                                      <a:rPr lang="en-US" sz="1800" i="1">
                                        <a:effectLst/>
                                        <a:latin typeface="Cambria Math"/>
                                      </a:rPr>
                                    </m:ctrlPr>
                                  </m:fPr>
                                  <m:num>
                                    <m:r>
                                      <a:rPr lang="en-US" sz="1800">
                                        <a:effectLst/>
                                        <a:latin typeface="Cambria Math"/>
                                      </a:rPr>
                                      <m:t>𝐴𝐸</m:t>
                                    </m:r>
                                  </m:num>
                                  <m:den>
                                    <m:r>
                                      <a:rPr lang="en-US" sz="1800">
                                        <a:effectLst/>
                                        <a:latin typeface="Cambria Math"/>
                                      </a:rPr>
                                      <m:t>𝐴𝐷</m:t>
                                    </m:r>
                                  </m:den>
                                </m:f>
                                <m:r>
                                  <a:rPr lang="en-US" sz="1800">
                                    <a:effectLst/>
                                    <a:latin typeface="Cambria Math"/>
                                  </a:rPr>
                                  <m:t>=</m:t>
                                </m:r>
                                <m:f>
                                  <m:fPr>
                                    <m:ctrlPr>
                                      <a:rPr lang="en-US" sz="1800" i="1">
                                        <a:effectLst/>
                                        <a:latin typeface="Cambria Math"/>
                                      </a:rPr>
                                    </m:ctrlPr>
                                  </m:fPr>
                                  <m:num>
                                    <m:r>
                                      <a:rPr lang="en-US" sz="1800">
                                        <a:effectLst/>
                                        <a:latin typeface="Cambria Math"/>
                                      </a:rPr>
                                      <m:t>1</m:t>
                                    </m:r>
                                  </m:num>
                                  <m:den>
                                    <m:r>
                                      <a:rPr lang="en-US" sz="1800">
                                        <a:effectLst/>
                                        <a:latin typeface="Cambria Math"/>
                                      </a:rPr>
                                      <m:t>4</m:t>
                                    </m:r>
                                  </m:den>
                                </m:f>
                              </m:oMath>
                            </m:oMathPara>
                          </a14:m>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800">
                              <a:effectLst/>
                            </a:rPr>
                            <a:t>משפט חוצה זווית (</a:t>
                          </a:r>
                          <a:r>
                            <a:rPr lang="en-US" sz="1800">
                              <a:effectLst/>
                            </a:rPr>
                            <a:t>AC</a:t>
                          </a:r>
                          <a:r>
                            <a:rPr lang="he-IL" sz="1800">
                              <a:effectLst/>
                            </a:rPr>
                            <a:t>)</a:t>
                          </a:r>
                          <a:endParaRPr lang="en-US" sz="1600">
                            <a:effectLst/>
                            <a:latin typeface="Calibri"/>
                            <a:ea typeface="Calibri"/>
                            <a:cs typeface="Arial"/>
                          </a:endParaRPr>
                        </a:p>
                      </a:txBody>
                      <a:tcPr marL="68580" marR="68580" marT="0" marB="0"/>
                    </a:tc>
                  </a:tr>
                  <a:tr h="495024">
                    <a:tc>
                      <a:txBody>
                        <a:bodyPr/>
                        <a:lstStyle/>
                        <a:p>
                          <a:pPr marL="457200" marR="0" algn="r" rtl="1">
                            <a:lnSpc>
                              <a:spcPct val="107000"/>
                            </a:lnSpc>
                            <a:spcBef>
                              <a:spcPts val="0"/>
                            </a:spcBef>
                            <a:spcAft>
                              <a:spcPts val="0"/>
                            </a:spcAft>
                          </a:pPr>
                          <a:r>
                            <a:rPr lang="he-IL" sz="1600">
                              <a:effectLst/>
                            </a:rPr>
                            <a:t> </a:t>
                          </a:r>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800" i="1">
                                        <a:effectLst/>
                                        <a:latin typeface="Cambria Math"/>
                                      </a:rPr>
                                    </m:ctrlPr>
                                  </m:fPr>
                                  <m:num>
                                    <m:r>
                                      <a:rPr lang="en-US" sz="1800">
                                        <a:effectLst/>
                                        <a:latin typeface="Cambria Math"/>
                                      </a:rPr>
                                      <m:t>𝐶𝐸</m:t>
                                    </m:r>
                                  </m:num>
                                  <m:den>
                                    <m:r>
                                      <a:rPr lang="en-US" sz="1800">
                                        <a:effectLst/>
                                        <a:latin typeface="Cambria Math"/>
                                      </a:rPr>
                                      <m:t>4</m:t>
                                    </m:r>
                                  </m:den>
                                </m:f>
                                <m:r>
                                  <a:rPr lang="en-US" sz="1800">
                                    <a:effectLst/>
                                    <a:latin typeface="Cambria Math"/>
                                  </a:rPr>
                                  <m:t>=</m:t>
                                </m:r>
                                <m:f>
                                  <m:fPr>
                                    <m:ctrlPr>
                                      <a:rPr lang="en-US" sz="1800" i="1">
                                        <a:effectLst/>
                                        <a:latin typeface="Cambria Math"/>
                                      </a:rPr>
                                    </m:ctrlPr>
                                  </m:fPr>
                                  <m:num>
                                    <m:r>
                                      <a:rPr lang="en-US" sz="1800">
                                        <a:effectLst/>
                                        <a:latin typeface="Cambria Math"/>
                                      </a:rPr>
                                      <m:t>𝐴𝐸</m:t>
                                    </m:r>
                                  </m:num>
                                  <m:den>
                                    <m:r>
                                      <a:rPr lang="en-US" sz="1800">
                                        <a:effectLst/>
                                        <a:latin typeface="Cambria Math"/>
                                      </a:rPr>
                                      <m:t>𝐴𝐷</m:t>
                                    </m:r>
                                  </m:den>
                                </m:f>
                                <m:r>
                                  <a:rPr lang="en-US" sz="1800">
                                    <a:effectLst/>
                                    <a:latin typeface="Cambria Math"/>
                                  </a:rPr>
                                  <m:t>=</m:t>
                                </m:r>
                                <m:f>
                                  <m:fPr>
                                    <m:ctrlPr>
                                      <a:rPr lang="en-US" sz="1800" i="1">
                                        <a:effectLst/>
                                        <a:latin typeface="Cambria Math"/>
                                      </a:rPr>
                                    </m:ctrlPr>
                                  </m:fPr>
                                  <m:num>
                                    <m:r>
                                      <a:rPr lang="en-US" sz="1800">
                                        <a:effectLst/>
                                        <a:latin typeface="Cambria Math"/>
                                      </a:rPr>
                                      <m:t>1</m:t>
                                    </m:r>
                                  </m:num>
                                  <m:den>
                                    <m:r>
                                      <a:rPr lang="en-US" sz="1800">
                                        <a:effectLst/>
                                        <a:latin typeface="Cambria Math"/>
                                      </a:rPr>
                                      <m:t>4</m:t>
                                    </m:r>
                                  </m:den>
                                </m:f>
                              </m:oMath>
                            </m:oMathPara>
                          </a14:m>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800">
                              <a:effectLst/>
                            </a:rPr>
                            <a:t> </a:t>
                          </a:r>
                          <a:endParaRPr lang="en-US" sz="1600">
                            <a:effectLst/>
                            <a:latin typeface="Calibri"/>
                            <a:ea typeface="Calibri"/>
                            <a:cs typeface="Arial"/>
                          </a:endParaRPr>
                        </a:p>
                      </a:txBody>
                      <a:tcPr marL="68580" marR="68580" marT="0" marB="0"/>
                    </a:tc>
                  </a:tr>
                  <a:tr h="264382">
                    <a:tc>
                      <a:txBody>
                        <a:bodyPr/>
                        <a:lstStyle/>
                        <a:p>
                          <a:pPr marL="457200" marR="0" algn="r" rtl="1">
                            <a:lnSpc>
                              <a:spcPct val="107000"/>
                            </a:lnSpc>
                            <a:spcBef>
                              <a:spcPts val="0"/>
                            </a:spcBef>
                            <a:spcAft>
                              <a:spcPts val="0"/>
                            </a:spcAft>
                          </a:pPr>
                          <a:r>
                            <a:rPr lang="he-IL" sz="1600">
                              <a:effectLst/>
                            </a:rPr>
                            <a:t> </a:t>
                          </a:r>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a:rPr>
                                  <m:t>𝐶𝐸</m:t>
                                </m:r>
                                <m:r>
                                  <a:rPr lang="en-US" sz="1800">
                                    <a:effectLst/>
                                    <a:latin typeface="Cambria Math"/>
                                  </a:rPr>
                                  <m:t>=</m:t>
                                </m:r>
                                <m:r>
                                  <a:rPr lang="en-US" sz="1800">
                                    <a:effectLst/>
                                    <a:latin typeface="Cambria Math"/>
                                  </a:rPr>
                                  <m:t>1</m:t>
                                </m:r>
                                <m:r>
                                  <a:rPr lang="en-US" sz="1800">
                                    <a:effectLst/>
                                    <a:latin typeface="Cambria Math"/>
                                  </a:rPr>
                                  <m:t> </m:t>
                                </m:r>
                                <m:r>
                                  <a:rPr lang="en-US" sz="1800">
                                    <a:effectLst/>
                                    <a:latin typeface="Cambria Math"/>
                                  </a:rPr>
                                  <m:t>𝑐</m:t>
                                </m:r>
                                <m:r>
                                  <a:rPr lang="en-US" sz="1800">
                                    <a:effectLst/>
                                    <a:latin typeface="Cambria Math"/>
                                  </a:rPr>
                                  <m:t>"</m:t>
                                </m:r>
                                <m:r>
                                  <a:rPr lang="en-US" sz="1800">
                                    <a:effectLst/>
                                    <a:latin typeface="Cambria Math"/>
                                  </a:rPr>
                                  <m:t>𝑚</m:t>
                                </m:r>
                                <m:r>
                                  <a:rPr lang="en-US" sz="1800">
                                    <a:effectLst/>
                                    <a:latin typeface="Cambria Math"/>
                                  </a:rPr>
                                  <m:t> </m:t>
                                </m:r>
                              </m:oMath>
                            </m:oMathPara>
                          </a14:m>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800">
                              <a:effectLst/>
                            </a:rPr>
                            <a:t> </a:t>
                          </a:r>
                          <a:endParaRPr lang="en-US" sz="1600">
                            <a:effectLst/>
                            <a:latin typeface="Calibri"/>
                            <a:ea typeface="Calibri"/>
                            <a:cs typeface="Arial"/>
                          </a:endParaRPr>
                        </a:p>
                      </a:txBody>
                      <a:tcPr marL="68580" marR="68580" marT="0" marB="0"/>
                    </a:tc>
                  </a:tr>
                  <a:tr h="264382">
                    <a:tc>
                      <a:txBody>
                        <a:bodyPr/>
                        <a:lstStyle/>
                        <a:p>
                          <a:pPr marL="457200" marR="0" algn="r" rtl="1">
                            <a:lnSpc>
                              <a:spcPct val="107000"/>
                            </a:lnSpc>
                            <a:spcBef>
                              <a:spcPts val="0"/>
                            </a:spcBef>
                            <a:spcAft>
                              <a:spcPts val="0"/>
                            </a:spcAft>
                          </a:pPr>
                          <a:r>
                            <a:rPr lang="he-IL" sz="1600">
                              <a:effectLst/>
                            </a:rPr>
                            <a:t> </a:t>
                          </a:r>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a:rPr>
                                  <m:t>𝐵𝐶</m:t>
                                </m:r>
                                <m:r>
                                  <a:rPr lang="en-US" sz="1800">
                                    <a:effectLst/>
                                    <a:latin typeface="Cambria Math"/>
                                  </a:rPr>
                                  <m:t>=</m:t>
                                </m:r>
                                <m:r>
                                  <a:rPr lang="en-US" sz="1800">
                                    <a:effectLst/>
                                    <a:latin typeface="Cambria Math"/>
                                  </a:rPr>
                                  <m:t>𝐶𝐸</m:t>
                                </m:r>
                                <m:r>
                                  <a:rPr lang="en-US" sz="1800">
                                    <a:effectLst/>
                                    <a:latin typeface="Cambria Math"/>
                                  </a:rPr>
                                  <m:t>+</m:t>
                                </m:r>
                                <m:r>
                                  <a:rPr lang="en-US" sz="1800">
                                    <a:effectLst/>
                                    <a:latin typeface="Cambria Math"/>
                                  </a:rPr>
                                  <m:t>𝐸𝐵</m:t>
                                </m:r>
                                <m:r>
                                  <a:rPr lang="en-US" sz="1800">
                                    <a:effectLst/>
                                    <a:latin typeface="Cambria Math"/>
                                  </a:rPr>
                                  <m:t>=</m:t>
                                </m:r>
                                <m:r>
                                  <a:rPr lang="en-US" sz="1800">
                                    <a:effectLst/>
                                    <a:latin typeface="Cambria Math"/>
                                  </a:rPr>
                                  <m:t>5</m:t>
                                </m:r>
                                <m:r>
                                  <a:rPr lang="en-US" sz="1800">
                                    <a:effectLst/>
                                    <a:latin typeface="Cambria Math"/>
                                  </a:rPr>
                                  <m:t> </m:t>
                                </m:r>
                                <m:r>
                                  <a:rPr lang="en-US" sz="1800">
                                    <a:effectLst/>
                                    <a:latin typeface="Cambria Math"/>
                                  </a:rPr>
                                  <m:t>𝑐</m:t>
                                </m:r>
                                <m:r>
                                  <a:rPr lang="en-US" sz="1800">
                                    <a:effectLst/>
                                    <a:latin typeface="Cambria Math"/>
                                  </a:rPr>
                                  <m:t>"</m:t>
                                </m:r>
                                <m:r>
                                  <a:rPr lang="en-US" sz="1800">
                                    <a:effectLst/>
                                    <a:latin typeface="Cambria Math"/>
                                  </a:rPr>
                                  <m:t>𝑚</m:t>
                                </m:r>
                                <m:r>
                                  <a:rPr lang="en-US" sz="1800">
                                    <a:effectLst/>
                                    <a:latin typeface="Cambria Math"/>
                                  </a:rPr>
                                  <m:t> </m:t>
                                </m:r>
                              </m:oMath>
                            </m:oMathPara>
                          </a14:m>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800">
                              <a:effectLst/>
                            </a:rPr>
                            <a:t> </a:t>
                          </a:r>
                          <a:endParaRPr lang="en-US" sz="1600">
                            <a:effectLst/>
                            <a:latin typeface="Calibri"/>
                            <a:ea typeface="Calibri"/>
                            <a:cs typeface="Arial"/>
                          </a:endParaRPr>
                        </a:p>
                      </a:txBody>
                      <a:tcPr marL="68580" marR="68580" marT="0" marB="0"/>
                    </a:tc>
                  </a:tr>
                  <a:tr h="264382">
                    <a:tc>
                      <a:txBody>
                        <a:bodyPr/>
                        <a:lstStyle/>
                        <a:p>
                          <a:pPr marL="342900" marR="0" lvl="0" indent="-342900" algn="r" rtl="1">
                            <a:lnSpc>
                              <a:spcPct val="107000"/>
                            </a:lnSpc>
                            <a:spcBef>
                              <a:spcPts val="0"/>
                            </a:spcBef>
                            <a:spcAft>
                              <a:spcPts val="0"/>
                            </a:spcAft>
                            <a:buFont typeface="+mj-cs"/>
                            <a:buAutoNum type="hebrew2Minus"/>
                          </a:pPr>
                          <a:r>
                            <a:rPr lang="he-IL" sz="1600">
                              <a:effectLst/>
                            </a:rPr>
                            <a:t> </a:t>
                          </a:r>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800">
                                    <a:effectLst/>
                                    <a:latin typeface="Cambria Math"/>
                                  </a:rPr>
                                  <m:t>∡</m:t>
                                </m:r>
                                <m:r>
                                  <m:rPr>
                                    <m:sty m:val="p"/>
                                  </m:rPr>
                                  <a:rPr lang="en-US" sz="1800">
                                    <a:effectLst/>
                                    <a:latin typeface="Cambria Math"/>
                                  </a:rPr>
                                  <m:t>DAC</m:t>
                                </m:r>
                                <m:r>
                                  <a:rPr lang="en-US" sz="1800">
                                    <a:effectLst/>
                                    <a:latin typeface="Cambria Math"/>
                                  </a:rPr>
                                  <m:t>=∡</m:t>
                                </m:r>
                                <m:r>
                                  <m:rPr>
                                    <m:sty m:val="p"/>
                                  </m:rPr>
                                  <a:rPr lang="en-US" sz="1800">
                                    <a:effectLst/>
                                    <a:latin typeface="Cambria Math"/>
                                  </a:rPr>
                                  <m:t>CBA</m:t>
                                </m:r>
                                <m:r>
                                  <a:rPr lang="en-US" sz="1800">
                                    <a:effectLst/>
                                    <a:latin typeface="Cambria Math"/>
                                  </a:rPr>
                                  <m:t>=</m:t>
                                </m:r>
                                <m:r>
                                  <m:rPr>
                                    <m:sty m:val="p"/>
                                  </m:rPr>
                                  <a:rPr lang="en-US" sz="1800">
                                    <a:effectLst/>
                                    <a:latin typeface="Cambria Math"/>
                                  </a:rPr>
                                  <m:t>α</m:t>
                                </m:r>
                              </m:oMath>
                            </m:oMathPara>
                          </a14:m>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800">
                              <a:effectLst/>
                            </a:rPr>
                            <a:t>זווית בין משיק ליתר</a:t>
                          </a:r>
                          <a:endParaRPr lang="en-US" sz="1600">
                            <a:effectLst/>
                            <a:latin typeface="Calibri"/>
                            <a:ea typeface="Calibri"/>
                            <a:cs typeface="Arial"/>
                          </a:endParaRPr>
                        </a:p>
                      </a:txBody>
                      <a:tcPr marL="68580" marR="68580" marT="0" marB="0"/>
                    </a:tc>
                  </a:tr>
                  <a:tr h="264382">
                    <a:tc>
                      <a:txBody>
                        <a:bodyPr/>
                        <a:lstStyle/>
                        <a:p>
                          <a:pPr marL="0" marR="0" algn="r" rtl="1">
                            <a:lnSpc>
                              <a:spcPct val="107000"/>
                            </a:lnSpc>
                            <a:spcBef>
                              <a:spcPts val="0"/>
                            </a:spcBef>
                            <a:spcAft>
                              <a:spcPts val="0"/>
                            </a:spcAft>
                          </a:pPr>
                          <a:r>
                            <a:rPr lang="he-IL" sz="1600">
                              <a:effectLst/>
                              <a:highlight>
                                <a:srgbClr val="FFFF00"/>
                              </a:highlight>
                            </a:rPr>
                            <a:t> </a:t>
                          </a:r>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800">
                                    <a:effectLst/>
                                    <a:latin typeface="Cambria Math"/>
                                  </a:rPr>
                                  <m:t>∡</m:t>
                                </m:r>
                                <m:r>
                                  <m:rPr>
                                    <m:sty m:val="p"/>
                                  </m:rPr>
                                  <a:rPr lang="en-US" sz="1800">
                                    <a:effectLst/>
                                    <a:latin typeface="Cambria Math"/>
                                  </a:rPr>
                                  <m:t>DAE</m:t>
                                </m:r>
                                <m:r>
                                  <a:rPr lang="en-US" sz="1800">
                                    <a:effectLst/>
                                    <a:latin typeface="Cambria Math"/>
                                  </a:rPr>
                                  <m:t>=∡</m:t>
                                </m:r>
                                <m:r>
                                  <m:rPr>
                                    <m:sty m:val="p"/>
                                  </m:rPr>
                                  <a:rPr lang="en-US" sz="1800">
                                    <a:effectLst/>
                                    <a:latin typeface="Cambria Math"/>
                                  </a:rPr>
                                  <m:t>CBA</m:t>
                                </m:r>
                                <m:r>
                                  <a:rPr lang="en-US" sz="1800">
                                    <a:effectLst/>
                                    <a:latin typeface="Cambria Math"/>
                                  </a:rPr>
                                  <m:t>=</m:t>
                                </m:r>
                                <m:r>
                                  <m:rPr>
                                    <m:sty m:val="p"/>
                                  </m:rPr>
                                  <a:rPr lang="en-US" sz="1800">
                                    <a:effectLst/>
                                    <a:latin typeface="Cambria Math"/>
                                  </a:rPr>
                                  <m:t>α</m:t>
                                </m:r>
                              </m:oMath>
                            </m:oMathPara>
                          </a14:m>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800">
                              <a:effectLst/>
                            </a:rPr>
                            <a:t> </a:t>
                          </a:r>
                          <a:endParaRPr lang="en-US" sz="1600">
                            <a:effectLst/>
                            <a:latin typeface="Calibri"/>
                            <a:ea typeface="Calibri"/>
                            <a:cs typeface="Arial"/>
                          </a:endParaRPr>
                        </a:p>
                      </a:txBody>
                      <a:tcPr marL="68580" marR="68580" marT="0" marB="0"/>
                    </a:tc>
                  </a:tr>
                  <a:tr h="264382">
                    <a:tc>
                      <a:txBody>
                        <a:bodyPr/>
                        <a:lstStyle/>
                        <a:p>
                          <a:pPr marL="0" marR="0" algn="r" rtl="1">
                            <a:lnSpc>
                              <a:spcPct val="107000"/>
                            </a:lnSpc>
                            <a:spcBef>
                              <a:spcPts val="0"/>
                            </a:spcBef>
                            <a:spcAft>
                              <a:spcPts val="0"/>
                            </a:spcAft>
                          </a:pPr>
                          <a:r>
                            <a:rPr lang="he-IL" sz="1600">
                              <a:effectLst/>
                              <a:highlight>
                                <a:srgbClr val="FFFF00"/>
                              </a:highlight>
                            </a:rPr>
                            <a:t> </a:t>
                          </a:r>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800">
                                    <a:effectLst/>
                                    <a:latin typeface="Cambria Math"/>
                                  </a:rPr>
                                  <m:t>∡</m:t>
                                </m:r>
                                <m:r>
                                  <a:rPr lang="en-US" sz="1800">
                                    <a:effectLst/>
                                    <a:latin typeface="Cambria Math"/>
                                  </a:rPr>
                                  <m:t>𝐸</m:t>
                                </m:r>
                                <m:r>
                                  <m:rPr>
                                    <m:sty m:val="p"/>
                                  </m:rPr>
                                  <a:rPr lang="en-US" sz="1800">
                                    <a:effectLst/>
                                    <a:latin typeface="Cambria Math"/>
                                  </a:rPr>
                                  <m:t>AB</m:t>
                                </m:r>
                                <m:r>
                                  <a:rPr lang="en-US" sz="1800">
                                    <a:effectLst/>
                                    <a:latin typeface="Cambria Math"/>
                                  </a:rPr>
                                  <m:t>=</m:t>
                                </m:r>
                                <m:r>
                                  <a:rPr lang="en-US" sz="1800">
                                    <a:effectLst/>
                                    <a:latin typeface="Cambria Math"/>
                                  </a:rPr>
                                  <m:t>90</m:t>
                                </m:r>
                                <m:r>
                                  <a:rPr lang="en-US" sz="1800">
                                    <a:effectLst/>
                                    <a:latin typeface="Cambria Math"/>
                                  </a:rPr>
                                  <m:t>°−</m:t>
                                </m:r>
                                <m:r>
                                  <m:rPr>
                                    <m:sty m:val="p"/>
                                  </m:rPr>
                                  <a:rPr lang="en-US" sz="1800">
                                    <a:effectLst/>
                                    <a:latin typeface="Cambria Math"/>
                                  </a:rPr>
                                  <m:t>α</m:t>
                                </m:r>
                              </m:oMath>
                            </m:oMathPara>
                          </a14:m>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800">
                              <a:effectLst/>
                            </a:rPr>
                            <a:t> </a:t>
                          </a:r>
                          <a:endParaRPr lang="en-US" sz="1600">
                            <a:effectLst/>
                            <a:latin typeface="Calibri"/>
                            <a:ea typeface="Calibri"/>
                            <a:cs typeface="Arial"/>
                          </a:endParaRPr>
                        </a:p>
                      </a:txBody>
                      <a:tcPr marL="68580" marR="68580" marT="0" marB="0"/>
                    </a:tc>
                  </a:tr>
                  <a:tr h="264382">
                    <a:tc>
                      <a:txBody>
                        <a:bodyPr/>
                        <a:lstStyle/>
                        <a:p>
                          <a:pPr marL="0" marR="0" algn="r" rtl="1">
                            <a:lnSpc>
                              <a:spcPct val="107000"/>
                            </a:lnSpc>
                            <a:spcBef>
                              <a:spcPts val="0"/>
                            </a:spcBef>
                            <a:spcAft>
                              <a:spcPts val="0"/>
                            </a:spcAft>
                          </a:pPr>
                          <a:r>
                            <a:rPr lang="he-IL" sz="1600">
                              <a:effectLst/>
                              <a:highlight>
                                <a:srgbClr val="FFFF00"/>
                              </a:highlight>
                            </a:rPr>
                            <a:t> </a:t>
                          </a:r>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a:rPr>
                                  <m:t>∡</m:t>
                                </m:r>
                                <m:r>
                                  <m:rPr>
                                    <m:sty m:val="p"/>
                                  </m:rPr>
                                  <a:rPr lang="en-US" sz="1800">
                                    <a:effectLst/>
                                    <a:latin typeface="Cambria Math"/>
                                  </a:rPr>
                                  <m:t>AEB</m:t>
                                </m:r>
                                <m:r>
                                  <a:rPr lang="en-US" sz="1800">
                                    <a:effectLst/>
                                    <a:latin typeface="Cambria Math"/>
                                  </a:rPr>
                                  <m:t>=</m:t>
                                </m:r>
                                <m:r>
                                  <a:rPr lang="en-US" sz="1800">
                                    <a:effectLst/>
                                    <a:latin typeface="Cambria Math"/>
                                  </a:rPr>
                                  <m:t>90</m:t>
                                </m:r>
                                <m:r>
                                  <a:rPr lang="en-US" sz="1800">
                                    <a:effectLst/>
                                    <a:latin typeface="Cambria Math"/>
                                  </a:rPr>
                                  <m:t>°</m:t>
                                </m:r>
                              </m:oMath>
                            </m:oMathPara>
                          </a14:m>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800">
                              <a:effectLst/>
                            </a:rPr>
                            <a:t>חישוב זוויות במשולש </a:t>
                          </a:r>
                          <a14:m>
                            <m:oMath xmlns:m="http://schemas.openxmlformats.org/officeDocument/2006/math">
                              <m:r>
                                <a:rPr lang="he-IL" sz="1800">
                                  <a:effectLst/>
                                  <a:latin typeface="Cambria Math"/>
                                </a:rPr>
                                <m:t>∆</m:t>
                              </m:r>
                              <m:r>
                                <m:rPr>
                                  <m:sty m:val="p"/>
                                </m:rPr>
                                <a:rPr lang="en-US" sz="1800">
                                  <a:effectLst/>
                                  <a:latin typeface="Cambria Math"/>
                                </a:rPr>
                                <m:t>AEB</m:t>
                              </m:r>
                            </m:oMath>
                          </a14:m>
                          <a:endParaRPr lang="en-US" sz="1600">
                            <a:effectLst/>
                            <a:latin typeface="Calibri"/>
                            <a:ea typeface="Calibri"/>
                            <a:cs typeface="Arial"/>
                          </a:endParaRPr>
                        </a:p>
                      </a:txBody>
                      <a:tcPr marL="68580" marR="68580" marT="0" marB="0"/>
                    </a:tc>
                  </a:tr>
                  <a:tr h="264382">
                    <a:tc>
                      <a:txBody>
                        <a:bodyPr/>
                        <a:lstStyle/>
                        <a:p>
                          <a:pPr marL="0" marR="0" algn="r" rtl="1">
                            <a:lnSpc>
                              <a:spcPct val="107000"/>
                            </a:lnSpc>
                            <a:spcBef>
                              <a:spcPts val="0"/>
                            </a:spcBef>
                            <a:spcAft>
                              <a:spcPts val="0"/>
                            </a:spcAft>
                          </a:pPr>
                          <a:r>
                            <a:rPr lang="he-IL" sz="1600">
                              <a:effectLst/>
                              <a:highlight>
                                <a:srgbClr val="FFFF00"/>
                              </a:highlight>
                            </a:rPr>
                            <a:t> </a:t>
                          </a:r>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800">
                                    <a:effectLst/>
                                    <a:latin typeface="Cambria Math"/>
                                  </a:rPr>
                                  <m:t>∡</m:t>
                                </m:r>
                                <m:r>
                                  <m:rPr>
                                    <m:sty m:val="p"/>
                                  </m:rPr>
                                  <a:rPr lang="en-US" sz="1800">
                                    <a:effectLst/>
                                    <a:latin typeface="Cambria Math"/>
                                  </a:rPr>
                                  <m:t>AED</m:t>
                                </m:r>
                                <m:r>
                                  <a:rPr lang="en-US" sz="1800">
                                    <a:effectLst/>
                                    <a:latin typeface="Cambria Math"/>
                                  </a:rPr>
                                  <m:t>=</m:t>
                                </m:r>
                                <m:r>
                                  <a:rPr lang="en-US" sz="1800">
                                    <a:effectLst/>
                                    <a:latin typeface="Cambria Math"/>
                                  </a:rPr>
                                  <m:t>90</m:t>
                                </m:r>
                                <m:r>
                                  <a:rPr lang="en-US" sz="1800">
                                    <a:effectLst/>
                                    <a:latin typeface="Cambria Math"/>
                                  </a:rPr>
                                  <m:t>°</m:t>
                                </m:r>
                              </m:oMath>
                            </m:oMathPara>
                          </a14:m>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800">
                              <a:effectLst/>
                            </a:rPr>
                            <a:t> </a:t>
                          </a:r>
                          <a:endParaRPr lang="en-US" sz="1600">
                            <a:effectLst/>
                            <a:latin typeface="Calibri"/>
                            <a:ea typeface="Calibri"/>
                            <a:cs typeface="Arial"/>
                          </a:endParaRPr>
                        </a:p>
                      </a:txBody>
                      <a:tcPr marL="68580" marR="68580" marT="0" marB="0"/>
                    </a:tc>
                  </a:tr>
                  <a:tr h="759406">
                    <a:tc>
                      <a:txBody>
                        <a:bodyPr/>
                        <a:lstStyle/>
                        <a:p>
                          <a:pPr marL="457200" marR="0" algn="r" rtl="1">
                            <a:lnSpc>
                              <a:spcPct val="107000"/>
                            </a:lnSpc>
                            <a:spcBef>
                              <a:spcPts val="0"/>
                            </a:spcBef>
                            <a:spcAft>
                              <a:spcPts val="0"/>
                            </a:spcAft>
                          </a:pPr>
                          <a:r>
                            <a:rPr lang="he-IL" sz="1600">
                              <a:effectLst/>
                              <a:highlight>
                                <a:srgbClr val="FFFF00"/>
                              </a:highlight>
                            </a:rPr>
                            <a:t> </a:t>
                          </a:r>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800">
                              <a:effectLst/>
                            </a:rPr>
                            <a:t>במשולש </a:t>
                          </a:r>
                          <a14:m>
                            <m:oMath xmlns:m="http://schemas.openxmlformats.org/officeDocument/2006/math">
                              <m:r>
                                <a:rPr lang="he-IL" sz="1800">
                                  <a:effectLst/>
                                  <a:latin typeface="Cambria Math"/>
                                </a:rPr>
                                <m:t>∆</m:t>
                              </m:r>
                              <m:r>
                                <m:rPr>
                                  <m:sty m:val="p"/>
                                </m:rPr>
                                <a:rPr lang="en-US" sz="1800">
                                  <a:effectLst/>
                                  <a:latin typeface="Cambria Math"/>
                                </a:rPr>
                                <m:t>AED</m:t>
                              </m:r>
                            </m:oMath>
                          </a14:m>
                          <a:r>
                            <a:rPr lang="he-IL" sz="1800">
                              <a:effectLst/>
                            </a:rPr>
                            <a:t>:</a:t>
                          </a:r>
                          <a:endParaRPr lang="en-US" sz="1600">
                            <a:effectLst/>
                          </a:endParaRPr>
                        </a:p>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800" i="1">
                                        <a:effectLst/>
                                        <a:latin typeface="Cambria Math"/>
                                      </a:rPr>
                                    </m:ctrlPr>
                                  </m:funcPr>
                                  <m:fName>
                                    <m:r>
                                      <m:rPr>
                                        <m:sty m:val="p"/>
                                      </m:rPr>
                                      <a:rPr lang="en-US" sz="1800">
                                        <a:effectLst/>
                                        <a:latin typeface="Cambria Math"/>
                                      </a:rPr>
                                      <m:t>sin</m:t>
                                    </m:r>
                                    <m:r>
                                      <a:rPr lang="en-US" sz="1800">
                                        <a:effectLst/>
                                        <a:latin typeface="Cambria Math"/>
                                      </a:rPr>
                                      <m:t> </m:t>
                                    </m:r>
                                  </m:fName>
                                  <m:e>
                                    <m:r>
                                      <a:rPr lang="en-US" sz="1800">
                                        <a:effectLst/>
                                        <a:latin typeface="Cambria Math"/>
                                      </a:rPr>
                                      <m:t>∡</m:t>
                                    </m:r>
                                    <m:r>
                                      <a:rPr lang="en-US" sz="1800">
                                        <a:effectLst/>
                                        <a:latin typeface="Cambria Math"/>
                                      </a:rPr>
                                      <m:t>𝐷</m:t>
                                    </m:r>
                                    <m:r>
                                      <a:rPr lang="en-US" sz="1800">
                                        <a:effectLst/>
                                        <a:latin typeface="Cambria Math"/>
                                      </a:rPr>
                                      <m:t>=</m:t>
                                    </m:r>
                                  </m:e>
                                </m:func>
                                <m:f>
                                  <m:fPr>
                                    <m:ctrlPr>
                                      <a:rPr lang="en-US" sz="1800" i="1">
                                        <a:effectLst/>
                                        <a:latin typeface="Cambria Math"/>
                                      </a:rPr>
                                    </m:ctrlPr>
                                  </m:fPr>
                                  <m:num>
                                    <m:r>
                                      <a:rPr lang="en-US" sz="1800">
                                        <a:effectLst/>
                                        <a:latin typeface="Cambria Math"/>
                                      </a:rPr>
                                      <m:t>𝐴𝐸</m:t>
                                    </m:r>
                                  </m:num>
                                  <m:den>
                                    <m:r>
                                      <a:rPr lang="en-US" sz="1800">
                                        <a:effectLst/>
                                        <a:latin typeface="Cambria Math"/>
                                      </a:rPr>
                                      <m:t>𝐴𝐷</m:t>
                                    </m:r>
                                  </m:den>
                                </m:f>
                              </m:oMath>
                            </m:oMathPara>
                          </a14:m>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800">
                              <a:effectLst/>
                              <a:highlight>
                                <a:srgbClr val="FFFF00"/>
                              </a:highlight>
                            </a:rPr>
                            <a:t> </a:t>
                          </a:r>
                          <a:endParaRPr lang="en-US" sz="1600">
                            <a:effectLst/>
                            <a:latin typeface="Calibri"/>
                            <a:ea typeface="Calibri"/>
                            <a:cs typeface="Arial"/>
                          </a:endParaRPr>
                        </a:p>
                      </a:txBody>
                      <a:tcPr marL="68580" marR="68580" marT="0" marB="0"/>
                    </a:tc>
                  </a:tr>
                  <a:tr h="495024">
                    <a:tc>
                      <a:txBody>
                        <a:bodyPr/>
                        <a:lstStyle/>
                        <a:p>
                          <a:pPr marL="457200" marR="0" algn="r" rtl="1">
                            <a:lnSpc>
                              <a:spcPct val="107000"/>
                            </a:lnSpc>
                            <a:spcBef>
                              <a:spcPts val="0"/>
                            </a:spcBef>
                            <a:spcAft>
                              <a:spcPts val="0"/>
                            </a:spcAft>
                          </a:pPr>
                          <a:r>
                            <a:rPr lang="he-IL" sz="1600" dirty="0">
                              <a:effectLst/>
                              <a:highlight>
                                <a:srgbClr val="FFFF00"/>
                              </a:highlight>
                            </a:rPr>
                            <a:t> </a:t>
                          </a:r>
                          <a:endParaRPr lang="en-US" sz="16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800" i="1">
                                        <a:effectLst/>
                                        <a:latin typeface="Cambria Math"/>
                                      </a:rPr>
                                    </m:ctrlPr>
                                  </m:funcPr>
                                  <m:fName>
                                    <m:r>
                                      <m:rPr>
                                        <m:sty m:val="p"/>
                                      </m:rPr>
                                      <a:rPr lang="en-US" sz="1800">
                                        <a:effectLst/>
                                        <a:latin typeface="Cambria Math"/>
                                      </a:rPr>
                                      <m:t>sin</m:t>
                                    </m:r>
                                    <m:r>
                                      <a:rPr lang="en-US" sz="1800">
                                        <a:effectLst/>
                                        <a:latin typeface="Cambria Math"/>
                                      </a:rPr>
                                      <m:t> </m:t>
                                    </m:r>
                                  </m:fName>
                                  <m:e>
                                    <m:r>
                                      <a:rPr lang="en-US" sz="1800">
                                        <a:effectLst/>
                                        <a:latin typeface="Cambria Math"/>
                                      </a:rPr>
                                      <m:t>∡</m:t>
                                    </m:r>
                                    <m:r>
                                      <a:rPr lang="en-US" sz="1800">
                                        <a:effectLst/>
                                        <a:latin typeface="Cambria Math"/>
                                      </a:rPr>
                                      <m:t>𝐷</m:t>
                                    </m:r>
                                    <m:r>
                                      <a:rPr lang="en-US" sz="1800">
                                        <a:effectLst/>
                                        <a:latin typeface="Cambria Math"/>
                                      </a:rPr>
                                      <m:t>=</m:t>
                                    </m:r>
                                  </m:e>
                                </m:func>
                                <m:f>
                                  <m:fPr>
                                    <m:ctrlPr>
                                      <a:rPr lang="en-US" sz="1800" i="1">
                                        <a:effectLst/>
                                        <a:latin typeface="Cambria Math"/>
                                      </a:rPr>
                                    </m:ctrlPr>
                                  </m:fPr>
                                  <m:num>
                                    <m:r>
                                      <a:rPr lang="en-US" sz="1800">
                                        <a:effectLst/>
                                        <a:latin typeface="Cambria Math"/>
                                      </a:rPr>
                                      <m:t>1</m:t>
                                    </m:r>
                                  </m:num>
                                  <m:den>
                                    <m:r>
                                      <a:rPr lang="en-US" sz="1800">
                                        <a:effectLst/>
                                        <a:latin typeface="Cambria Math"/>
                                      </a:rPr>
                                      <m:t>4</m:t>
                                    </m:r>
                                  </m:den>
                                </m:f>
                              </m:oMath>
                            </m:oMathPara>
                          </a14:m>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800">
                              <a:effectLst/>
                              <a:highlight>
                                <a:srgbClr val="FFFF00"/>
                              </a:highlight>
                            </a:rPr>
                            <a:t> </a:t>
                          </a:r>
                          <a:endParaRPr lang="en-US" sz="1600">
                            <a:effectLst/>
                            <a:latin typeface="Calibri"/>
                            <a:ea typeface="Calibri"/>
                            <a:cs typeface="Arial"/>
                          </a:endParaRPr>
                        </a:p>
                      </a:txBody>
                      <a:tcPr marL="68580" marR="68580" marT="0" marB="0"/>
                    </a:tc>
                  </a:tr>
                  <a:tr h="264382">
                    <a:tc>
                      <a:txBody>
                        <a:bodyPr/>
                        <a:lstStyle/>
                        <a:p>
                          <a:pPr marL="457200" marR="0" algn="r" rtl="1">
                            <a:lnSpc>
                              <a:spcPct val="107000"/>
                            </a:lnSpc>
                            <a:spcBef>
                              <a:spcPts val="0"/>
                            </a:spcBef>
                            <a:spcAft>
                              <a:spcPts val="0"/>
                            </a:spcAft>
                          </a:pPr>
                          <a:r>
                            <a:rPr lang="he-IL" sz="1600">
                              <a:effectLst/>
                              <a:highlight>
                                <a:srgbClr val="FFFF00"/>
                              </a:highlight>
                            </a:rPr>
                            <a:t> </a:t>
                          </a:r>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a:rPr>
                                  <m:t>∡</m:t>
                                </m:r>
                                <m:r>
                                  <m:rPr>
                                    <m:sty m:val="p"/>
                                  </m:rPr>
                                  <a:rPr lang="en-US" sz="1800">
                                    <a:effectLst/>
                                    <a:latin typeface="Cambria Math"/>
                                  </a:rPr>
                                  <m:t>D</m:t>
                                </m:r>
                                <m:r>
                                  <a:rPr lang="en-US" sz="1800">
                                    <a:effectLst/>
                                    <a:latin typeface="Cambria Math"/>
                                  </a:rPr>
                                  <m:t>=</m:t>
                                </m:r>
                                <m:r>
                                  <a:rPr lang="en-US" sz="1800">
                                    <a:effectLst/>
                                    <a:latin typeface="Cambria Math"/>
                                  </a:rPr>
                                  <m:t>14</m:t>
                                </m:r>
                                <m:r>
                                  <a:rPr lang="en-US" sz="1800">
                                    <a:effectLst/>
                                    <a:latin typeface="Cambria Math"/>
                                  </a:rPr>
                                  <m:t>.</m:t>
                                </m:r>
                                <m:r>
                                  <a:rPr lang="en-US" sz="1800">
                                    <a:effectLst/>
                                    <a:latin typeface="Cambria Math"/>
                                  </a:rPr>
                                  <m:t>4775</m:t>
                                </m:r>
                                <m:r>
                                  <a:rPr lang="en-US" sz="1800">
                                    <a:effectLst/>
                                    <a:latin typeface="Cambria Math"/>
                                  </a:rPr>
                                  <m:t>°</m:t>
                                </m:r>
                              </m:oMath>
                            </m:oMathPara>
                          </a14:m>
                          <a:endParaRPr lang="en-US" sz="16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800" dirty="0">
                              <a:effectLst/>
                              <a:highlight>
                                <a:srgbClr val="FFFF00"/>
                              </a:highlight>
                            </a:rPr>
                            <a:t> </a:t>
                          </a:r>
                          <a:endParaRPr lang="en-US" sz="1600" dirty="0">
                            <a:effectLst/>
                            <a:latin typeface="Calibri"/>
                            <a:ea typeface="Calibri"/>
                            <a:cs typeface="Arial"/>
                          </a:endParaRPr>
                        </a:p>
                      </a:txBody>
                      <a:tcPr marL="68580" marR="68580" marT="0" marB="0"/>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409294859"/>
                  </p:ext>
                </p:extLst>
              </p:nvPr>
            </p:nvGraphicFramePr>
            <p:xfrm>
              <a:off x="2942432" y="872362"/>
              <a:ext cx="7588934" cy="4841494"/>
            </p:xfrm>
            <a:graphic>
              <a:graphicData uri="http://schemas.openxmlformats.org/drawingml/2006/table">
                <a:tbl>
                  <a:tblPr rtl="1" firstRow="1" firstCol="1" bandRow="1">
                    <a:tableStyleId>{BC89EF96-8CEA-46FF-86C4-4CE0E7609802}</a:tableStyleId>
                  </a:tblPr>
                  <a:tblGrid>
                    <a:gridCol w="1212264"/>
                    <a:gridCol w="3234614"/>
                    <a:gridCol w="3142056"/>
                  </a:tblGrid>
                  <a:tr h="551434">
                    <a:tc>
                      <a:txBody>
                        <a:bodyPr/>
                        <a:lstStyle/>
                        <a:p>
                          <a:pPr marL="342900" marR="0" lvl="0" indent="-342900" algn="r" rtl="1">
                            <a:lnSpc>
                              <a:spcPct val="107000"/>
                            </a:lnSpc>
                            <a:spcBef>
                              <a:spcPts val="0"/>
                            </a:spcBef>
                            <a:spcAft>
                              <a:spcPts val="0"/>
                            </a:spcAft>
                            <a:buFont typeface="+mj-cs"/>
                            <a:buAutoNum type="hebrew2Minus"/>
                          </a:pPr>
                          <a:r>
                            <a:rPr lang="he-IL" sz="1600" dirty="0">
                              <a:effectLst/>
                            </a:rPr>
                            <a:t> </a:t>
                          </a:r>
                          <a:endParaRPr lang="en-US" sz="1600" dirty="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65" t="-12222" r="-96987" b="-808889"/>
                          </a:stretch>
                        </a:blipFill>
                      </a:tcPr>
                    </a:tc>
                    <a:tc>
                      <a:txBody>
                        <a:bodyPr/>
                        <a:lstStyle/>
                        <a:p>
                          <a:pPr marL="0" marR="0" algn="r" rtl="1">
                            <a:lnSpc>
                              <a:spcPct val="107000"/>
                            </a:lnSpc>
                            <a:spcBef>
                              <a:spcPts val="0"/>
                            </a:spcBef>
                            <a:spcAft>
                              <a:spcPts val="0"/>
                            </a:spcAft>
                          </a:pPr>
                          <a:r>
                            <a:rPr lang="he-IL" sz="1800">
                              <a:effectLst/>
                            </a:rPr>
                            <a:t>משפט חוצה זווית (</a:t>
                          </a:r>
                          <a:r>
                            <a:rPr lang="en-US" sz="1800">
                              <a:effectLst/>
                            </a:rPr>
                            <a:t>AC</a:t>
                          </a:r>
                          <a:r>
                            <a:rPr lang="he-IL" sz="1800">
                              <a:effectLst/>
                            </a:rPr>
                            <a:t>)</a:t>
                          </a:r>
                          <a:endParaRPr lang="en-US" sz="1600">
                            <a:effectLst/>
                            <a:latin typeface="Calibri"/>
                            <a:ea typeface="Calibri"/>
                            <a:cs typeface="Arial"/>
                          </a:endParaRPr>
                        </a:p>
                      </a:txBody>
                      <a:tcPr marL="68580" marR="68580" marT="0" marB="0"/>
                    </a:tc>
                  </a:tr>
                  <a:tr h="549529">
                    <a:tc>
                      <a:txBody>
                        <a:bodyPr/>
                        <a:lstStyle/>
                        <a:p>
                          <a:pPr marL="457200" marR="0" algn="r" rtl="1">
                            <a:lnSpc>
                              <a:spcPct val="107000"/>
                            </a:lnSpc>
                            <a:spcBef>
                              <a:spcPts val="0"/>
                            </a:spcBef>
                            <a:spcAft>
                              <a:spcPts val="0"/>
                            </a:spcAft>
                          </a:pPr>
                          <a:r>
                            <a:rPr lang="he-IL" sz="1600">
                              <a:effectLst/>
                            </a:rPr>
                            <a:t> </a:t>
                          </a:r>
                          <a:endParaRPr lang="en-US" sz="16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65" t="-110989" r="-96987" b="-700000"/>
                          </a:stretch>
                        </a:blipFill>
                      </a:tcPr>
                    </a:tc>
                    <a:tc>
                      <a:txBody>
                        <a:bodyPr/>
                        <a:lstStyle/>
                        <a:p>
                          <a:pPr marL="0" marR="0" algn="r" rtl="1">
                            <a:lnSpc>
                              <a:spcPct val="107000"/>
                            </a:lnSpc>
                            <a:spcBef>
                              <a:spcPts val="0"/>
                            </a:spcBef>
                            <a:spcAft>
                              <a:spcPts val="0"/>
                            </a:spcAft>
                          </a:pPr>
                          <a:r>
                            <a:rPr lang="he-IL" sz="1800">
                              <a:effectLst/>
                            </a:rPr>
                            <a:t> </a:t>
                          </a:r>
                          <a:endParaRPr lang="en-US" sz="1600">
                            <a:effectLst/>
                            <a:latin typeface="Calibri"/>
                            <a:ea typeface="Calibri"/>
                            <a:cs typeface="Arial"/>
                          </a:endParaRPr>
                        </a:p>
                      </a:txBody>
                      <a:tcPr marL="68580" marR="68580" marT="0" marB="0"/>
                    </a:tc>
                  </a:tr>
                  <a:tr h="293497">
                    <a:tc>
                      <a:txBody>
                        <a:bodyPr/>
                        <a:lstStyle/>
                        <a:p>
                          <a:pPr marL="457200" marR="0" algn="r" rtl="1">
                            <a:lnSpc>
                              <a:spcPct val="107000"/>
                            </a:lnSpc>
                            <a:spcBef>
                              <a:spcPts val="0"/>
                            </a:spcBef>
                            <a:spcAft>
                              <a:spcPts val="0"/>
                            </a:spcAft>
                          </a:pPr>
                          <a:r>
                            <a:rPr lang="he-IL" sz="1600">
                              <a:effectLst/>
                            </a:rPr>
                            <a:t> </a:t>
                          </a:r>
                          <a:endParaRPr lang="en-US" sz="16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65" t="-400000" r="-96987" b="-1227083"/>
                          </a:stretch>
                        </a:blipFill>
                      </a:tcPr>
                    </a:tc>
                    <a:tc>
                      <a:txBody>
                        <a:bodyPr/>
                        <a:lstStyle/>
                        <a:p>
                          <a:pPr marL="0" marR="0" algn="r" rtl="1">
                            <a:lnSpc>
                              <a:spcPct val="107000"/>
                            </a:lnSpc>
                            <a:spcBef>
                              <a:spcPts val="0"/>
                            </a:spcBef>
                            <a:spcAft>
                              <a:spcPts val="0"/>
                            </a:spcAft>
                          </a:pPr>
                          <a:r>
                            <a:rPr lang="he-IL" sz="1800">
                              <a:effectLst/>
                            </a:rPr>
                            <a:t> </a:t>
                          </a:r>
                          <a:endParaRPr lang="en-US" sz="1600">
                            <a:effectLst/>
                            <a:latin typeface="Calibri"/>
                            <a:ea typeface="Calibri"/>
                            <a:cs typeface="Arial"/>
                          </a:endParaRPr>
                        </a:p>
                      </a:txBody>
                      <a:tcPr marL="68580" marR="68580" marT="0" marB="0"/>
                    </a:tc>
                  </a:tr>
                  <a:tr h="293497">
                    <a:tc>
                      <a:txBody>
                        <a:bodyPr/>
                        <a:lstStyle/>
                        <a:p>
                          <a:pPr marL="457200" marR="0" algn="r" rtl="1">
                            <a:lnSpc>
                              <a:spcPct val="107000"/>
                            </a:lnSpc>
                            <a:spcBef>
                              <a:spcPts val="0"/>
                            </a:spcBef>
                            <a:spcAft>
                              <a:spcPts val="0"/>
                            </a:spcAft>
                          </a:pPr>
                          <a:r>
                            <a:rPr lang="he-IL" sz="1600">
                              <a:effectLst/>
                            </a:rPr>
                            <a:t> </a:t>
                          </a:r>
                          <a:endParaRPr lang="en-US" sz="16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65" t="-500000" r="-96987" b="-1127083"/>
                          </a:stretch>
                        </a:blipFill>
                      </a:tcPr>
                    </a:tc>
                    <a:tc>
                      <a:txBody>
                        <a:bodyPr/>
                        <a:lstStyle/>
                        <a:p>
                          <a:pPr marL="0" marR="0" algn="r" rtl="1">
                            <a:lnSpc>
                              <a:spcPct val="107000"/>
                            </a:lnSpc>
                            <a:spcBef>
                              <a:spcPts val="0"/>
                            </a:spcBef>
                            <a:spcAft>
                              <a:spcPts val="0"/>
                            </a:spcAft>
                          </a:pPr>
                          <a:r>
                            <a:rPr lang="he-IL" sz="1800">
                              <a:effectLst/>
                            </a:rPr>
                            <a:t> </a:t>
                          </a:r>
                          <a:endParaRPr lang="en-US" sz="1600">
                            <a:effectLst/>
                            <a:latin typeface="Calibri"/>
                            <a:ea typeface="Calibri"/>
                            <a:cs typeface="Arial"/>
                          </a:endParaRPr>
                        </a:p>
                      </a:txBody>
                      <a:tcPr marL="68580" marR="68580" marT="0" marB="0"/>
                    </a:tc>
                  </a:tr>
                  <a:tr h="293497">
                    <a:tc>
                      <a:txBody>
                        <a:bodyPr/>
                        <a:lstStyle/>
                        <a:p>
                          <a:pPr marL="342900" marR="0" lvl="0" indent="-342900" algn="r" rtl="1">
                            <a:lnSpc>
                              <a:spcPct val="107000"/>
                            </a:lnSpc>
                            <a:spcBef>
                              <a:spcPts val="0"/>
                            </a:spcBef>
                            <a:spcAft>
                              <a:spcPts val="0"/>
                            </a:spcAft>
                            <a:buFont typeface="+mj-cs"/>
                            <a:buAutoNum type="hebrew2Minus"/>
                          </a:pPr>
                          <a:r>
                            <a:rPr lang="he-IL" sz="1600">
                              <a:effectLst/>
                            </a:rPr>
                            <a:t> </a:t>
                          </a:r>
                          <a:endParaRPr lang="en-US" sz="16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65" t="-600000" r="-96987" b="-1027083"/>
                          </a:stretch>
                        </a:blipFill>
                      </a:tcPr>
                    </a:tc>
                    <a:tc>
                      <a:txBody>
                        <a:bodyPr/>
                        <a:lstStyle/>
                        <a:p>
                          <a:pPr marL="0" marR="0" algn="r" rtl="1">
                            <a:lnSpc>
                              <a:spcPct val="107000"/>
                            </a:lnSpc>
                            <a:spcBef>
                              <a:spcPts val="0"/>
                            </a:spcBef>
                            <a:spcAft>
                              <a:spcPts val="0"/>
                            </a:spcAft>
                          </a:pPr>
                          <a:r>
                            <a:rPr lang="he-IL" sz="1800">
                              <a:effectLst/>
                            </a:rPr>
                            <a:t>זווית בין משיק ליתר</a:t>
                          </a:r>
                          <a:endParaRPr lang="en-US" sz="1600">
                            <a:effectLst/>
                            <a:latin typeface="Calibri"/>
                            <a:ea typeface="Calibri"/>
                            <a:cs typeface="Arial"/>
                          </a:endParaRPr>
                        </a:p>
                      </a:txBody>
                      <a:tcPr marL="68580" marR="68580" marT="0" marB="0"/>
                    </a:tc>
                  </a:tr>
                  <a:tr h="293497">
                    <a:tc>
                      <a:txBody>
                        <a:bodyPr/>
                        <a:lstStyle/>
                        <a:p>
                          <a:pPr marL="0" marR="0" algn="r" rtl="1">
                            <a:lnSpc>
                              <a:spcPct val="107000"/>
                            </a:lnSpc>
                            <a:spcBef>
                              <a:spcPts val="0"/>
                            </a:spcBef>
                            <a:spcAft>
                              <a:spcPts val="0"/>
                            </a:spcAft>
                          </a:pPr>
                          <a:r>
                            <a:rPr lang="he-IL" sz="1600">
                              <a:effectLst/>
                              <a:highlight>
                                <a:srgbClr val="FFFF00"/>
                              </a:highlight>
                            </a:rPr>
                            <a:t> </a:t>
                          </a:r>
                          <a:endParaRPr lang="en-US" sz="16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65" t="-700000" r="-96987" b="-927083"/>
                          </a:stretch>
                        </a:blipFill>
                      </a:tcPr>
                    </a:tc>
                    <a:tc>
                      <a:txBody>
                        <a:bodyPr/>
                        <a:lstStyle/>
                        <a:p>
                          <a:pPr marL="0" marR="0" algn="r" rtl="1">
                            <a:lnSpc>
                              <a:spcPct val="107000"/>
                            </a:lnSpc>
                            <a:spcBef>
                              <a:spcPts val="0"/>
                            </a:spcBef>
                            <a:spcAft>
                              <a:spcPts val="0"/>
                            </a:spcAft>
                          </a:pPr>
                          <a:r>
                            <a:rPr lang="he-IL" sz="1800">
                              <a:effectLst/>
                            </a:rPr>
                            <a:t> </a:t>
                          </a:r>
                          <a:endParaRPr lang="en-US" sz="1600">
                            <a:effectLst/>
                            <a:latin typeface="Calibri"/>
                            <a:ea typeface="Calibri"/>
                            <a:cs typeface="Arial"/>
                          </a:endParaRPr>
                        </a:p>
                      </a:txBody>
                      <a:tcPr marL="68580" marR="68580" marT="0" marB="0"/>
                    </a:tc>
                  </a:tr>
                  <a:tr h="293497">
                    <a:tc>
                      <a:txBody>
                        <a:bodyPr/>
                        <a:lstStyle/>
                        <a:p>
                          <a:pPr marL="0" marR="0" algn="r" rtl="1">
                            <a:lnSpc>
                              <a:spcPct val="107000"/>
                            </a:lnSpc>
                            <a:spcBef>
                              <a:spcPts val="0"/>
                            </a:spcBef>
                            <a:spcAft>
                              <a:spcPts val="0"/>
                            </a:spcAft>
                          </a:pPr>
                          <a:r>
                            <a:rPr lang="he-IL" sz="1600">
                              <a:effectLst/>
                              <a:highlight>
                                <a:srgbClr val="FFFF00"/>
                              </a:highlight>
                            </a:rPr>
                            <a:t> </a:t>
                          </a:r>
                          <a:endParaRPr lang="en-US" sz="16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65" t="-800000" r="-96987" b="-827083"/>
                          </a:stretch>
                        </a:blipFill>
                      </a:tcPr>
                    </a:tc>
                    <a:tc>
                      <a:txBody>
                        <a:bodyPr/>
                        <a:lstStyle/>
                        <a:p>
                          <a:pPr marL="0" marR="0" algn="r" rtl="1">
                            <a:lnSpc>
                              <a:spcPct val="107000"/>
                            </a:lnSpc>
                            <a:spcBef>
                              <a:spcPts val="0"/>
                            </a:spcBef>
                            <a:spcAft>
                              <a:spcPts val="0"/>
                            </a:spcAft>
                          </a:pPr>
                          <a:r>
                            <a:rPr lang="he-IL" sz="1800">
                              <a:effectLst/>
                            </a:rPr>
                            <a:t> </a:t>
                          </a:r>
                          <a:endParaRPr lang="en-US" sz="1600">
                            <a:effectLst/>
                            <a:latin typeface="Calibri"/>
                            <a:ea typeface="Calibri"/>
                            <a:cs typeface="Arial"/>
                          </a:endParaRPr>
                        </a:p>
                      </a:txBody>
                      <a:tcPr marL="68580" marR="68580" marT="0" marB="0"/>
                    </a:tc>
                  </a:tr>
                  <a:tr h="293497">
                    <a:tc>
                      <a:txBody>
                        <a:bodyPr/>
                        <a:lstStyle/>
                        <a:p>
                          <a:pPr marL="0" marR="0" algn="r" rtl="1">
                            <a:lnSpc>
                              <a:spcPct val="107000"/>
                            </a:lnSpc>
                            <a:spcBef>
                              <a:spcPts val="0"/>
                            </a:spcBef>
                            <a:spcAft>
                              <a:spcPts val="0"/>
                            </a:spcAft>
                          </a:pPr>
                          <a:r>
                            <a:rPr lang="he-IL" sz="1600">
                              <a:effectLst/>
                              <a:highlight>
                                <a:srgbClr val="FFFF00"/>
                              </a:highlight>
                            </a:rPr>
                            <a:t> </a:t>
                          </a:r>
                          <a:endParaRPr lang="en-US" sz="16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65" t="-900000" r="-96987" b="-727083"/>
                          </a:stretch>
                        </a:blipFill>
                      </a:tcPr>
                    </a:tc>
                    <a:tc>
                      <a:txBody>
                        <a:bodyPr/>
                        <a:lstStyle/>
                        <a:p>
                          <a:endParaRPr lang="he-IL"/>
                        </a:p>
                      </a:txBody>
                      <a:tcPr marL="68580" marR="68580" marT="0" marB="0">
                        <a:blipFill rotWithShape="1">
                          <a:blip r:embed="rId2"/>
                          <a:stretch>
                            <a:fillRect l="-141942" t="-900000" b="-727083"/>
                          </a:stretch>
                        </a:blipFill>
                      </a:tcPr>
                    </a:tc>
                  </a:tr>
                  <a:tr h="293497">
                    <a:tc>
                      <a:txBody>
                        <a:bodyPr/>
                        <a:lstStyle/>
                        <a:p>
                          <a:pPr marL="0" marR="0" algn="r" rtl="1">
                            <a:lnSpc>
                              <a:spcPct val="107000"/>
                            </a:lnSpc>
                            <a:spcBef>
                              <a:spcPts val="0"/>
                            </a:spcBef>
                            <a:spcAft>
                              <a:spcPts val="0"/>
                            </a:spcAft>
                          </a:pPr>
                          <a:r>
                            <a:rPr lang="he-IL" sz="1600">
                              <a:effectLst/>
                              <a:highlight>
                                <a:srgbClr val="FFFF00"/>
                              </a:highlight>
                            </a:rPr>
                            <a:t> </a:t>
                          </a:r>
                          <a:endParaRPr lang="en-US" sz="16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65" t="-1000000" r="-96987" b="-627083"/>
                          </a:stretch>
                        </a:blipFill>
                      </a:tcPr>
                    </a:tc>
                    <a:tc>
                      <a:txBody>
                        <a:bodyPr/>
                        <a:lstStyle/>
                        <a:p>
                          <a:pPr marL="0" marR="0" algn="r" rtl="1">
                            <a:lnSpc>
                              <a:spcPct val="107000"/>
                            </a:lnSpc>
                            <a:spcBef>
                              <a:spcPts val="0"/>
                            </a:spcBef>
                            <a:spcAft>
                              <a:spcPts val="0"/>
                            </a:spcAft>
                          </a:pPr>
                          <a:r>
                            <a:rPr lang="he-IL" sz="1800">
                              <a:effectLst/>
                            </a:rPr>
                            <a:t> </a:t>
                          </a:r>
                          <a:endParaRPr lang="en-US" sz="1600">
                            <a:effectLst/>
                            <a:latin typeface="Calibri"/>
                            <a:ea typeface="Calibri"/>
                            <a:cs typeface="Arial"/>
                          </a:endParaRPr>
                        </a:p>
                      </a:txBody>
                      <a:tcPr marL="68580" marR="68580" marT="0" marB="0"/>
                    </a:tc>
                  </a:tr>
                  <a:tr h="843026">
                    <a:tc>
                      <a:txBody>
                        <a:bodyPr/>
                        <a:lstStyle/>
                        <a:p>
                          <a:pPr marL="457200" marR="0" algn="r" rtl="1">
                            <a:lnSpc>
                              <a:spcPct val="107000"/>
                            </a:lnSpc>
                            <a:spcBef>
                              <a:spcPts val="0"/>
                            </a:spcBef>
                            <a:spcAft>
                              <a:spcPts val="0"/>
                            </a:spcAft>
                          </a:pPr>
                          <a:r>
                            <a:rPr lang="he-IL" sz="1600">
                              <a:effectLst/>
                              <a:highlight>
                                <a:srgbClr val="FFFF00"/>
                              </a:highlight>
                            </a:rPr>
                            <a:t> </a:t>
                          </a:r>
                          <a:endParaRPr lang="en-US" sz="16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65" t="-379856" r="-96987" b="-116547"/>
                          </a:stretch>
                        </a:blipFill>
                      </a:tcPr>
                    </a:tc>
                    <a:tc>
                      <a:txBody>
                        <a:bodyPr/>
                        <a:lstStyle/>
                        <a:p>
                          <a:pPr marL="0" marR="0" algn="r" rtl="1">
                            <a:lnSpc>
                              <a:spcPct val="107000"/>
                            </a:lnSpc>
                            <a:spcBef>
                              <a:spcPts val="0"/>
                            </a:spcBef>
                            <a:spcAft>
                              <a:spcPts val="0"/>
                            </a:spcAft>
                          </a:pPr>
                          <a:r>
                            <a:rPr lang="he-IL" sz="1800">
                              <a:effectLst/>
                              <a:highlight>
                                <a:srgbClr val="FFFF00"/>
                              </a:highlight>
                            </a:rPr>
                            <a:t> </a:t>
                          </a:r>
                          <a:endParaRPr lang="en-US" sz="1600">
                            <a:effectLst/>
                            <a:latin typeface="Calibri"/>
                            <a:ea typeface="Calibri"/>
                            <a:cs typeface="Arial"/>
                          </a:endParaRPr>
                        </a:p>
                      </a:txBody>
                      <a:tcPr marL="68580" marR="68580" marT="0" marB="0"/>
                    </a:tc>
                  </a:tr>
                  <a:tr h="549529">
                    <a:tc>
                      <a:txBody>
                        <a:bodyPr/>
                        <a:lstStyle/>
                        <a:p>
                          <a:pPr marL="457200" marR="0" algn="r" rtl="1">
                            <a:lnSpc>
                              <a:spcPct val="107000"/>
                            </a:lnSpc>
                            <a:spcBef>
                              <a:spcPts val="0"/>
                            </a:spcBef>
                            <a:spcAft>
                              <a:spcPts val="0"/>
                            </a:spcAft>
                          </a:pPr>
                          <a:r>
                            <a:rPr lang="he-IL" sz="1600" dirty="0">
                              <a:effectLst/>
                              <a:highlight>
                                <a:srgbClr val="FFFF00"/>
                              </a:highlight>
                            </a:rPr>
                            <a:t> </a:t>
                          </a:r>
                          <a:endParaRPr lang="en-US" sz="1600" dirty="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65" t="-741111" r="-96987" b="-80000"/>
                          </a:stretch>
                        </a:blipFill>
                      </a:tcPr>
                    </a:tc>
                    <a:tc>
                      <a:txBody>
                        <a:bodyPr/>
                        <a:lstStyle/>
                        <a:p>
                          <a:pPr marL="0" marR="0" algn="r" rtl="1">
                            <a:lnSpc>
                              <a:spcPct val="107000"/>
                            </a:lnSpc>
                            <a:spcBef>
                              <a:spcPts val="0"/>
                            </a:spcBef>
                            <a:spcAft>
                              <a:spcPts val="0"/>
                            </a:spcAft>
                          </a:pPr>
                          <a:r>
                            <a:rPr lang="he-IL" sz="1800">
                              <a:effectLst/>
                              <a:highlight>
                                <a:srgbClr val="FFFF00"/>
                              </a:highlight>
                            </a:rPr>
                            <a:t> </a:t>
                          </a:r>
                          <a:endParaRPr lang="en-US" sz="1600">
                            <a:effectLst/>
                            <a:latin typeface="Calibri"/>
                            <a:ea typeface="Calibri"/>
                            <a:cs typeface="Arial"/>
                          </a:endParaRPr>
                        </a:p>
                      </a:txBody>
                      <a:tcPr marL="68580" marR="68580" marT="0" marB="0"/>
                    </a:tc>
                  </a:tr>
                  <a:tr h="293497">
                    <a:tc>
                      <a:txBody>
                        <a:bodyPr/>
                        <a:lstStyle/>
                        <a:p>
                          <a:pPr marL="457200" marR="0" algn="r" rtl="1">
                            <a:lnSpc>
                              <a:spcPct val="107000"/>
                            </a:lnSpc>
                            <a:spcBef>
                              <a:spcPts val="0"/>
                            </a:spcBef>
                            <a:spcAft>
                              <a:spcPts val="0"/>
                            </a:spcAft>
                          </a:pPr>
                          <a:r>
                            <a:rPr lang="he-IL" sz="1600">
                              <a:effectLst/>
                              <a:highlight>
                                <a:srgbClr val="FFFF00"/>
                              </a:highlight>
                            </a:rPr>
                            <a:t> </a:t>
                          </a:r>
                          <a:endParaRPr lang="en-US" sz="16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65" t="-1577083" r="-96987" b="-50000"/>
                          </a:stretch>
                        </a:blipFill>
                      </a:tcPr>
                    </a:tc>
                    <a:tc>
                      <a:txBody>
                        <a:bodyPr/>
                        <a:lstStyle/>
                        <a:p>
                          <a:pPr marL="0" marR="0" algn="r" rtl="1">
                            <a:lnSpc>
                              <a:spcPct val="107000"/>
                            </a:lnSpc>
                            <a:spcBef>
                              <a:spcPts val="0"/>
                            </a:spcBef>
                            <a:spcAft>
                              <a:spcPts val="0"/>
                            </a:spcAft>
                          </a:pPr>
                          <a:r>
                            <a:rPr lang="he-IL" sz="1800" dirty="0">
                              <a:effectLst/>
                              <a:highlight>
                                <a:srgbClr val="FFFF00"/>
                              </a:highlight>
                            </a:rPr>
                            <a:t> </a:t>
                          </a:r>
                          <a:endParaRPr lang="en-US" sz="1600" dirty="0">
                            <a:effectLst/>
                            <a:latin typeface="Calibri"/>
                            <a:ea typeface="Calibri"/>
                            <a:cs typeface="Arial"/>
                          </a:endParaRPr>
                        </a:p>
                      </a:txBody>
                      <a:tcPr marL="68580" marR="68580" marT="0" marB="0"/>
                    </a:tc>
                  </a:tr>
                </a:tbl>
              </a:graphicData>
            </a:graphic>
          </p:graphicFrame>
        </mc:Fallback>
      </mc:AlternateContent>
      <p:pic>
        <p:nvPicPr>
          <p:cNvPr id="5" name="תמונה 1" descr="C:\Users\samsung\Downloads\20151829-121809_p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369" y="702353"/>
            <a:ext cx="1903095" cy="2636520"/>
          </a:xfrm>
          <a:prstGeom prst="rect">
            <a:avLst/>
          </a:prstGeom>
          <a:noFill/>
          <a:ln>
            <a:noFill/>
          </a:ln>
        </p:spPr>
      </p:pic>
    </p:spTree>
    <p:extLst>
      <p:ext uri="{BB962C8B-B14F-4D97-AF65-F5344CB8AC3E}">
        <p14:creationId xmlns:p14="http://schemas.microsoft.com/office/powerpoint/2010/main" val="106614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749" y="2487587"/>
            <a:ext cx="5008810" cy="1499616"/>
          </a:xfrm>
        </p:spPr>
        <p:txBody>
          <a:bodyPr>
            <a:normAutofit/>
          </a:bodyPr>
          <a:lstStyle/>
          <a:p>
            <a:r>
              <a:rPr lang="he-IL" sz="6000" dirty="0" smtClean="0">
                <a:solidFill>
                  <a:srgbClr val="FF0000"/>
                </a:solidFill>
              </a:rPr>
              <a:t>פתרון 4</a:t>
            </a:r>
            <a:endParaRPr lang="he-IL" sz="6000" dirty="0">
              <a:solidFill>
                <a:srgbClr val="FF0000"/>
              </a:solidFill>
            </a:endParaRPr>
          </a:p>
        </p:txBody>
      </p:sp>
    </p:spTree>
    <p:extLst>
      <p:ext uri="{BB962C8B-B14F-4D97-AF65-F5344CB8AC3E}">
        <p14:creationId xmlns:p14="http://schemas.microsoft.com/office/powerpoint/2010/main" val="4035717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4259044970"/>
                  </p:ext>
                </p:extLst>
              </p:nvPr>
            </p:nvGraphicFramePr>
            <p:xfrm>
              <a:off x="3142129" y="493985"/>
              <a:ext cx="7504851" cy="5877269"/>
            </p:xfrm>
            <a:graphic>
              <a:graphicData uri="http://schemas.openxmlformats.org/drawingml/2006/table">
                <a:tbl>
                  <a:tblPr rtl="1" firstRow="1" firstCol="1" bandRow="1">
                    <a:tableStyleId>{BC89EF96-8CEA-46FF-86C4-4CE0E7609802}</a:tableStyleId>
                  </a:tblPr>
                  <a:tblGrid>
                    <a:gridCol w="1198832"/>
                    <a:gridCol w="3198776"/>
                    <a:gridCol w="3107243"/>
                  </a:tblGrid>
                  <a:tr h="461234">
                    <a:tc>
                      <a:txBody>
                        <a:bodyPr/>
                        <a:lstStyle/>
                        <a:p>
                          <a:pPr marL="342900" marR="0" lvl="0" indent="-342900" algn="r" rtl="1">
                            <a:lnSpc>
                              <a:spcPct val="107000"/>
                            </a:lnSpc>
                            <a:spcBef>
                              <a:spcPts val="0"/>
                            </a:spcBef>
                            <a:spcAft>
                              <a:spcPts val="0"/>
                            </a:spcAft>
                            <a:buFont typeface="+mj-cs"/>
                            <a:buAutoNum type="hebrew2Minus"/>
                          </a:pPr>
                          <a:r>
                            <a:rPr lang="he-IL" sz="1800" dirty="0">
                              <a:effectLst/>
                            </a:rPr>
                            <a:t> </a:t>
                          </a:r>
                          <a:endParaRPr lang="en-US" sz="18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i="1">
                                        <a:effectLst/>
                                        <a:latin typeface="Cambria Math"/>
                                      </a:rPr>
                                    </m:ctrlPr>
                                  </m:fPr>
                                  <m:num>
                                    <m:r>
                                      <a:rPr lang="en-US" sz="2000">
                                        <a:effectLst/>
                                        <a:latin typeface="Cambria Math"/>
                                      </a:rPr>
                                      <m:t>𝐶𝐸</m:t>
                                    </m:r>
                                  </m:num>
                                  <m:den>
                                    <m:r>
                                      <a:rPr lang="en-US" sz="2000">
                                        <a:effectLst/>
                                        <a:latin typeface="Cambria Math"/>
                                      </a:rPr>
                                      <m:t>𝐶𝐷</m:t>
                                    </m:r>
                                  </m:den>
                                </m:f>
                                <m:r>
                                  <a:rPr lang="en-US" sz="2000">
                                    <a:effectLst/>
                                    <a:latin typeface="Cambria Math"/>
                                  </a:rPr>
                                  <m:t>=</m:t>
                                </m:r>
                                <m:f>
                                  <m:fPr>
                                    <m:ctrlPr>
                                      <a:rPr lang="en-US" sz="2000" i="1">
                                        <a:effectLst/>
                                        <a:latin typeface="Cambria Math"/>
                                      </a:rPr>
                                    </m:ctrlPr>
                                  </m:fPr>
                                  <m:num>
                                    <m:r>
                                      <a:rPr lang="en-US" sz="2000">
                                        <a:effectLst/>
                                        <a:latin typeface="Cambria Math"/>
                                      </a:rPr>
                                      <m:t>𝐴𝐸</m:t>
                                    </m:r>
                                  </m:num>
                                  <m:den>
                                    <m:r>
                                      <a:rPr lang="en-US" sz="2000">
                                        <a:effectLst/>
                                        <a:latin typeface="Cambria Math"/>
                                      </a:rPr>
                                      <m:t>𝐴𝐷</m:t>
                                    </m:r>
                                  </m:den>
                                </m:f>
                                <m:r>
                                  <a:rPr lang="en-US" sz="2000">
                                    <a:effectLst/>
                                    <a:latin typeface="Cambria Math"/>
                                  </a:rPr>
                                  <m:t>=</m:t>
                                </m:r>
                                <m:f>
                                  <m:fPr>
                                    <m:ctrlPr>
                                      <a:rPr lang="en-US" sz="2000" i="1">
                                        <a:effectLst/>
                                        <a:latin typeface="Cambria Math"/>
                                      </a:rPr>
                                    </m:ctrlPr>
                                  </m:fPr>
                                  <m:num>
                                    <m:r>
                                      <a:rPr lang="en-US" sz="2000">
                                        <a:effectLst/>
                                        <a:latin typeface="Cambria Math"/>
                                      </a:rPr>
                                      <m:t>1</m:t>
                                    </m:r>
                                  </m:num>
                                  <m:den>
                                    <m:r>
                                      <a:rPr lang="en-US" sz="2000">
                                        <a:effectLst/>
                                        <a:latin typeface="Cambria Math"/>
                                      </a:rPr>
                                      <m:t>4</m:t>
                                    </m:r>
                                  </m:den>
                                </m:f>
                              </m:oMath>
                            </m:oMathPara>
                          </a14:m>
                          <a:endParaRPr lang="en-US" sz="18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300">
                              <a:effectLst/>
                            </a:rPr>
                            <a:t>משפט חוצה זווית (</a:t>
                          </a:r>
                          <a:r>
                            <a:rPr lang="en-US" sz="1300">
                              <a:effectLst/>
                            </a:rPr>
                            <a:t>AC</a:t>
                          </a:r>
                          <a:r>
                            <a:rPr lang="he-IL" sz="1300">
                              <a:effectLst/>
                            </a:rPr>
                            <a:t>)</a:t>
                          </a:r>
                          <a:endParaRPr lang="en-US" sz="1100">
                            <a:effectLst/>
                            <a:latin typeface="Calibri"/>
                            <a:ea typeface="Calibri"/>
                            <a:cs typeface="Arial"/>
                          </a:endParaRPr>
                        </a:p>
                      </a:txBody>
                      <a:tcPr marL="68580" marR="68580" marT="0" marB="0"/>
                    </a:tc>
                  </a:tr>
                  <a:tr h="459616">
                    <a:tc>
                      <a:txBody>
                        <a:bodyPr/>
                        <a:lstStyle/>
                        <a:p>
                          <a:pPr marL="457200" marR="0" algn="r" rtl="1">
                            <a:lnSpc>
                              <a:spcPct val="107000"/>
                            </a:lnSpc>
                            <a:spcBef>
                              <a:spcPts val="0"/>
                            </a:spcBef>
                            <a:spcAft>
                              <a:spcPts val="0"/>
                            </a:spcAft>
                          </a:pPr>
                          <a:r>
                            <a:rPr lang="he-IL" sz="1800">
                              <a:effectLst/>
                            </a:rPr>
                            <a:t> </a:t>
                          </a:r>
                          <a:endParaRPr lang="en-US" sz="18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i="1">
                                        <a:effectLst/>
                                        <a:latin typeface="Cambria Math"/>
                                      </a:rPr>
                                    </m:ctrlPr>
                                  </m:fPr>
                                  <m:num>
                                    <m:r>
                                      <a:rPr lang="en-US" sz="2000">
                                        <a:effectLst/>
                                        <a:latin typeface="Cambria Math"/>
                                      </a:rPr>
                                      <m:t>𝐶𝐸</m:t>
                                    </m:r>
                                  </m:num>
                                  <m:den>
                                    <m:r>
                                      <a:rPr lang="en-US" sz="2000">
                                        <a:effectLst/>
                                        <a:latin typeface="Cambria Math"/>
                                      </a:rPr>
                                      <m:t>4</m:t>
                                    </m:r>
                                  </m:den>
                                </m:f>
                                <m:r>
                                  <a:rPr lang="en-US" sz="2000">
                                    <a:effectLst/>
                                    <a:latin typeface="Cambria Math"/>
                                  </a:rPr>
                                  <m:t>=</m:t>
                                </m:r>
                                <m:f>
                                  <m:fPr>
                                    <m:ctrlPr>
                                      <a:rPr lang="en-US" sz="2000" i="1">
                                        <a:effectLst/>
                                        <a:latin typeface="Cambria Math"/>
                                      </a:rPr>
                                    </m:ctrlPr>
                                  </m:fPr>
                                  <m:num>
                                    <m:r>
                                      <a:rPr lang="en-US" sz="2000">
                                        <a:effectLst/>
                                        <a:latin typeface="Cambria Math"/>
                                      </a:rPr>
                                      <m:t>𝐴𝐸</m:t>
                                    </m:r>
                                  </m:num>
                                  <m:den>
                                    <m:r>
                                      <a:rPr lang="en-US" sz="2000">
                                        <a:effectLst/>
                                        <a:latin typeface="Cambria Math"/>
                                      </a:rPr>
                                      <m:t>𝐴𝐷</m:t>
                                    </m:r>
                                  </m:den>
                                </m:f>
                                <m:r>
                                  <a:rPr lang="en-US" sz="2000">
                                    <a:effectLst/>
                                    <a:latin typeface="Cambria Math"/>
                                  </a:rPr>
                                  <m:t>=</m:t>
                                </m:r>
                                <m:f>
                                  <m:fPr>
                                    <m:ctrlPr>
                                      <a:rPr lang="en-US" sz="2000" i="1">
                                        <a:effectLst/>
                                        <a:latin typeface="Cambria Math"/>
                                      </a:rPr>
                                    </m:ctrlPr>
                                  </m:fPr>
                                  <m:num>
                                    <m:r>
                                      <a:rPr lang="en-US" sz="2000">
                                        <a:effectLst/>
                                        <a:latin typeface="Cambria Math"/>
                                      </a:rPr>
                                      <m:t>1</m:t>
                                    </m:r>
                                  </m:num>
                                  <m:den>
                                    <m:r>
                                      <a:rPr lang="en-US" sz="2000">
                                        <a:effectLst/>
                                        <a:latin typeface="Cambria Math"/>
                                      </a:rPr>
                                      <m:t>4</m:t>
                                    </m:r>
                                  </m:den>
                                </m:f>
                              </m:oMath>
                            </m:oMathPara>
                          </a14:m>
                          <a:endParaRPr lang="en-US" sz="18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300">
                              <a:effectLst/>
                            </a:rPr>
                            <a:t> </a:t>
                          </a:r>
                          <a:endParaRPr lang="en-US" sz="1100">
                            <a:effectLst/>
                            <a:latin typeface="Calibri"/>
                            <a:ea typeface="Calibri"/>
                            <a:cs typeface="Arial"/>
                          </a:endParaRPr>
                        </a:p>
                      </a:txBody>
                      <a:tcPr marL="68580" marR="68580" marT="0" marB="0"/>
                    </a:tc>
                  </a:tr>
                  <a:tr h="245472">
                    <a:tc>
                      <a:txBody>
                        <a:bodyPr/>
                        <a:lstStyle/>
                        <a:p>
                          <a:pPr marL="457200" marR="0" algn="r" rtl="1">
                            <a:lnSpc>
                              <a:spcPct val="107000"/>
                            </a:lnSpc>
                            <a:spcBef>
                              <a:spcPts val="0"/>
                            </a:spcBef>
                            <a:spcAft>
                              <a:spcPts val="0"/>
                            </a:spcAft>
                          </a:pPr>
                          <a:r>
                            <a:rPr lang="he-IL" sz="1800">
                              <a:effectLst/>
                            </a:rPr>
                            <a:t> </a:t>
                          </a:r>
                          <a:endParaRPr lang="en-US" sz="18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a:rPr>
                                  <m:t>𝐶𝐸</m:t>
                                </m:r>
                                <m:r>
                                  <a:rPr lang="en-US" sz="2000">
                                    <a:effectLst/>
                                    <a:latin typeface="Cambria Math"/>
                                  </a:rPr>
                                  <m:t>=</m:t>
                                </m:r>
                                <m:r>
                                  <a:rPr lang="en-US" sz="2000">
                                    <a:effectLst/>
                                    <a:latin typeface="Cambria Math"/>
                                  </a:rPr>
                                  <m:t>1</m:t>
                                </m:r>
                                <m:r>
                                  <a:rPr lang="en-US" sz="2000">
                                    <a:effectLst/>
                                    <a:latin typeface="Cambria Math"/>
                                  </a:rPr>
                                  <m:t> </m:t>
                                </m:r>
                                <m:r>
                                  <a:rPr lang="en-US" sz="2000">
                                    <a:effectLst/>
                                    <a:latin typeface="Cambria Math"/>
                                  </a:rPr>
                                  <m:t>𝑐</m:t>
                                </m:r>
                                <m:r>
                                  <a:rPr lang="en-US" sz="2000">
                                    <a:effectLst/>
                                    <a:latin typeface="Cambria Math"/>
                                  </a:rPr>
                                  <m:t>"</m:t>
                                </m:r>
                                <m:r>
                                  <a:rPr lang="en-US" sz="2000">
                                    <a:effectLst/>
                                    <a:latin typeface="Cambria Math"/>
                                  </a:rPr>
                                  <m:t>𝑚</m:t>
                                </m:r>
                                <m:r>
                                  <a:rPr lang="en-US" sz="2000">
                                    <a:effectLst/>
                                    <a:latin typeface="Cambria Math"/>
                                  </a:rPr>
                                  <m:t> </m:t>
                                </m:r>
                              </m:oMath>
                            </m:oMathPara>
                          </a14:m>
                          <a:endParaRPr lang="en-US" sz="18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300">
                              <a:effectLst/>
                            </a:rPr>
                            <a:t> </a:t>
                          </a:r>
                          <a:endParaRPr lang="en-US" sz="1100">
                            <a:effectLst/>
                            <a:latin typeface="Calibri"/>
                            <a:ea typeface="Calibri"/>
                            <a:cs typeface="Arial"/>
                          </a:endParaRPr>
                        </a:p>
                      </a:txBody>
                      <a:tcPr marL="68580" marR="68580" marT="0" marB="0"/>
                    </a:tc>
                  </a:tr>
                  <a:tr h="245472">
                    <a:tc>
                      <a:txBody>
                        <a:bodyPr/>
                        <a:lstStyle/>
                        <a:p>
                          <a:pPr marL="457200" marR="0" algn="r" rtl="1">
                            <a:lnSpc>
                              <a:spcPct val="107000"/>
                            </a:lnSpc>
                            <a:spcBef>
                              <a:spcPts val="0"/>
                            </a:spcBef>
                            <a:spcAft>
                              <a:spcPts val="0"/>
                            </a:spcAft>
                          </a:pPr>
                          <a:r>
                            <a:rPr lang="he-IL" sz="1800">
                              <a:effectLst/>
                            </a:rPr>
                            <a:t> </a:t>
                          </a:r>
                          <a:endParaRPr lang="en-US" sz="18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a:rPr>
                                  <m:t>𝐵𝐶</m:t>
                                </m:r>
                                <m:r>
                                  <a:rPr lang="en-US" sz="2000">
                                    <a:effectLst/>
                                    <a:latin typeface="Cambria Math"/>
                                  </a:rPr>
                                  <m:t>=</m:t>
                                </m:r>
                                <m:r>
                                  <a:rPr lang="en-US" sz="2000">
                                    <a:effectLst/>
                                    <a:latin typeface="Cambria Math"/>
                                  </a:rPr>
                                  <m:t>𝐶𝐸</m:t>
                                </m:r>
                                <m:r>
                                  <a:rPr lang="en-US" sz="2000">
                                    <a:effectLst/>
                                    <a:latin typeface="Cambria Math"/>
                                  </a:rPr>
                                  <m:t>+</m:t>
                                </m:r>
                                <m:r>
                                  <a:rPr lang="en-US" sz="2000">
                                    <a:effectLst/>
                                    <a:latin typeface="Cambria Math"/>
                                  </a:rPr>
                                  <m:t>𝐸𝐵</m:t>
                                </m:r>
                                <m:r>
                                  <a:rPr lang="en-US" sz="2000">
                                    <a:effectLst/>
                                    <a:latin typeface="Cambria Math"/>
                                  </a:rPr>
                                  <m:t>=</m:t>
                                </m:r>
                                <m:r>
                                  <a:rPr lang="en-US" sz="2000">
                                    <a:effectLst/>
                                    <a:latin typeface="Cambria Math"/>
                                  </a:rPr>
                                  <m:t>5</m:t>
                                </m:r>
                                <m:r>
                                  <a:rPr lang="en-US" sz="2000">
                                    <a:effectLst/>
                                    <a:latin typeface="Cambria Math"/>
                                  </a:rPr>
                                  <m:t> </m:t>
                                </m:r>
                                <m:r>
                                  <a:rPr lang="en-US" sz="2000">
                                    <a:effectLst/>
                                    <a:latin typeface="Cambria Math"/>
                                  </a:rPr>
                                  <m:t>𝑐</m:t>
                                </m:r>
                                <m:r>
                                  <a:rPr lang="en-US" sz="2000">
                                    <a:effectLst/>
                                    <a:latin typeface="Cambria Math"/>
                                  </a:rPr>
                                  <m:t>"</m:t>
                                </m:r>
                                <m:r>
                                  <a:rPr lang="en-US" sz="2000">
                                    <a:effectLst/>
                                    <a:latin typeface="Cambria Math"/>
                                  </a:rPr>
                                  <m:t>𝑚</m:t>
                                </m:r>
                                <m:r>
                                  <a:rPr lang="en-US" sz="2000">
                                    <a:effectLst/>
                                    <a:latin typeface="Cambria Math"/>
                                  </a:rPr>
                                  <m:t> </m:t>
                                </m:r>
                              </m:oMath>
                            </m:oMathPara>
                          </a14:m>
                          <a:endParaRPr lang="en-US" sz="18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300">
                              <a:effectLst/>
                            </a:rPr>
                            <a:t> </a:t>
                          </a:r>
                          <a:endParaRPr lang="en-US" sz="1100">
                            <a:effectLst/>
                            <a:latin typeface="Calibri"/>
                            <a:ea typeface="Calibri"/>
                            <a:cs typeface="Arial"/>
                          </a:endParaRPr>
                        </a:p>
                      </a:txBody>
                      <a:tcPr marL="68580" marR="68580" marT="0" marB="0"/>
                    </a:tc>
                  </a:tr>
                  <a:tr h="490944">
                    <a:tc>
                      <a:txBody>
                        <a:bodyPr/>
                        <a:lstStyle/>
                        <a:p>
                          <a:pPr marL="342900" marR="0" lvl="0" indent="-342900" algn="r" rtl="1">
                            <a:lnSpc>
                              <a:spcPct val="107000"/>
                            </a:lnSpc>
                            <a:spcBef>
                              <a:spcPts val="0"/>
                            </a:spcBef>
                            <a:spcAft>
                              <a:spcPts val="0"/>
                            </a:spcAft>
                            <a:buFont typeface="+mj-cs"/>
                            <a:buAutoNum type="hebrew2Minus"/>
                          </a:pPr>
                          <a:r>
                            <a:rPr lang="he-IL" sz="1800">
                              <a:effectLst/>
                            </a:rPr>
                            <a:t> </a:t>
                          </a:r>
                          <a:endParaRPr lang="en-US" sz="18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2000" i="1">
                                        <a:effectLst/>
                                        <a:latin typeface="Cambria Math"/>
                                      </a:rPr>
                                    </m:ctrlPr>
                                  </m:sSupPr>
                                  <m:e>
                                    <m:r>
                                      <a:rPr lang="en-US" sz="2000">
                                        <a:effectLst/>
                                        <a:latin typeface="Cambria Math"/>
                                      </a:rPr>
                                      <m:t>𝐴𝐷</m:t>
                                    </m:r>
                                  </m:e>
                                  <m:sup>
                                    <m:r>
                                      <a:rPr lang="en-US" sz="2000">
                                        <a:effectLst/>
                                        <a:latin typeface="Cambria Math"/>
                                      </a:rPr>
                                      <m:t>2</m:t>
                                    </m:r>
                                  </m:sup>
                                </m:sSup>
                                <m:r>
                                  <a:rPr lang="en-US" sz="2000">
                                    <a:effectLst/>
                                    <a:latin typeface="Cambria Math"/>
                                  </a:rPr>
                                  <m:t>=</m:t>
                                </m:r>
                                <m:r>
                                  <m:rPr>
                                    <m:sty m:val="p"/>
                                  </m:rPr>
                                  <a:rPr lang="en-US" sz="2000">
                                    <a:effectLst/>
                                    <a:latin typeface="Cambria Math"/>
                                  </a:rPr>
                                  <m:t>BD</m:t>
                                </m:r>
                                <m:r>
                                  <a:rPr lang="en-US" sz="2000">
                                    <a:effectLst/>
                                    <a:latin typeface="Cambria Math"/>
                                  </a:rPr>
                                  <m:t>∙</m:t>
                                </m:r>
                                <m:r>
                                  <m:rPr>
                                    <m:sty m:val="p"/>
                                  </m:rPr>
                                  <a:rPr lang="en-US" sz="2000">
                                    <a:effectLst/>
                                    <a:latin typeface="Cambria Math"/>
                                  </a:rPr>
                                  <m:t>DC</m:t>
                                </m:r>
                              </m:oMath>
                            </m:oMathPara>
                          </a14:m>
                          <a:endParaRPr lang="en-US" sz="18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300">
                              <a:effectLst/>
                            </a:rPr>
                            <a:t>משיק בריבוע שווה למכפלת החותך בחלקו החיצוני</a:t>
                          </a:r>
                          <a:endParaRPr lang="en-US" sz="1100">
                            <a:effectLst/>
                            <a:latin typeface="Calibri"/>
                            <a:ea typeface="Calibri"/>
                            <a:cs typeface="Arial"/>
                          </a:endParaRPr>
                        </a:p>
                      </a:txBody>
                      <a:tcPr marL="68580" marR="68580" marT="0" marB="0"/>
                    </a:tc>
                  </a:tr>
                  <a:tr h="261872">
                    <a:tc>
                      <a:txBody>
                        <a:bodyPr/>
                        <a:lstStyle/>
                        <a:p>
                          <a:pPr marL="0" marR="0" algn="r" rtl="1">
                            <a:lnSpc>
                              <a:spcPct val="107000"/>
                            </a:lnSpc>
                            <a:spcBef>
                              <a:spcPts val="0"/>
                            </a:spcBef>
                            <a:spcAft>
                              <a:spcPts val="0"/>
                            </a:spcAft>
                          </a:pPr>
                          <a:r>
                            <a:rPr lang="he-IL" sz="1800">
                              <a:effectLst/>
                              <a:highlight>
                                <a:srgbClr val="FFFF00"/>
                              </a:highlight>
                            </a:rPr>
                            <a:t> </a:t>
                          </a:r>
                          <a:endParaRPr lang="en-US" sz="18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2000" i="1">
                                        <a:effectLst/>
                                        <a:latin typeface="Cambria Math"/>
                                      </a:rPr>
                                    </m:ctrlPr>
                                  </m:sSupPr>
                                  <m:e>
                                    <m:r>
                                      <a:rPr lang="en-US" sz="2000">
                                        <a:effectLst/>
                                        <a:latin typeface="Cambria Math"/>
                                      </a:rPr>
                                      <m:t>𝐴𝐷</m:t>
                                    </m:r>
                                  </m:e>
                                  <m:sup>
                                    <m:r>
                                      <a:rPr lang="en-US" sz="2000">
                                        <a:effectLst/>
                                        <a:latin typeface="Cambria Math"/>
                                      </a:rPr>
                                      <m:t>2</m:t>
                                    </m:r>
                                  </m:sup>
                                </m:sSup>
                                <m:r>
                                  <a:rPr lang="en-US" sz="2000">
                                    <a:effectLst/>
                                    <a:latin typeface="Cambria Math"/>
                                  </a:rPr>
                                  <m:t>=(</m:t>
                                </m:r>
                                <m:r>
                                  <m:rPr>
                                    <m:sty m:val="p"/>
                                  </m:rPr>
                                  <a:rPr lang="en-US" sz="2000">
                                    <a:effectLst/>
                                    <a:latin typeface="Cambria Math"/>
                                  </a:rPr>
                                  <m:t>DC</m:t>
                                </m:r>
                                <m:r>
                                  <a:rPr lang="en-US" sz="2000">
                                    <a:effectLst/>
                                    <a:latin typeface="Cambria Math"/>
                                  </a:rPr>
                                  <m:t>+</m:t>
                                </m:r>
                                <m:r>
                                  <m:rPr>
                                    <m:sty m:val="p"/>
                                  </m:rPr>
                                  <a:rPr lang="en-US" sz="2000">
                                    <a:effectLst/>
                                    <a:latin typeface="Cambria Math"/>
                                  </a:rPr>
                                  <m:t>CE</m:t>
                                </m:r>
                                <m:r>
                                  <a:rPr lang="en-US" sz="2000">
                                    <a:effectLst/>
                                    <a:latin typeface="Cambria Math"/>
                                  </a:rPr>
                                  <m:t>+</m:t>
                                </m:r>
                                <m:r>
                                  <m:rPr>
                                    <m:sty m:val="p"/>
                                  </m:rPr>
                                  <a:rPr lang="en-US" sz="2000">
                                    <a:effectLst/>
                                    <a:latin typeface="Cambria Math"/>
                                  </a:rPr>
                                  <m:t>EB</m:t>
                                </m:r>
                                <m:r>
                                  <a:rPr lang="en-US" sz="2000">
                                    <a:effectLst/>
                                    <a:latin typeface="Cambria Math"/>
                                  </a:rPr>
                                  <m:t>)∙</m:t>
                                </m:r>
                                <m:r>
                                  <m:rPr>
                                    <m:sty m:val="p"/>
                                  </m:rPr>
                                  <a:rPr lang="en-US" sz="2000">
                                    <a:effectLst/>
                                    <a:latin typeface="Cambria Math"/>
                                  </a:rPr>
                                  <m:t>EB</m:t>
                                </m:r>
                              </m:oMath>
                            </m:oMathPara>
                          </a14:m>
                          <a:endParaRPr lang="en-US" sz="18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300">
                              <a:effectLst/>
                            </a:rPr>
                            <a:t> </a:t>
                          </a:r>
                          <a:endParaRPr lang="en-US" sz="1100">
                            <a:effectLst/>
                            <a:latin typeface="Calibri"/>
                            <a:ea typeface="Calibri"/>
                            <a:cs typeface="Arial"/>
                          </a:endParaRPr>
                        </a:p>
                      </a:txBody>
                      <a:tcPr marL="68580" marR="68580" marT="0" marB="0"/>
                    </a:tc>
                  </a:tr>
                  <a:tr h="261872">
                    <a:tc>
                      <a:txBody>
                        <a:bodyPr/>
                        <a:lstStyle/>
                        <a:p>
                          <a:pPr marL="0" marR="0" algn="r" rtl="1">
                            <a:lnSpc>
                              <a:spcPct val="107000"/>
                            </a:lnSpc>
                            <a:spcBef>
                              <a:spcPts val="0"/>
                            </a:spcBef>
                            <a:spcAft>
                              <a:spcPts val="0"/>
                            </a:spcAft>
                          </a:pPr>
                          <a:r>
                            <a:rPr lang="he-IL" sz="1800">
                              <a:effectLst/>
                              <a:highlight>
                                <a:srgbClr val="FFFF00"/>
                              </a:highlight>
                            </a:rPr>
                            <a:t> </a:t>
                          </a:r>
                          <a:endParaRPr lang="en-US" sz="18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2000" i="1">
                                        <a:effectLst/>
                                        <a:latin typeface="Cambria Math"/>
                                      </a:rPr>
                                    </m:ctrlPr>
                                  </m:sSupPr>
                                  <m:e>
                                    <m:r>
                                      <a:rPr lang="en-US" sz="2000">
                                        <a:effectLst/>
                                        <a:latin typeface="Cambria Math"/>
                                      </a:rPr>
                                      <m:t>𝐴𝐷</m:t>
                                    </m:r>
                                  </m:e>
                                  <m:sup>
                                    <m:r>
                                      <a:rPr lang="en-US" sz="2000">
                                        <a:effectLst/>
                                        <a:latin typeface="Cambria Math"/>
                                      </a:rPr>
                                      <m:t>2</m:t>
                                    </m:r>
                                  </m:sup>
                                </m:sSup>
                                <m:r>
                                  <a:rPr lang="en-US" sz="2000">
                                    <a:effectLst/>
                                    <a:latin typeface="Cambria Math"/>
                                  </a:rPr>
                                  <m:t>=(</m:t>
                                </m:r>
                                <m:r>
                                  <a:rPr lang="en-US" sz="2000">
                                    <a:effectLst/>
                                    <a:latin typeface="Cambria Math"/>
                                  </a:rPr>
                                  <m:t>4</m:t>
                                </m:r>
                                <m:r>
                                  <a:rPr lang="en-US" sz="2000">
                                    <a:effectLst/>
                                    <a:latin typeface="Cambria Math"/>
                                  </a:rPr>
                                  <m:t>+</m:t>
                                </m:r>
                                <m:r>
                                  <a:rPr lang="en-US" sz="2000">
                                    <a:effectLst/>
                                    <a:latin typeface="Cambria Math"/>
                                  </a:rPr>
                                  <m:t>1</m:t>
                                </m:r>
                                <m:r>
                                  <a:rPr lang="en-US" sz="2000">
                                    <a:effectLst/>
                                    <a:latin typeface="Cambria Math"/>
                                  </a:rPr>
                                  <m:t>+</m:t>
                                </m:r>
                                <m:r>
                                  <a:rPr lang="en-US" sz="2000">
                                    <a:effectLst/>
                                    <a:latin typeface="Cambria Math"/>
                                  </a:rPr>
                                  <m:t>4</m:t>
                                </m:r>
                                <m:r>
                                  <a:rPr lang="en-US" sz="2000">
                                    <a:effectLst/>
                                    <a:latin typeface="Cambria Math"/>
                                  </a:rPr>
                                  <m:t>)∙</m:t>
                                </m:r>
                                <m:r>
                                  <a:rPr lang="en-US" sz="2000">
                                    <a:effectLst/>
                                    <a:latin typeface="Cambria Math"/>
                                  </a:rPr>
                                  <m:t>4</m:t>
                                </m:r>
                              </m:oMath>
                            </m:oMathPara>
                          </a14:m>
                          <a:endParaRPr lang="en-US" sz="18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300" dirty="0">
                              <a:effectLst/>
                            </a:rPr>
                            <a:t> </a:t>
                          </a:r>
                          <a:endParaRPr lang="en-US" sz="1100" dirty="0">
                            <a:effectLst/>
                            <a:latin typeface="Calibri"/>
                            <a:ea typeface="Calibri"/>
                            <a:cs typeface="Arial"/>
                          </a:endParaRPr>
                        </a:p>
                      </a:txBody>
                      <a:tcPr marL="68580" marR="68580" marT="0" marB="0"/>
                    </a:tc>
                  </a:tr>
                  <a:tr h="261872">
                    <a:tc>
                      <a:txBody>
                        <a:bodyPr/>
                        <a:lstStyle/>
                        <a:p>
                          <a:pPr marL="0" marR="0" algn="r" rtl="1">
                            <a:lnSpc>
                              <a:spcPct val="107000"/>
                            </a:lnSpc>
                            <a:spcBef>
                              <a:spcPts val="0"/>
                            </a:spcBef>
                            <a:spcAft>
                              <a:spcPts val="0"/>
                            </a:spcAft>
                          </a:pPr>
                          <a:r>
                            <a:rPr lang="he-IL" sz="1800">
                              <a:effectLst/>
                              <a:highlight>
                                <a:srgbClr val="FFFF00"/>
                              </a:highlight>
                            </a:rPr>
                            <a:t> </a:t>
                          </a:r>
                          <a:endParaRPr lang="en-US" sz="18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2000" i="1">
                                        <a:effectLst/>
                                        <a:latin typeface="Cambria Math"/>
                                      </a:rPr>
                                    </m:ctrlPr>
                                  </m:sSupPr>
                                  <m:e>
                                    <m:r>
                                      <a:rPr lang="en-US" sz="2000">
                                        <a:effectLst/>
                                        <a:latin typeface="Cambria Math"/>
                                      </a:rPr>
                                      <m:t>𝐴𝐷</m:t>
                                    </m:r>
                                  </m:e>
                                  <m:sup>
                                    <m:r>
                                      <a:rPr lang="en-US" sz="2000">
                                        <a:effectLst/>
                                        <a:latin typeface="Cambria Math"/>
                                      </a:rPr>
                                      <m:t>2</m:t>
                                    </m:r>
                                  </m:sup>
                                </m:sSup>
                                <m:r>
                                  <a:rPr lang="en-US" sz="2000">
                                    <a:effectLst/>
                                    <a:latin typeface="Cambria Math"/>
                                  </a:rPr>
                                  <m:t>=</m:t>
                                </m:r>
                                <m:r>
                                  <a:rPr lang="en-US" sz="2000">
                                    <a:effectLst/>
                                    <a:latin typeface="Cambria Math"/>
                                  </a:rPr>
                                  <m:t>9</m:t>
                                </m:r>
                                <m:r>
                                  <a:rPr lang="en-US" sz="2000">
                                    <a:effectLst/>
                                    <a:latin typeface="Cambria Math"/>
                                  </a:rPr>
                                  <m:t>∙</m:t>
                                </m:r>
                                <m:r>
                                  <a:rPr lang="en-US" sz="2000">
                                    <a:effectLst/>
                                    <a:latin typeface="Cambria Math"/>
                                  </a:rPr>
                                  <m:t>4</m:t>
                                </m:r>
                              </m:oMath>
                            </m:oMathPara>
                          </a14:m>
                          <a:endParaRPr lang="en-US" sz="18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300" dirty="0">
                              <a:effectLst/>
                            </a:rPr>
                            <a:t> </a:t>
                          </a:r>
                          <a:endParaRPr lang="en-US" sz="1100" dirty="0">
                            <a:effectLst/>
                            <a:latin typeface="Calibri"/>
                            <a:ea typeface="Calibri"/>
                            <a:cs typeface="Arial"/>
                          </a:endParaRPr>
                        </a:p>
                      </a:txBody>
                      <a:tcPr marL="68580" marR="68580" marT="0" marB="0"/>
                    </a:tc>
                  </a:tr>
                  <a:tr h="261872">
                    <a:tc>
                      <a:txBody>
                        <a:bodyPr/>
                        <a:lstStyle/>
                        <a:p>
                          <a:pPr marL="0" marR="0" algn="r" rtl="1">
                            <a:lnSpc>
                              <a:spcPct val="107000"/>
                            </a:lnSpc>
                            <a:spcBef>
                              <a:spcPts val="0"/>
                            </a:spcBef>
                            <a:spcAft>
                              <a:spcPts val="0"/>
                            </a:spcAft>
                          </a:pPr>
                          <a:r>
                            <a:rPr lang="he-IL" sz="1800">
                              <a:effectLst/>
                              <a:highlight>
                                <a:srgbClr val="FFFF00"/>
                              </a:highlight>
                            </a:rPr>
                            <a:t> </a:t>
                          </a:r>
                          <a:endParaRPr lang="en-US" sz="18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2000" i="1">
                                        <a:effectLst/>
                                        <a:latin typeface="Cambria Math"/>
                                      </a:rPr>
                                    </m:ctrlPr>
                                  </m:sSupPr>
                                  <m:e>
                                    <m:r>
                                      <a:rPr lang="en-US" sz="2000">
                                        <a:effectLst/>
                                        <a:latin typeface="Cambria Math"/>
                                      </a:rPr>
                                      <m:t>𝐴𝐷</m:t>
                                    </m:r>
                                  </m:e>
                                  <m:sup>
                                    <m:r>
                                      <a:rPr lang="en-US" sz="2000">
                                        <a:effectLst/>
                                        <a:latin typeface="Cambria Math"/>
                                      </a:rPr>
                                      <m:t>2</m:t>
                                    </m:r>
                                  </m:sup>
                                </m:sSup>
                                <m:r>
                                  <a:rPr lang="en-US" sz="2000">
                                    <a:effectLst/>
                                    <a:latin typeface="Cambria Math"/>
                                  </a:rPr>
                                  <m:t>=</m:t>
                                </m:r>
                                <m:r>
                                  <a:rPr lang="en-US" sz="2000">
                                    <a:effectLst/>
                                    <a:latin typeface="Cambria Math"/>
                                  </a:rPr>
                                  <m:t>36</m:t>
                                </m:r>
                              </m:oMath>
                            </m:oMathPara>
                          </a14:m>
                          <a:endParaRPr lang="en-US" sz="18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300" dirty="0">
                              <a:effectLst/>
                            </a:rPr>
                            <a:t> </a:t>
                          </a:r>
                          <a:endParaRPr lang="en-US" sz="1100" dirty="0">
                            <a:effectLst/>
                            <a:latin typeface="Calibri"/>
                            <a:ea typeface="Calibri"/>
                            <a:cs typeface="Arial"/>
                          </a:endParaRPr>
                        </a:p>
                      </a:txBody>
                      <a:tcPr marL="68580" marR="68580" marT="0" marB="0"/>
                    </a:tc>
                  </a:tr>
                  <a:tr h="245472">
                    <a:tc>
                      <a:txBody>
                        <a:bodyPr/>
                        <a:lstStyle/>
                        <a:p>
                          <a:pPr marL="457200" marR="0" algn="r" rtl="1">
                            <a:lnSpc>
                              <a:spcPct val="107000"/>
                            </a:lnSpc>
                            <a:spcBef>
                              <a:spcPts val="0"/>
                            </a:spcBef>
                            <a:spcAft>
                              <a:spcPts val="0"/>
                            </a:spcAft>
                          </a:pPr>
                          <a:r>
                            <a:rPr lang="he-IL" sz="1800">
                              <a:effectLst/>
                              <a:highlight>
                                <a:srgbClr val="FFFF00"/>
                              </a:highlight>
                            </a:rPr>
                            <a:t> </a:t>
                          </a:r>
                          <a:endParaRPr lang="en-US" sz="18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2000">
                                    <a:effectLst/>
                                    <a:latin typeface="Cambria Math"/>
                                  </a:rPr>
                                  <m:t>AD</m:t>
                                </m:r>
                                <m:r>
                                  <a:rPr lang="en-US" sz="2000">
                                    <a:effectLst/>
                                    <a:latin typeface="Cambria Math"/>
                                  </a:rPr>
                                  <m:t>=</m:t>
                                </m:r>
                                <m:r>
                                  <a:rPr lang="en-US" sz="2000">
                                    <a:effectLst/>
                                    <a:latin typeface="Cambria Math"/>
                                  </a:rPr>
                                  <m:t>6</m:t>
                                </m:r>
                                <m:r>
                                  <a:rPr lang="en-US" sz="2000">
                                    <a:effectLst/>
                                    <a:latin typeface="Cambria Math"/>
                                  </a:rPr>
                                  <m:t> </m:t>
                                </m:r>
                                <m:r>
                                  <m:rPr>
                                    <m:sty m:val="p"/>
                                  </m:rPr>
                                  <a:rPr lang="en-US" sz="2000">
                                    <a:effectLst/>
                                    <a:latin typeface="Cambria Math"/>
                                  </a:rPr>
                                  <m:t>c</m:t>
                                </m:r>
                                <m:r>
                                  <a:rPr lang="en-US" sz="2000">
                                    <a:effectLst/>
                                    <a:latin typeface="Cambria Math"/>
                                  </a:rPr>
                                  <m:t>"</m:t>
                                </m:r>
                                <m:r>
                                  <m:rPr>
                                    <m:sty m:val="p"/>
                                  </m:rPr>
                                  <a:rPr lang="en-US" sz="2000">
                                    <a:effectLst/>
                                    <a:latin typeface="Cambria Math"/>
                                  </a:rPr>
                                  <m:t>m</m:t>
                                </m:r>
                              </m:oMath>
                            </m:oMathPara>
                          </a14:m>
                          <a:endParaRPr lang="en-US" sz="18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300" dirty="0">
                              <a:effectLst/>
                              <a:highlight>
                                <a:srgbClr val="FFFF00"/>
                              </a:highlight>
                            </a:rPr>
                            <a:t> </a:t>
                          </a:r>
                          <a:endParaRPr lang="en-US" sz="1100" dirty="0">
                            <a:effectLst/>
                            <a:latin typeface="Calibri"/>
                            <a:ea typeface="Calibri"/>
                            <a:cs typeface="Arial"/>
                          </a:endParaRPr>
                        </a:p>
                      </a:txBody>
                      <a:tcPr marL="68580" marR="68580" marT="0" marB="0"/>
                    </a:tc>
                  </a:tr>
                  <a:tr h="703470">
                    <a:tc>
                      <a:txBody>
                        <a:bodyPr/>
                        <a:lstStyle/>
                        <a:p>
                          <a:pPr marL="457200" marR="0" algn="r" rtl="1">
                            <a:lnSpc>
                              <a:spcPct val="107000"/>
                            </a:lnSpc>
                            <a:spcBef>
                              <a:spcPts val="0"/>
                            </a:spcBef>
                            <a:spcAft>
                              <a:spcPts val="0"/>
                            </a:spcAft>
                          </a:pPr>
                          <a:r>
                            <a:rPr lang="he-IL" sz="1800">
                              <a:effectLst/>
                              <a:highlight>
                                <a:srgbClr val="FFFF00"/>
                              </a:highlight>
                            </a:rPr>
                            <a:t> </a:t>
                          </a:r>
                          <a:endParaRPr lang="en-US" sz="18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2000">
                              <a:effectLst/>
                            </a:rPr>
                            <a:t>במשולש </a:t>
                          </a:r>
                          <a14:m>
                            <m:oMath xmlns:m="http://schemas.openxmlformats.org/officeDocument/2006/math">
                              <m:r>
                                <a:rPr lang="he-IL" sz="2000">
                                  <a:effectLst/>
                                  <a:latin typeface="Cambria Math"/>
                                </a:rPr>
                                <m:t>∆</m:t>
                              </m:r>
                              <m:r>
                                <m:rPr>
                                  <m:sty m:val="p"/>
                                </m:rPr>
                                <a:rPr lang="en-US" sz="2000">
                                  <a:effectLst/>
                                  <a:latin typeface="Cambria Math"/>
                                </a:rPr>
                                <m:t>AED</m:t>
                              </m:r>
                            </m:oMath>
                          </a14:m>
                          <a:r>
                            <a:rPr lang="he-IL" sz="2000">
                              <a:effectLst/>
                            </a:rPr>
                            <a:t>:</a:t>
                          </a:r>
                          <a:endParaRPr lang="en-US" sz="1800">
                            <a:effectLst/>
                          </a:endParaRPr>
                        </a:p>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2000" i="1">
                                        <a:effectLst/>
                                        <a:latin typeface="Cambria Math"/>
                                      </a:rPr>
                                    </m:ctrlPr>
                                  </m:funcPr>
                                  <m:fName>
                                    <m:r>
                                      <m:rPr>
                                        <m:sty m:val="p"/>
                                      </m:rPr>
                                      <a:rPr lang="en-US" sz="2000">
                                        <a:effectLst/>
                                        <a:latin typeface="Cambria Math"/>
                                      </a:rPr>
                                      <m:t>cos</m:t>
                                    </m:r>
                                    <m:r>
                                      <a:rPr lang="en-US" sz="2000">
                                        <a:effectLst/>
                                        <a:latin typeface="Cambria Math"/>
                                      </a:rPr>
                                      <m:t> </m:t>
                                    </m:r>
                                  </m:fName>
                                  <m:e>
                                    <m:r>
                                      <a:rPr lang="en-US" sz="2000">
                                        <a:effectLst/>
                                        <a:latin typeface="Cambria Math"/>
                                      </a:rPr>
                                      <m:t>∡</m:t>
                                    </m:r>
                                    <m:r>
                                      <a:rPr lang="en-US" sz="2000">
                                        <a:effectLst/>
                                        <a:latin typeface="Cambria Math"/>
                                      </a:rPr>
                                      <m:t>𝐷</m:t>
                                    </m:r>
                                    <m:r>
                                      <a:rPr lang="en-US" sz="2000">
                                        <a:effectLst/>
                                        <a:latin typeface="Cambria Math"/>
                                      </a:rPr>
                                      <m:t>=</m:t>
                                    </m:r>
                                  </m:e>
                                </m:func>
                                <m:f>
                                  <m:fPr>
                                    <m:ctrlPr>
                                      <a:rPr lang="en-US" sz="2000" i="1">
                                        <a:effectLst/>
                                        <a:latin typeface="Cambria Math"/>
                                      </a:rPr>
                                    </m:ctrlPr>
                                  </m:fPr>
                                  <m:num>
                                    <m:r>
                                      <a:rPr lang="en-US" sz="2000">
                                        <a:effectLst/>
                                        <a:latin typeface="Cambria Math"/>
                                      </a:rPr>
                                      <m:t>𝐷𝐸</m:t>
                                    </m:r>
                                  </m:num>
                                  <m:den>
                                    <m:r>
                                      <a:rPr lang="en-US" sz="2000">
                                        <a:effectLst/>
                                        <a:latin typeface="Cambria Math"/>
                                      </a:rPr>
                                      <m:t>𝐴𝐷</m:t>
                                    </m:r>
                                  </m:den>
                                </m:f>
                              </m:oMath>
                            </m:oMathPara>
                          </a14:m>
                          <a:endParaRPr lang="en-US" sz="18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300" dirty="0">
                              <a:effectLst/>
                              <a:highlight>
                                <a:srgbClr val="FFFF00"/>
                              </a:highlight>
                            </a:rPr>
                            <a:t> </a:t>
                          </a:r>
                          <a:endParaRPr lang="en-US" sz="1100" dirty="0">
                            <a:effectLst/>
                            <a:latin typeface="Calibri"/>
                            <a:ea typeface="Calibri"/>
                            <a:cs typeface="Arial"/>
                          </a:endParaRPr>
                        </a:p>
                      </a:txBody>
                      <a:tcPr marL="68580" marR="68580" marT="0" marB="0"/>
                    </a:tc>
                  </a:tr>
                  <a:tr h="466309">
                    <a:tc>
                      <a:txBody>
                        <a:bodyPr/>
                        <a:lstStyle/>
                        <a:p>
                          <a:pPr marL="457200" marR="0" algn="r" rtl="1">
                            <a:lnSpc>
                              <a:spcPct val="107000"/>
                            </a:lnSpc>
                            <a:spcBef>
                              <a:spcPts val="0"/>
                            </a:spcBef>
                            <a:spcAft>
                              <a:spcPts val="0"/>
                            </a:spcAft>
                          </a:pPr>
                          <a:r>
                            <a:rPr lang="he-IL" sz="1800">
                              <a:effectLst/>
                              <a:highlight>
                                <a:srgbClr val="FFFF00"/>
                              </a:highlight>
                            </a:rPr>
                            <a:t> </a:t>
                          </a:r>
                          <a:endParaRPr lang="en-US" sz="18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2000" i="1">
                                        <a:effectLst/>
                                        <a:latin typeface="Cambria Math"/>
                                      </a:rPr>
                                    </m:ctrlPr>
                                  </m:funcPr>
                                  <m:fName>
                                    <m:r>
                                      <m:rPr>
                                        <m:sty m:val="p"/>
                                      </m:rPr>
                                      <a:rPr lang="en-US" sz="2000">
                                        <a:effectLst/>
                                        <a:latin typeface="Cambria Math"/>
                                      </a:rPr>
                                      <m:t>cos</m:t>
                                    </m:r>
                                    <m:r>
                                      <a:rPr lang="en-US" sz="2000">
                                        <a:effectLst/>
                                        <a:latin typeface="Cambria Math"/>
                                      </a:rPr>
                                      <m:t> </m:t>
                                    </m:r>
                                  </m:fName>
                                  <m:e>
                                    <m:r>
                                      <a:rPr lang="en-US" sz="2000">
                                        <a:effectLst/>
                                        <a:latin typeface="Cambria Math"/>
                                      </a:rPr>
                                      <m:t>∡</m:t>
                                    </m:r>
                                    <m:r>
                                      <a:rPr lang="en-US" sz="2000">
                                        <a:effectLst/>
                                        <a:latin typeface="Cambria Math"/>
                                      </a:rPr>
                                      <m:t>𝐷</m:t>
                                    </m:r>
                                    <m:r>
                                      <a:rPr lang="en-US" sz="2000">
                                        <a:effectLst/>
                                        <a:latin typeface="Cambria Math"/>
                                      </a:rPr>
                                      <m:t>=</m:t>
                                    </m:r>
                                  </m:e>
                                </m:func>
                                <m:f>
                                  <m:fPr>
                                    <m:ctrlPr>
                                      <a:rPr lang="en-US" sz="2000" i="1">
                                        <a:effectLst/>
                                        <a:latin typeface="Cambria Math"/>
                                      </a:rPr>
                                    </m:ctrlPr>
                                  </m:fPr>
                                  <m:num>
                                    <m:r>
                                      <a:rPr lang="en-US" sz="2000">
                                        <a:effectLst/>
                                        <a:latin typeface="Cambria Math"/>
                                      </a:rPr>
                                      <m:t>5</m:t>
                                    </m:r>
                                  </m:num>
                                  <m:den>
                                    <m:r>
                                      <a:rPr lang="en-US" sz="2000">
                                        <a:effectLst/>
                                        <a:latin typeface="Cambria Math"/>
                                      </a:rPr>
                                      <m:t>6</m:t>
                                    </m:r>
                                  </m:den>
                                </m:f>
                              </m:oMath>
                            </m:oMathPara>
                          </a14:m>
                          <a:endParaRPr lang="en-US" sz="18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300">
                              <a:effectLst/>
                              <a:highlight>
                                <a:srgbClr val="FFFF00"/>
                              </a:highlight>
                            </a:rPr>
                            <a:t> </a:t>
                          </a:r>
                          <a:endParaRPr lang="en-US" sz="1100">
                            <a:effectLst/>
                            <a:latin typeface="Calibri"/>
                            <a:ea typeface="Calibri"/>
                            <a:cs typeface="Arial"/>
                          </a:endParaRPr>
                        </a:p>
                      </a:txBody>
                      <a:tcPr marL="68580" marR="68580" marT="0" marB="0"/>
                    </a:tc>
                  </a:tr>
                  <a:tr h="245472">
                    <a:tc>
                      <a:txBody>
                        <a:bodyPr/>
                        <a:lstStyle/>
                        <a:p>
                          <a:pPr marL="457200" marR="0" algn="r" rtl="1">
                            <a:lnSpc>
                              <a:spcPct val="107000"/>
                            </a:lnSpc>
                            <a:spcBef>
                              <a:spcPts val="0"/>
                            </a:spcBef>
                            <a:spcAft>
                              <a:spcPts val="0"/>
                            </a:spcAft>
                          </a:pPr>
                          <a:r>
                            <a:rPr lang="he-IL" sz="1800">
                              <a:effectLst/>
                              <a:highlight>
                                <a:srgbClr val="FFFF00"/>
                              </a:highlight>
                            </a:rPr>
                            <a:t> </a:t>
                          </a:r>
                          <a:endParaRPr lang="en-US" sz="18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a:rPr>
                                  <m:t>∡</m:t>
                                </m:r>
                                <m:r>
                                  <m:rPr>
                                    <m:sty m:val="p"/>
                                  </m:rPr>
                                  <a:rPr lang="en-US" sz="2000">
                                    <a:effectLst/>
                                    <a:latin typeface="Cambria Math"/>
                                  </a:rPr>
                                  <m:t>D</m:t>
                                </m:r>
                                <m:r>
                                  <a:rPr lang="en-US" sz="2000">
                                    <a:effectLst/>
                                    <a:latin typeface="Cambria Math"/>
                                  </a:rPr>
                                  <m:t>=</m:t>
                                </m:r>
                                <m:r>
                                  <a:rPr lang="en-US" sz="2000">
                                    <a:effectLst/>
                                    <a:latin typeface="Cambria Math"/>
                                  </a:rPr>
                                  <m:t>33</m:t>
                                </m:r>
                                <m:r>
                                  <a:rPr lang="en-US" sz="2000">
                                    <a:effectLst/>
                                    <a:latin typeface="Cambria Math"/>
                                  </a:rPr>
                                  <m:t>.</m:t>
                                </m:r>
                                <m:r>
                                  <a:rPr lang="en-US" sz="2000">
                                    <a:effectLst/>
                                    <a:latin typeface="Cambria Math"/>
                                  </a:rPr>
                                  <m:t>557</m:t>
                                </m:r>
                                <m:r>
                                  <a:rPr lang="en-US" sz="2000">
                                    <a:effectLst/>
                                    <a:latin typeface="Cambria Math"/>
                                  </a:rPr>
                                  <m:t>°</m:t>
                                </m:r>
                              </m:oMath>
                            </m:oMathPara>
                          </a14:m>
                          <a:endParaRPr lang="en-US" sz="18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300" dirty="0">
                              <a:effectLst/>
                              <a:highlight>
                                <a:srgbClr val="FFFF00"/>
                              </a:highlight>
                            </a:rPr>
                            <a:t> </a:t>
                          </a:r>
                          <a:endParaRPr lang="en-US" sz="1100" dirty="0">
                            <a:effectLst/>
                            <a:latin typeface="Calibri"/>
                            <a:ea typeface="Calibri"/>
                            <a:cs typeface="Arial"/>
                          </a:endParaRPr>
                        </a:p>
                      </a:txBody>
                      <a:tcPr marL="68580" marR="68580" marT="0" marB="0"/>
                    </a:tc>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4259044970"/>
                  </p:ext>
                </p:extLst>
              </p:nvPr>
            </p:nvGraphicFramePr>
            <p:xfrm>
              <a:off x="3142129" y="493985"/>
              <a:ext cx="7504851" cy="5964137"/>
            </p:xfrm>
            <a:graphic>
              <a:graphicData uri="http://schemas.openxmlformats.org/drawingml/2006/table">
                <a:tbl>
                  <a:tblPr rtl="1" firstRow="1" firstCol="1" bandRow="1">
                    <a:tableStyleId>{BC89EF96-8CEA-46FF-86C4-4CE0E7609802}</a:tableStyleId>
                  </a:tblPr>
                  <a:tblGrid>
                    <a:gridCol w="1198832"/>
                    <a:gridCol w="3198776"/>
                    <a:gridCol w="3107243"/>
                  </a:tblGrid>
                  <a:tr h="612712">
                    <a:tc>
                      <a:txBody>
                        <a:bodyPr/>
                        <a:lstStyle/>
                        <a:p>
                          <a:pPr marL="342900" marR="0" lvl="0" indent="-342900" algn="r" rtl="1">
                            <a:lnSpc>
                              <a:spcPct val="107000"/>
                            </a:lnSpc>
                            <a:spcBef>
                              <a:spcPts val="0"/>
                            </a:spcBef>
                            <a:spcAft>
                              <a:spcPts val="0"/>
                            </a:spcAft>
                            <a:buFont typeface="+mj-cs"/>
                            <a:buAutoNum type="hebrew2Minus"/>
                          </a:pPr>
                          <a:r>
                            <a:rPr lang="he-IL" sz="1800" dirty="0">
                              <a:effectLst/>
                            </a:rPr>
                            <a:t> </a:t>
                          </a:r>
                          <a:endParaRPr lang="en-US" sz="1800" dirty="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524" t="-13000" r="-97143" b="-898000"/>
                          </a:stretch>
                        </a:blipFill>
                      </a:tcPr>
                    </a:tc>
                    <a:tc>
                      <a:txBody>
                        <a:bodyPr/>
                        <a:lstStyle/>
                        <a:p>
                          <a:pPr marL="0" marR="0" algn="r" rtl="1">
                            <a:lnSpc>
                              <a:spcPct val="107000"/>
                            </a:lnSpc>
                            <a:spcBef>
                              <a:spcPts val="0"/>
                            </a:spcBef>
                            <a:spcAft>
                              <a:spcPts val="0"/>
                            </a:spcAft>
                          </a:pPr>
                          <a:r>
                            <a:rPr lang="he-IL" sz="1300">
                              <a:effectLst/>
                            </a:rPr>
                            <a:t>משפט חוצה זווית (</a:t>
                          </a:r>
                          <a:r>
                            <a:rPr lang="en-US" sz="1300">
                              <a:effectLst/>
                            </a:rPr>
                            <a:t>AC</a:t>
                          </a:r>
                          <a:r>
                            <a:rPr lang="he-IL" sz="1300">
                              <a:effectLst/>
                            </a:rPr>
                            <a:t>)</a:t>
                          </a:r>
                          <a:endParaRPr lang="en-US" sz="1100">
                            <a:effectLst/>
                            <a:latin typeface="Calibri"/>
                            <a:ea typeface="Calibri"/>
                            <a:cs typeface="Arial"/>
                          </a:endParaRPr>
                        </a:p>
                      </a:txBody>
                      <a:tcPr marL="68580" marR="68580" marT="0" marB="0"/>
                    </a:tc>
                  </a:tr>
                  <a:tr h="610553">
                    <a:tc>
                      <a:txBody>
                        <a:bodyPr/>
                        <a:lstStyle/>
                        <a:p>
                          <a:pPr marL="457200" marR="0" algn="r" rtl="1">
                            <a:lnSpc>
                              <a:spcPct val="107000"/>
                            </a:lnSpc>
                            <a:spcBef>
                              <a:spcPts val="0"/>
                            </a:spcBef>
                            <a:spcAft>
                              <a:spcPts val="0"/>
                            </a:spcAft>
                          </a:pPr>
                          <a:r>
                            <a:rPr lang="he-IL" sz="1800">
                              <a:effectLst/>
                            </a:rPr>
                            <a:t> </a:t>
                          </a:r>
                          <a:endParaRPr lang="en-US" sz="18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524" t="-111881" r="-97143" b="-789109"/>
                          </a:stretch>
                        </a:blipFill>
                      </a:tcPr>
                    </a:tc>
                    <a:tc>
                      <a:txBody>
                        <a:bodyPr/>
                        <a:lstStyle/>
                        <a:p>
                          <a:pPr marL="0" marR="0" algn="r" rtl="1">
                            <a:lnSpc>
                              <a:spcPct val="107000"/>
                            </a:lnSpc>
                            <a:spcBef>
                              <a:spcPts val="0"/>
                            </a:spcBef>
                            <a:spcAft>
                              <a:spcPts val="0"/>
                            </a:spcAft>
                          </a:pPr>
                          <a:r>
                            <a:rPr lang="he-IL" sz="1300">
                              <a:effectLst/>
                            </a:rPr>
                            <a:t> </a:t>
                          </a:r>
                          <a:endParaRPr lang="en-US" sz="1100">
                            <a:effectLst/>
                            <a:latin typeface="Calibri"/>
                            <a:ea typeface="Calibri"/>
                            <a:cs typeface="Arial"/>
                          </a:endParaRPr>
                        </a:p>
                      </a:txBody>
                      <a:tcPr marL="68580" marR="68580" marT="0" marB="0"/>
                    </a:tc>
                  </a:tr>
                  <a:tr h="326136">
                    <a:tc>
                      <a:txBody>
                        <a:bodyPr/>
                        <a:lstStyle/>
                        <a:p>
                          <a:pPr marL="457200" marR="0" algn="r" rtl="1">
                            <a:lnSpc>
                              <a:spcPct val="107000"/>
                            </a:lnSpc>
                            <a:spcBef>
                              <a:spcPts val="0"/>
                            </a:spcBef>
                            <a:spcAft>
                              <a:spcPts val="0"/>
                            </a:spcAft>
                          </a:pPr>
                          <a:r>
                            <a:rPr lang="he-IL" sz="1800">
                              <a:effectLst/>
                            </a:rPr>
                            <a:t> </a:t>
                          </a:r>
                          <a:endParaRPr lang="en-US" sz="18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524" t="-403774" r="-97143" b="-1403774"/>
                          </a:stretch>
                        </a:blipFill>
                      </a:tcPr>
                    </a:tc>
                    <a:tc>
                      <a:txBody>
                        <a:bodyPr/>
                        <a:lstStyle/>
                        <a:p>
                          <a:pPr marL="0" marR="0" algn="r" rtl="1">
                            <a:lnSpc>
                              <a:spcPct val="107000"/>
                            </a:lnSpc>
                            <a:spcBef>
                              <a:spcPts val="0"/>
                            </a:spcBef>
                            <a:spcAft>
                              <a:spcPts val="0"/>
                            </a:spcAft>
                          </a:pPr>
                          <a:r>
                            <a:rPr lang="he-IL" sz="1300">
                              <a:effectLst/>
                            </a:rPr>
                            <a:t> </a:t>
                          </a:r>
                          <a:endParaRPr lang="en-US" sz="1100">
                            <a:effectLst/>
                            <a:latin typeface="Calibri"/>
                            <a:ea typeface="Calibri"/>
                            <a:cs typeface="Arial"/>
                          </a:endParaRPr>
                        </a:p>
                      </a:txBody>
                      <a:tcPr marL="68580" marR="68580" marT="0" marB="0"/>
                    </a:tc>
                  </a:tr>
                  <a:tr h="326136">
                    <a:tc>
                      <a:txBody>
                        <a:bodyPr/>
                        <a:lstStyle/>
                        <a:p>
                          <a:pPr marL="457200" marR="0" algn="r" rtl="1">
                            <a:lnSpc>
                              <a:spcPct val="107000"/>
                            </a:lnSpc>
                            <a:spcBef>
                              <a:spcPts val="0"/>
                            </a:spcBef>
                            <a:spcAft>
                              <a:spcPts val="0"/>
                            </a:spcAft>
                          </a:pPr>
                          <a:r>
                            <a:rPr lang="he-IL" sz="1800">
                              <a:effectLst/>
                            </a:rPr>
                            <a:t> </a:t>
                          </a:r>
                          <a:endParaRPr lang="en-US" sz="18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524" t="-494444" r="-97143" b="-1277778"/>
                          </a:stretch>
                        </a:blipFill>
                      </a:tcPr>
                    </a:tc>
                    <a:tc>
                      <a:txBody>
                        <a:bodyPr/>
                        <a:lstStyle/>
                        <a:p>
                          <a:pPr marL="0" marR="0" algn="r" rtl="1">
                            <a:lnSpc>
                              <a:spcPct val="107000"/>
                            </a:lnSpc>
                            <a:spcBef>
                              <a:spcPts val="0"/>
                            </a:spcBef>
                            <a:spcAft>
                              <a:spcPts val="0"/>
                            </a:spcAft>
                          </a:pPr>
                          <a:r>
                            <a:rPr lang="he-IL" sz="1300">
                              <a:effectLst/>
                            </a:rPr>
                            <a:t> </a:t>
                          </a:r>
                          <a:endParaRPr lang="en-US" sz="1100">
                            <a:effectLst/>
                            <a:latin typeface="Calibri"/>
                            <a:ea typeface="Calibri"/>
                            <a:cs typeface="Arial"/>
                          </a:endParaRPr>
                        </a:p>
                      </a:txBody>
                      <a:tcPr marL="68580" marR="68580" marT="0" marB="0"/>
                    </a:tc>
                  </a:tr>
                  <a:tr h="490944">
                    <a:tc>
                      <a:txBody>
                        <a:bodyPr/>
                        <a:lstStyle/>
                        <a:p>
                          <a:pPr marL="342900" marR="0" lvl="0" indent="-342900" algn="r" rtl="1">
                            <a:lnSpc>
                              <a:spcPct val="107000"/>
                            </a:lnSpc>
                            <a:spcBef>
                              <a:spcPts val="0"/>
                            </a:spcBef>
                            <a:spcAft>
                              <a:spcPts val="0"/>
                            </a:spcAft>
                            <a:buFont typeface="+mj-cs"/>
                            <a:buAutoNum type="hebrew2Minus"/>
                          </a:pPr>
                          <a:r>
                            <a:rPr lang="he-IL" sz="1800">
                              <a:effectLst/>
                            </a:rPr>
                            <a:t> </a:t>
                          </a:r>
                          <a:endParaRPr lang="en-US" sz="18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524" t="-401250" r="-97143" b="-762500"/>
                          </a:stretch>
                        </a:blipFill>
                      </a:tcPr>
                    </a:tc>
                    <a:tc>
                      <a:txBody>
                        <a:bodyPr/>
                        <a:lstStyle/>
                        <a:p>
                          <a:pPr marL="0" marR="0" algn="r" rtl="1">
                            <a:lnSpc>
                              <a:spcPct val="107000"/>
                            </a:lnSpc>
                            <a:spcBef>
                              <a:spcPts val="0"/>
                            </a:spcBef>
                            <a:spcAft>
                              <a:spcPts val="0"/>
                            </a:spcAft>
                          </a:pPr>
                          <a:r>
                            <a:rPr lang="he-IL" sz="1300">
                              <a:effectLst/>
                            </a:rPr>
                            <a:t>משיק בריבוע שווה למכפלת החותך בחלקו החיצוני</a:t>
                          </a:r>
                          <a:endParaRPr lang="en-US" sz="1100">
                            <a:effectLst/>
                            <a:latin typeface="Calibri"/>
                            <a:ea typeface="Calibri"/>
                            <a:cs typeface="Arial"/>
                          </a:endParaRPr>
                        </a:p>
                      </a:txBody>
                      <a:tcPr marL="68580" marR="68580" marT="0" marB="0"/>
                    </a:tc>
                  </a:tr>
                  <a:tr h="347853">
                    <a:tc>
                      <a:txBody>
                        <a:bodyPr/>
                        <a:lstStyle/>
                        <a:p>
                          <a:pPr marL="0" marR="0" algn="r" rtl="1">
                            <a:lnSpc>
                              <a:spcPct val="107000"/>
                            </a:lnSpc>
                            <a:spcBef>
                              <a:spcPts val="0"/>
                            </a:spcBef>
                            <a:spcAft>
                              <a:spcPts val="0"/>
                            </a:spcAft>
                          </a:pPr>
                          <a:r>
                            <a:rPr lang="he-IL" sz="1800">
                              <a:effectLst/>
                              <a:highlight>
                                <a:srgbClr val="FFFF00"/>
                              </a:highlight>
                            </a:rPr>
                            <a:t> </a:t>
                          </a:r>
                          <a:endParaRPr lang="en-US" sz="18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524" t="-703509" r="-97143" b="-970175"/>
                          </a:stretch>
                        </a:blipFill>
                      </a:tcPr>
                    </a:tc>
                    <a:tc>
                      <a:txBody>
                        <a:bodyPr/>
                        <a:lstStyle/>
                        <a:p>
                          <a:pPr marL="0" marR="0" algn="r" rtl="1">
                            <a:lnSpc>
                              <a:spcPct val="107000"/>
                            </a:lnSpc>
                            <a:spcBef>
                              <a:spcPts val="0"/>
                            </a:spcBef>
                            <a:spcAft>
                              <a:spcPts val="0"/>
                            </a:spcAft>
                          </a:pPr>
                          <a:r>
                            <a:rPr lang="he-IL" sz="1300">
                              <a:effectLst/>
                            </a:rPr>
                            <a:t> </a:t>
                          </a:r>
                          <a:endParaRPr lang="en-US" sz="1100">
                            <a:effectLst/>
                            <a:latin typeface="Calibri"/>
                            <a:ea typeface="Calibri"/>
                            <a:cs typeface="Arial"/>
                          </a:endParaRPr>
                        </a:p>
                      </a:txBody>
                      <a:tcPr marL="68580" marR="68580" marT="0" marB="0"/>
                    </a:tc>
                  </a:tr>
                  <a:tr h="347853">
                    <a:tc>
                      <a:txBody>
                        <a:bodyPr/>
                        <a:lstStyle/>
                        <a:p>
                          <a:pPr marL="0" marR="0" algn="r" rtl="1">
                            <a:lnSpc>
                              <a:spcPct val="107000"/>
                            </a:lnSpc>
                            <a:spcBef>
                              <a:spcPts val="0"/>
                            </a:spcBef>
                            <a:spcAft>
                              <a:spcPts val="0"/>
                            </a:spcAft>
                          </a:pPr>
                          <a:r>
                            <a:rPr lang="he-IL" sz="1800">
                              <a:effectLst/>
                              <a:highlight>
                                <a:srgbClr val="FFFF00"/>
                              </a:highlight>
                            </a:rPr>
                            <a:t> </a:t>
                          </a:r>
                          <a:endParaRPr lang="en-US" sz="18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524" t="-803509" r="-97143" b="-870175"/>
                          </a:stretch>
                        </a:blipFill>
                      </a:tcPr>
                    </a:tc>
                    <a:tc>
                      <a:txBody>
                        <a:bodyPr/>
                        <a:lstStyle/>
                        <a:p>
                          <a:pPr marL="0" marR="0" algn="r" rtl="1">
                            <a:lnSpc>
                              <a:spcPct val="107000"/>
                            </a:lnSpc>
                            <a:spcBef>
                              <a:spcPts val="0"/>
                            </a:spcBef>
                            <a:spcAft>
                              <a:spcPts val="0"/>
                            </a:spcAft>
                          </a:pPr>
                          <a:r>
                            <a:rPr lang="he-IL" sz="1300" dirty="0">
                              <a:effectLst/>
                            </a:rPr>
                            <a:t> </a:t>
                          </a:r>
                          <a:endParaRPr lang="en-US" sz="1100" dirty="0">
                            <a:effectLst/>
                            <a:latin typeface="Calibri"/>
                            <a:ea typeface="Calibri"/>
                            <a:cs typeface="Arial"/>
                          </a:endParaRPr>
                        </a:p>
                      </a:txBody>
                      <a:tcPr marL="68580" marR="68580" marT="0" marB="0"/>
                    </a:tc>
                  </a:tr>
                  <a:tr h="347853">
                    <a:tc>
                      <a:txBody>
                        <a:bodyPr/>
                        <a:lstStyle/>
                        <a:p>
                          <a:pPr marL="0" marR="0" algn="r" rtl="1">
                            <a:lnSpc>
                              <a:spcPct val="107000"/>
                            </a:lnSpc>
                            <a:spcBef>
                              <a:spcPts val="0"/>
                            </a:spcBef>
                            <a:spcAft>
                              <a:spcPts val="0"/>
                            </a:spcAft>
                          </a:pPr>
                          <a:r>
                            <a:rPr lang="he-IL" sz="1800">
                              <a:effectLst/>
                              <a:highlight>
                                <a:srgbClr val="FFFF00"/>
                              </a:highlight>
                            </a:rPr>
                            <a:t> </a:t>
                          </a:r>
                          <a:endParaRPr lang="en-US" sz="18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524" t="-903509" r="-97143" b="-770175"/>
                          </a:stretch>
                        </a:blipFill>
                      </a:tcPr>
                    </a:tc>
                    <a:tc>
                      <a:txBody>
                        <a:bodyPr/>
                        <a:lstStyle/>
                        <a:p>
                          <a:pPr marL="0" marR="0" algn="r" rtl="1">
                            <a:lnSpc>
                              <a:spcPct val="107000"/>
                            </a:lnSpc>
                            <a:spcBef>
                              <a:spcPts val="0"/>
                            </a:spcBef>
                            <a:spcAft>
                              <a:spcPts val="0"/>
                            </a:spcAft>
                          </a:pPr>
                          <a:r>
                            <a:rPr lang="he-IL" sz="1300" dirty="0">
                              <a:effectLst/>
                            </a:rPr>
                            <a:t> </a:t>
                          </a:r>
                          <a:endParaRPr lang="en-US" sz="1100" dirty="0">
                            <a:effectLst/>
                            <a:latin typeface="Calibri"/>
                            <a:ea typeface="Calibri"/>
                            <a:cs typeface="Arial"/>
                          </a:endParaRPr>
                        </a:p>
                      </a:txBody>
                      <a:tcPr marL="68580" marR="68580" marT="0" marB="0"/>
                    </a:tc>
                  </a:tr>
                  <a:tr h="347853">
                    <a:tc>
                      <a:txBody>
                        <a:bodyPr/>
                        <a:lstStyle/>
                        <a:p>
                          <a:pPr marL="0" marR="0" algn="r" rtl="1">
                            <a:lnSpc>
                              <a:spcPct val="107000"/>
                            </a:lnSpc>
                            <a:spcBef>
                              <a:spcPts val="0"/>
                            </a:spcBef>
                            <a:spcAft>
                              <a:spcPts val="0"/>
                            </a:spcAft>
                          </a:pPr>
                          <a:r>
                            <a:rPr lang="he-IL" sz="1800">
                              <a:effectLst/>
                              <a:highlight>
                                <a:srgbClr val="FFFF00"/>
                              </a:highlight>
                            </a:rPr>
                            <a:t> </a:t>
                          </a:r>
                          <a:endParaRPr lang="en-US" sz="18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524" t="-1003509" r="-97143" b="-670175"/>
                          </a:stretch>
                        </a:blipFill>
                      </a:tcPr>
                    </a:tc>
                    <a:tc>
                      <a:txBody>
                        <a:bodyPr/>
                        <a:lstStyle/>
                        <a:p>
                          <a:pPr marL="0" marR="0" algn="r" rtl="1">
                            <a:lnSpc>
                              <a:spcPct val="107000"/>
                            </a:lnSpc>
                            <a:spcBef>
                              <a:spcPts val="0"/>
                            </a:spcBef>
                            <a:spcAft>
                              <a:spcPts val="0"/>
                            </a:spcAft>
                          </a:pPr>
                          <a:r>
                            <a:rPr lang="he-IL" sz="1300" dirty="0">
                              <a:effectLst/>
                            </a:rPr>
                            <a:t> </a:t>
                          </a:r>
                          <a:endParaRPr lang="en-US" sz="1100" dirty="0">
                            <a:effectLst/>
                            <a:latin typeface="Calibri"/>
                            <a:ea typeface="Calibri"/>
                            <a:cs typeface="Arial"/>
                          </a:endParaRPr>
                        </a:p>
                      </a:txBody>
                      <a:tcPr marL="68580" marR="68580" marT="0" marB="0"/>
                    </a:tc>
                  </a:tr>
                  <a:tr h="326136">
                    <a:tc>
                      <a:txBody>
                        <a:bodyPr/>
                        <a:lstStyle/>
                        <a:p>
                          <a:pPr marL="457200" marR="0" algn="r" rtl="1">
                            <a:lnSpc>
                              <a:spcPct val="107000"/>
                            </a:lnSpc>
                            <a:spcBef>
                              <a:spcPts val="0"/>
                            </a:spcBef>
                            <a:spcAft>
                              <a:spcPts val="0"/>
                            </a:spcAft>
                          </a:pPr>
                          <a:r>
                            <a:rPr lang="he-IL" sz="1800">
                              <a:effectLst/>
                              <a:highlight>
                                <a:srgbClr val="FFFF00"/>
                              </a:highlight>
                            </a:rPr>
                            <a:t> </a:t>
                          </a:r>
                          <a:endParaRPr lang="en-US" sz="18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524" t="-1164815" r="-97143" b="-607407"/>
                          </a:stretch>
                        </a:blipFill>
                      </a:tcPr>
                    </a:tc>
                    <a:tc>
                      <a:txBody>
                        <a:bodyPr/>
                        <a:lstStyle/>
                        <a:p>
                          <a:pPr marL="0" marR="0" algn="r" rtl="1">
                            <a:lnSpc>
                              <a:spcPct val="107000"/>
                            </a:lnSpc>
                            <a:spcBef>
                              <a:spcPts val="0"/>
                            </a:spcBef>
                            <a:spcAft>
                              <a:spcPts val="0"/>
                            </a:spcAft>
                          </a:pPr>
                          <a:r>
                            <a:rPr lang="he-IL" sz="1300" dirty="0">
                              <a:effectLst/>
                              <a:highlight>
                                <a:srgbClr val="FFFF00"/>
                              </a:highlight>
                            </a:rPr>
                            <a:t> </a:t>
                          </a:r>
                          <a:endParaRPr lang="en-US" sz="1100" dirty="0">
                            <a:effectLst/>
                            <a:latin typeface="Calibri"/>
                            <a:ea typeface="Calibri"/>
                            <a:cs typeface="Arial"/>
                          </a:endParaRPr>
                        </a:p>
                      </a:txBody>
                      <a:tcPr marL="68580" marR="68580" marT="0" marB="0"/>
                    </a:tc>
                  </a:tr>
                  <a:tr h="934593">
                    <a:tc>
                      <a:txBody>
                        <a:bodyPr/>
                        <a:lstStyle/>
                        <a:p>
                          <a:pPr marL="457200" marR="0" algn="r" rtl="1">
                            <a:lnSpc>
                              <a:spcPct val="107000"/>
                            </a:lnSpc>
                            <a:spcBef>
                              <a:spcPts val="0"/>
                            </a:spcBef>
                            <a:spcAft>
                              <a:spcPts val="0"/>
                            </a:spcAft>
                          </a:pPr>
                          <a:r>
                            <a:rPr lang="he-IL" sz="1800">
                              <a:effectLst/>
                              <a:highlight>
                                <a:srgbClr val="FFFF00"/>
                              </a:highlight>
                            </a:rPr>
                            <a:t> </a:t>
                          </a:r>
                          <a:endParaRPr lang="en-US" sz="18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524" t="-446405" r="-97143" b="-114379"/>
                          </a:stretch>
                        </a:blipFill>
                      </a:tcPr>
                    </a:tc>
                    <a:tc>
                      <a:txBody>
                        <a:bodyPr/>
                        <a:lstStyle/>
                        <a:p>
                          <a:pPr marL="0" marR="0" algn="r" rtl="1">
                            <a:lnSpc>
                              <a:spcPct val="107000"/>
                            </a:lnSpc>
                            <a:spcBef>
                              <a:spcPts val="0"/>
                            </a:spcBef>
                            <a:spcAft>
                              <a:spcPts val="0"/>
                            </a:spcAft>
                          </a:pPr>
                          <a:r>
                            <a:rPr lang="he-IL" sz="1300" dirty="0">
                              <a:effectLst/>
                              <a:highlight>
                                <a:srgbClr val="FFFF00"/>
                              </a:highlight>
                            </a:rPr>
                            <a:t> </a:t>
                          </a:r>
                          <a:endParaRPr lang="en-US" sz="1100" dirty="0">
                            <a:effectLst/>
                            <a:latin typeface="Calibri"/>
                            <a:ea typeface="Calibri"/>
                            <a:cs typeface="Arial"/>
                          </a:endParaRPr>
                        </a:p>
                      </a:txBody>
                      <a:tcPr marL="68580" marR="68580" marT="0" marB="0"/>
                    </a:tc>
                  </a:tr>
                  <a:tr h="619379">
                    <a:tc>
                      <a:txBody>
                        <a:bodyPr/>
                        <a:lstStyle/>
                        <a:p>
                          <a:pPr marL="457200" marR="0" algn="r" rtl="1">
                            <a:lnSpc>
                              <a:spcPct val="107000"/>
                            </a:lnSpc>
                            <a:spcBef>
                              <a:spcPts val="0"/>
                            </a:spcBef>
                            <a:spcAft>
                              <a:spcPts val="0"/>
                            </a:spcAft>
                          </a:pPr>
                          <a:r>
                            <a:rPr lang="he-IL" sz="1800">
                              <a:effectLst/>
                              <a:highlight>
                                <a:srgbClr val="FFFF00"/>
                              </a:highlight>
                            </a:rPr>
                            <a:t> </a:t>
                          </a:r>
                          <a:endParaRPr lang="en-US" sz="18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524" t="-819608" r="-97143" b="-71569"/>
                          </a:stretch>
                        </a:blipFill>
                      </a:tcPr>
                    </a:tc>
                    <a:tc>
                      <a:txBody>
                        <a:bodyPr/>
                        <a:lstStyle/>
                        <a:p>
                          <a:pPr marL="0" marR="0" algn="r" rtl="1">
                            <a:lnSpc>
                              <a:spcPct val="107000"/>
                            </a:lnSpc>
                            <a:spcBef>
                              <a:spcPts val="0"/>
                            </a:spcBef>
                            <a:spcAft>
                              <a:spcPts val="0"/>
                            </a:spcAft>
                          </a:pPr>
                          <a:r>
                            <a:rPr lang="he-IL" sz="1300">
                              <a:effectLst/>
                              <a:highlight>
                                <a:srgbClr val="FFFF00"/>
                              </a:highlight>
                            </a:rPr>
                            <a:t> </a:t>
                          </a:r>
                          <a:endParaRPr lang="en-US" sz="1100">
                            <a:effectLst/>
                            <a:latin typeface="Calibri"/>
                            <a:ea typeface="Calibri"/>
                            <a:cs typeface="Arial"/>
                          </a:endParaRPr>
                        </a:p>
                      </a:txBody>
                      <a:tcPr marL="68580" marR="68580" marT="0" marB="0"/>
                    </a:tc>
                  </a:tr>
                  <a:tr h="326136">
                    <a:tc>
                      <a:txBody>
                        <a:bodyPr/>
                        <a:lstStyle/>
                        <a:p>
                          <a:pPr marL="457200" marR="0" algn="r" rtl="1">
                            <a:lnSpc>
                              <a:spcPct val="107000"/>
                            </a:lnSpc>
                            <a:spcBef>
                              <a:spcPts val="0"/>
                            </a:spcBef>
                            <a:spcAft>
                              <a:spcPts val="0"/>
                            </a:spcAft>
                          </a:pPr>
                          <a:r>
                            <a:rPr lang="he-IL" sz="1800">
                              <a:effectLst/>
                              <a:highlight>
                                <a:srgbClr val="FFFF00"/>
                              </a:highlight>
                            </a:rPr>
                            <a:t> </a:t>
                          </a:r>
                          <a:endParaRPr lang="en-US" sz="18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524" t="-1769811" r="-97143" b="-37736"/>
                          </a:stretch>
                        </a:blipFill>
                      </a:tcPr>
                    </a:tc>
                    <a:tc>
                      <a:txBody>
                        <a:bodyPr/>
                        <a:lstStyle/>
                        <a:p>
                          <a:pPr marL="0" marR="0" algn="r" rtl="1">
                            <a:lnSpc>
                              <a:spcPct val="107000"/>
                            </a:lnSpc>
                            <a:spcBef>
                              <a:spcPts val="0"/>
                            </a:spcBef>
                            <a:spcAft>
                              <a:spcPts val="0"/>
                            </a:spcAft>
                          </a:pPr>
                          <a:r>
                            <a:rPr lang="he-IL" sz="1300" dirty="0">
                              <a:effectLst/>
                              <a:highlight>
                                <a:srgbClr val="FFFF00"/>
                              </a:highlight>
                            </a:rPr>
                            <a:t> </a:t>
                          </a:r>
                          <a:endParaRPr lang="en-US" sz="1100" dirty="0">
                            <a:effectLst/>
                            <a:latin typeface="Calibri"/>
                            <a:ea typeface="Calibri"/>
                            <a:cs typeface="Arial"/>
                          </a:endParaRPr>
                        </a:p>
                      </a:txBody>
                      <a:tcPr marL="68580" marR="68580" marT="0" marB="0"/>
                    </a:tc>
                  </a:tr>
                </a:tbl>
              </a:graphicData>
            </a:graphic>
          </p:graphicFrame>
        </mc:Fallback>
      </mc:AlternateContent>
      <p:pic>
        <p:nvPicPr>
          <p:cNvPr id="4" name="תמונה 1" descr="C:\Users\samsung\Downloads\20151829-121809_p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369" y="702353"/>
            <a:ext cx="1903095" cy="2636520"/>
          </a:xfrm>
          <a:prstGeom prst="rect">
            <a:avLst/>
          </a:prstGeom>
          <a:noFill/>
          <a:ln>
            <a:noFill/>
          </a:ln>
        </p:spPr>
      </p:pic>
    </p:spTree>
    <p:extLst>
      <p:ext uri="{BB962C8B-B14F-4D97-AF65-F5344CB8AC3E}">
        <p14:creationId xmlns:p14="http://schemas.microsoft.com/office/powerpoint/2010/main" val="3997493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749" y="2487587"/>
            <a:ext cx="5008810" cy="1499616"/>
          </a:xfrm>
        </p:spPr>
        <p:txBody>
          <a:bodyPr>
            <a:normAutofit/>
          </a:bodyPr>
          <a:lstStyle/>
          <a:p>
            <a:r>
              <a:rPr lang="he-IL" sz="6000" dirty="0" smtClean="0">
                <a:solidFill>
                  <a:srgbClr val="FF0000"/>
                </a:solidFill>
              </a:rPr>
              <a:t>פתרון 5</a:t>
            </a:r>
            <a:endParaRPr lang="he-IL" sz="6000" dirty="0">
              <a:solidFill>
                <a:srgbClr val="FF0000"/>
              </a:solidFill>
            </a:endParaRPr>
          </a:p>
        </p:txBody>
      </p:sp>
    </p:spTree>
    <p:extLst>
      <p:ext uri="{BB962C8B-B14F-4D97-AF65-F5344CB8AC3E}">
        <p14:creationId xmlns:p14="http://schemas.microsoft.com/office/powerpoint/2010/main" val="75050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2133161873"/>
                  </p:ext>
                </p:extLst>
              </p:nvPr>
            </p:nvGraphicFramePr>
            <p:xfrm>
              <a:off x="3176416" y="0"/>
              <a:ext cx="7060660" cy="6543925"/>
            </p:xfrm>
            <a:graphic>
              <a:graphicData uri="http://schemas.openxmlformats.org/drawingml/2006/table">
                <a:tbl>
                  <a:tblPr rtl="1" firstRow="1" firstCol="1" bandRow="1">
                    <a:tableStyleId>{BC89EF96-8CEA-46FF-86C4-4CE0E7609802}</a:tableStyleId>
                  </a:tblPr>
                  <a:tblGrid>
                    <a:gridCol w="470202"/>
                    <a:gridCol w="3888889"/>
                    <a:gridCol w="2701569"/>
                  </a:tblGrid>
                  <a:tr h="393568">
                    <a:tc>
                      <a:txBody>
                        <a:bodyPr/>
                        <a:lstStyle/>
                        <a:p>
                          <a:pPr marL="0" marR="0" algn="r" rtl="1">
                            <a:lnSpc>
                              <a:spcPct val="107000"/>
                            </a:lnSpc>
                            <a:spcBef>
                              <a:spcPts val="0"/>
                            </a:spcBef>
                            <a:spcAft>
                              <a:spcPts val="0"/>
                            </a:spcAft>
                          </a:pPr>
                          <a:r>
                            <a:rPr lang="he-IL" sz="1000" dirty="0">
                              <a:effectLst/>
                            </a:rPr>
                            <a:t>א.</a:t>
                          </a:r>
                          <a:endParaRPr lang="en-US" sz="1000" dirty="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i="1">
                                        <a:effectLst/>
                                        <a:latin typeface="Cambria Math"/>
                                      </a:rPr>
                                    </m:ctrlPr>
                                  </m:fPr>
                                  <m:num>
                                    <m:r>
                                      <a:rPr lang="en-US" sz="1200">
                                        <a:effectLst/>
                                        <a:latin typeface="Cambria Math"/>
                                      </a:rPr>
                                      <m:t>𝐶𝐸</m:t>
                                    </m:r>
                                  </m:num>
                                  <m:den>
                                    <m:r>
                                      <a:rPr lang="en-US" sz="1200">
                                        <a:effectLst/>
                                        <a:latin typeface="Cambria Math"/>
                                      </a:rPr>
                                      <m:t>𝐶𝐷</m:t>
                                    </m:r>
                                  </m:den>
                                </m:f>
                                <m:r>
                                  <a:rPr lang="en-US" sz="1200">
                                    <a:effectLst/>
                                    <a:latin typeface="Cambria Math"/>
                                  </a:rPr>
                                  <m:t>=</m:t>
                                </m:r>
                                <m:f>
                                  <m:fPr>
                                    <m:ctrlPr>
                                      <a:rPr lang="en-US" sz="1200" i="1">
                                        <a:effectLst/>
                                        <a:latin typeface="Cambria Math"/>
                                      </a:rPr>
                                    </m:ctrlPr>
                                  </m:fPr>
                                  <m:num>
                                    <m:r>
                                      <a:rPr lang="en-US" sz="1200">
                                        <a:effectLst/>
                                        <a:latin typeface="Cambria Math"/>
                                      </a:rPr>
                                      <m:t>𝐴𝐸</m:t>
                                    </m:r>
                                  </m:num>
                                  <m:den>
                                    <m:r>
                                      <a:rPr lang="en-US" sz="1200">
                                        <a:effectLst/>
                                        <a:latin typeface="Cambria Math"/>
                                      </a:rPr>
                                      <m:t>𝐴𝐷</m:t>
                                    </m:r>
                                  </m:den>
                                </m:f>
                                <m:r>
                                  <a:rPr lang="en-US" sz="1200">
                                    <a:effectLst/>
                                    <a:latin typeface="Cambria Math"/>
                                  </a:rPr>
                                  <m:t>=</m:t>
                                </m:r>
                                <m:f>
                                  <m:fPr>
                                    <m:ctrlPr>
                                      <a:rPr lang="en-US" sz="1200" i="1">
                                        <a:effectLst/>
                                        <a:latin typeface="Cambria Math"/>
                                      </a:rPr>
                                    </m:ctrlPr>
                                  </m:fPr>
                                  <m:num>
                                    <m:r>
                                      <a:rPr lang="en-US" sz="1200">
                                        <a:effectLst/>
                                        <a:latin typeface="Cambria Math"/>
                                      </a:rPr>
                                      <m:t>1</m:t>
                                    </m:r>
                                  </m:num>
                                  <m:den>
                                    <m:r>
                                      <a:rPr lang="en-US" sz="1200">
                                        <a:effectLst/>
                                        <a:latin typeface="Cambria Math"/>
                                      </a:rPr>
                                      <m:t>4</m:t>
                                    </m:r>
                                  </m:den>
                                </m:f>
                              </m:oMath>
                            </m:oMathPara>
                          </a14:m>
                          <a:endParaRPr lang="en-US" sz="1000" dirty="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a:effectLst/>
                            </a:rPr>
                            <a:t>משפט חוצה זווית (</a:t>
                          </a:r>
                          <a:r>
                            <a:rPr lang="en-US" sz="1200">
                              <a:effectLst/>
                            </a:rPr>
                            <a:t>AC</a:t>
                          </a:r>
                          <a:r>
                            <a:rPr lang="he-IL" sz="1200">
                              <a:effectLst/>
                            </a:rPr>
                            <a:t>)</a:t>
                          </a:r>
                          <a:endParaRPr lang="en-US" sz="1000">
                            <a:effectLst/>
                            <a:latin typeface="Calibri"/>
                            <a:ea typeface="Calibri"/>
                            <a:cs typeface="Arial"/>
                          </a:endParaRPr>
                        </a:p>
                      </a:txBody>
                      <a:tcPr marL="63091" marR="63091" marT="0" marB="0"/>
                    </a:tc>
                  </a:tr>
                  <a:tr h="392140">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i="1">
                                        <a:effectLst/>
                                        <a:latin typeface="Cambria Math"/>
                                      </a:rPr>
                                    </m:ctrlPr>
                                  </m:fPr>
                                  <m:num>
                                    <m:r>
                                      <a:rPr lang="en-US" sz="1200">
                                        <a:effectLst/>
                                        <a:latin typeface="Cambria Math"/>
                                      </a:rPr>
                                      <m:t>𝐶𝐸</m:t>
                                    </m:r>
                                  </m:num>
                                  <m:den>
                                    <m:r>
                                      <a:rPr lang="en-US" sz="1200">
                                        <a:effectLst/>
                                        <a:latin typeface="Cambria Math"/>
                                      </a:rPr>
                                      <m:t>4</m:t>
                                    </m:r>
                                  </m:den>
                                </m:f>
                                <m:r>
                                  <a:rPr lang="en-US" sz="1200">
                                    <a:effectLst/>
                                    <a:latin typeface="Cambria Math"/>
                                  </a:rPr>
                                  <m:t>=</m:t>
                                </m:r>
                                <m:f>
                                  <m:fPr>
                                    <m:ctrlPr>
                                      <a:rPr lang="en-US" sz="1200" i="1">
                                        <a:effectLst/>
                                        <a:latin typeface="Cambria Math"/>
                                      </a:rPr>
                                    </m:ctrlPr>
                                  </m:fPr>
                                  <m:num>
                                    <m:r>
                                      <a:rPr lang="en-US" sz="1200">
                                        <a:effectLst/>
                                        <a:latin typeface="Cambria Math"/>
                                      </a:rPr>
                                      <m:t>𝐴𝐸</m:t>
                                    </m:r>
                                  </m:num>
                                  <m:den>
                                    <m:r>
                                      <a:rPr lang="en-US" sz="1200">
                                        <a:effectLst/>
                                        <a:latin typeface="Cambria Math"/>
                                      </a:rPr>
                                      <m:t>𝐴𝐷</m:t>
                                    </m:r>
                                  </m:den>
                                </m:f>
                                <m:r>
                                  <a:rPr lang="en-US" sz="1200">
                                    <a:effectLst/>
                                    <a:latin typeface="Cambria Math"/>
                                  </a:rPr>
                                  <m:t>=</m:t>
                                </m:r>
                                <m:f>
                                  <m:fPr>
                                    <m:ctrlPr>
                                      <a:rPr lang="en-US" sz="1200" i="1">
                                        <a:effectLst/>
                                        <a:latin typeface="Cambria Math"/>
                                      </a:rPr>
                                    </m:ctrlPr>
                                  </m:fPr>
                                  <m:num>
                                    <m:r>
                                      <a:rPr lang="en-US" sz="1200">
                                        <a:effectLst/>
                                        <a:latin typeface="Cambria Math"/>
                                      </a:rPr>
                                      <m:t>1</m:t>
                                    </m:r>
                                  </m:num>
                                  <m:den>
                                    <m:r>
                                      <a:rPr lang="en-US" sz="1200">
                                        <a:effectLst/>
                                        <a:latin typeface="Cambria Math"/>
                                      </a:rPr>
                                      <m:t>4</m:t>
                                    </m:r>
                                  </m:den>
                                </m:f>
                              </m:oMath>
                            </m:oMathPara>
                          </a14:m>
                          <a:endParaRPr lang="en-US" sz="1000" dirty="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3091" marR="63091" marT="0" marB="0"/>
                    </a:tc>
                  </a:tr>
                  <a:tr h="209531">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a:rPr>
                                  <m:t>𝐶𝐸</m:t>
                                </m:r>
                                <m:r>
                                  <a:rPr lang="en-US" sz="1200">
                                    <a:effectLst/>
                                    <a:latin typeface="Cambria Math"/>
                                  </a:rPr>
                                  <m:t>=</m:t>
                                </m:r>
                                <m:r>
                                  <a:rPr lang="en-US" sz="1200">
                                    <a:effectLst/>
                                    <a:latin typeface="Cambria Math"/>
                                  </a:rPr>
                                  <m:t>1</m:t>
                                </m:r>
                                <m:r>
                                  <a:rPr lang="en-US" sz="1200">
                                    <a:effectLst/>
                                    <a:latin typeface="Cambria Math"/>
                                  </a:rPr>
                                  <m:t> </m:t>
                                </m:r>
                                <m:r>
                                  <a:rPr lang="en-US" sz="1200">
                                    <a:effectLst/>
                                    <a:latin typeface="Cambria Math"/>
                                  </a:rPr>
                                  <m:t>𝑐</m:t>
                                </m:r>
                                <m:r>
                                  <a:rPr lang="en-US" sz="1200">
                                    <a:effectLst/>
                                    <a:latin typeface="Cambria Math"/>
                                  </a:rPr>
                                  <m:t>"</m:t>
                                </m:r>
                                <m:r>
                                  <a:rPr lang="en-US" sz="1200">
                                    <a:effectLst/>
                                    <a:latin typeface="Cambria Math"/>
                                  </a:rPr>
                                  <m:t>𝑚</m:t>
                                </m:r>
                                <m:r>
                                  <a:rPr lang="en-US" sz="1200">
                                    <a:effectLst/>
                                    <a:latin typeface="Cambria Math"/>
                                  </a:rPr>
                                  <m:t> </m:t>
                                </m:r>
                              </m:oMath>
                            </m:oMathPara>
                          </a14:m>
                          <a:endParaRPr lang="en-US" sz="1000" dirty="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3091" marR="63091" marT="0" marB="0"/>
                    </a:tc>
                  </a:tr>
                  <a:tr h="209531">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a:rPr>
                                  <m:t>𝐵𝐶</m:t>
                                </m:r>
                                <m:r>
                                  <a:rPr lang="en-US" sz="1200">
                                    <a:effectLst/>
                                    <a:latin typeface="Cambria Math"/>
                                  </a:rPr>
                                  <m:t>=</m:t>
                                </m:r>
                                <m:r>
                                  <a:rPr lang="en-US" sz="1200">
                                    <a:effectLst/>
                                    <a:latin typeface="Cambria Math"/>
                                  </a:rPr>
                                  <m:t>𝐶𝐸</m:t>
                                </m:r>
                                <m:r>
                                  <a:rPr lang="en-US" sz="1200">
                                    <a:effectLst/>
                                    <a:latin typeface="Cambria Math"/>
                                  </a:rPr>
                                  <m:t>+</m:t>
                                </m:r>
                                <m:r>
                                  <a:rPr lang="en-US" sz="1200">
                                    <a:effectLst/>
                                    <a:latin typeface="Cambria Math"/>
                                  </a:rPr>
                                  <m:t>𝐸𝐵</m:t>
                                </m:r>
                                <m:r>
                                  <a:rPr lang="en-US" sz="1200">
                                    <a:effectLst/>
                                    <a:latin typeface="Cambria Math"/>
                                  </a:rPr>
                                  <m:t>=</m:t>
                                </m:r>
                                <m:r>
                                  <a:rPr lang="en-US" sz="1200">
                                    <a:effectLst/>
                                    <a:latin typeface="Cambria Math"/>
                                  </a:rPr>
                                  <m:t>5</m:t>
                                </m:r>
                                <m:r>
                                  <a:rPr lang="en-US" sz="1200">
                                    <a:effectLst/>
                                    <a:latin typeface="Cambria Math"/>
                                  </a:rPr>
                                  <m:t> </m:t>
                                </m:r>
                                <m:r>
                                  <a:rPr lang="en-US" sz="1200">
                                    <a:effectLst/>
                                    <a:latin typeface="Cambria Math"/>
                                  </a:rPr>
                                  <m:t>𝑐</m:t>
                                </m:r>
                                <m:r>
                                  <a:rPr lang="en-US" sz="1200">
                                    <a:effectLst/>
                                    <a:latin typeface="Cambria Math"/>
                                  </a:rPr>
                                  <m:t>"</m:t>
                                </m:r>
                                <m:r>
                                  <a:rPr lang="en-US" sz="1200">
                                    <a:effectLst/>
                                    <a:latin typeface="Cambria Math"/>
                                  </a:rPr>
                                  <m:t>𝑚</m:t>
                                </m:r>
                                <m:r>
                                  <a:rPr lang="en-US" sz="1200">
                                    <a:effectLst/>
                                    <a:latin typeface="Cambria Math"/>
                                  </a:rPr>
                                  <m:t> </m:t>
                                </m:r>
                              </m:oMath>
                            </m:oMathPara>
                          </a14:m>
                          <a:endParaRPr lang="en-US" sz="1000" dirty="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3091" marR="63091" marT="0" marB="0"/>
                    </a:tc>
                  </a:tr>
                  <a:tr h="353373">
                    <a:tc>
                      <a:txBody>
                        <a:bodyPr/>
                        <a:lstStyle/>
                        <a:p>
                          <a:pPr marL="342900" marR="0" lvl="0" indent="-342900" algn="r" rtl="1">
                            <a:lnSpc>
                              <a:spcPct val="107000"/>
                            </a:lnSpc>
                            <a:spcBef>
                              <a:spcPts val="0"/>
                            </a:spcBef>
                            <a:spcAft>
                              <a:spcPts val="0"/>
                            </a:spcAft>
                            <a:buFont typeface="+mj-cs"/>
                            <a:buAutoNum type="hebrew2Minus"/>
                          </a:pPr>
                          <a:r>
                            <a:rPr lang="he-IL" sz="1000">
                              <a:effectLst/>
                            </a:rPr>
                            <a:t>1.</a:t>
                          </a:r>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200">
                                    <a:effectLst/>
                                    <a:latin typeface="Cambria Math"/>
                                  </a:rPr>
                                  <m:t>∡</m:t>
                                </m:r>
                                <m:r>
                                  <m:rPr>
                                    <m:sty m:val="p"/>
                                  </m:rPr>
                                  <a:rPr lang="en-US" sz="1200">
                                    <a:effectLst/>
                                    <a:latin typeface="Cambria Math"/>
                                  </a:rPr>
                                  <m:t>DAC</m:t>
                                </m:r>
                                <m:r>
                                  <a:rPr lang="en-US" sz="1200">
                                    <a:effectLst/>
                                    <a:latin typeface="Cambria Math"/>
                                  </a:rPr>
                                  <m:t>=∡</m:t>
                                </m:r>
                                <m:r>
                                  <m:rPr>
                                    <m:sty m:val="p"/>
                                  </m:rPr>
                                  <a:rPr lang="en-US" sz="1200">
                                    <a:effectLst/>
                                    <a:latin typeface="Cambria Math"/>
                                  </a:rPr>
                                  <m:t>CBA</m:t>
                                </m:r>
                                <m:r>
                                  <a:rPr lang="en-US" sz="1200">
                                    <a:effectLst/>
                                    <a:latin typeface="Cambria Math"/>
                                  </a:rPr>
                                  <m:t>=</m:t>
                                </m:r>
                                <m:r>
                                  <m:rPr>
                                    <m:sty m:val="p"/>
                                  </m:rPr>
                                  <a:rPr lang="en-US" sz="1200">
                                    <a:effectLst/>
                                    <a:latin typeface="Cambria Math"/>
                                  </a:rPr>
                                  <m:t>α</m:t>
                                </m:r>
                              </m:oMath>
                            </m:oMathPara>
                          </a14:m>
                          <a:endParaRPr lang="en-US" sz="1000" dirty="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a:effectLst/>
                            </a:rPr>
                            <a:t>זווית בין משיק ליתר</a:t>
                          </a:r>
                          <a:endParaRPr lang="en-US" sz="1000">
                            <a:effectLst/>
                            <a:latin typeface="Calibri"/>
                            <a:ea typeface="Calibri"/>
                            <a:cs typeface="Arial"/>
                          </a:endParaRPr>
                        </a:p>
                      </a:txBody>
                      <a:tcPr marL="63091" marR="63091" marT="0" marB="0"/>
                    </a:tc>
                  </a:tr>
                  <a:tr h="209531">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200">
                                    <a:effectLst/>
                                    <a:latin typeface="Cambria Math"/>
                                  </a:rPr>
                                  <m:t>∡</m:t>
                                </m:r>
                                <m:r>
                                  <m:rPr>
                                    <m:sty m:val="p"/>
                                  </m:rPr>
                                  <a:rPr lang="en-US" sz="1200">
                                    <a:effectLst/>
                                    <a:latin typeface="Cambria Math"/>
                                  </a:rPr>
                                  <m:t>DAE</m:t>
                                </m:r>
                                <m:r>
                                  <a:rPr lang="en-US" sz="1200">
                                    <a:effectLst/>
                                    <a:latin typeface="Cambria Math"/>
                                  </a:rPr>
                                  <m:t>=∡</m:t>
                                </m:r>
                                <m:r>
                                  <m:rPr>
                                    <m:sty m:val="p"/>
                                  </m:rPr>
                                  <a:rPr lang="en-US" sz="1200">
                                    <a:effectLst/>
                                    <a:latin typeface="Cambria Math"/>
                                  </a:rPr>
                                  <m:t>CBA</m:t>
                                </m:r>
                                <m:r>
                                  <a:rPr lang="en-US" sz="1200">
                                    <a:effectLst/>
                                    <a:latin typeface="Cambria Math"/>
                                  </a:rPr>
                                  <m:t>=</m:t>
                                </m:r>
                                <m:r>
                                  <m:rPr>
                                    <m:sty m:val="p"/>
                                  </m:rPr>
                                  <a:rPr lang="en-US" sz="1200">
                                    <a:effectLst/>
                                    <a:latin typeface="Cambria Math"/>
                                  </a:rPr>
                                  <m:t>α</m:t>
                                </m:r>
                              </m:oMath>
                            </m:oMathPara>
                          </a14:m>
                          <a:endParaRPr lang="en-US" sz="1000" dirty="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a:effectLst/>
                            </a:rPr>
                            <a:t>(ז)</a:t>
                          </a:r>
                          <a:endParaRPr lang="en-US" sz="1000">
                            <a:effectLst/>
                            <a:latin typeface="Calibri"/>
                            <a:ea typeface="Calibri"/>
                            <a:cs typeface="Arial"/>
                          </a:endParaRPr>
                        </a:p>
                      </a:txBody>
                      <a:tcPr marL="63091" marR="63091" marT="0" marB="0"/>
                    </a:tc>
                  </a:tr>
                  <a:tr h="209531">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200">
                                    <a:effectLst/>
                                    <a:latin typeface="Cambria Math"/>
                                  </a:rPr>
                                  <m:t>∡</m:t>
                                </m:r>
                                <m:r>
                                  <a:rPr lang="en-US" sz="1200">
                                    <a:effectLst/>
                                    <a:latin typeface="Cambria Math"/>
                                  </a:rPr>
                                  <m:t>𝐸</m:t>
                                </m:r>
                                <m:r>
                                  <m:rPr>
                                    <m:sty m:val="p"/>
                                  </m:rPr>
                                  <a:rPr lang="en-US" sz="1200">
                                    <a:effectLst/>
                                    <a:latin typeface="Cambria Math"/>
                                  </a:rPr>
                                  <m:t>AB</m:t>
                                </m:r>
                                <m:r>
                                  <a:rPr lang="en-US" sz="1200">
                                    <a:effectLst/>
                                    <a:latin typeface="Cambria Math"/>
                                  </a:rPr>
                                  <m:t>=∡</m:t>
                                </m:r>
                                <m:r>
                                  <m:rPr>
                                    <m:sty m:val="p"/>
                                  </m:rPr>
                                  <a:rPr lang="en-US" sz="1200">
                                    <a:effectLst/>
                                    <a:latin typeface="Cambria Math"/>
                                  </a:rPr>
                                  <m:t>ACB</m:t>
                                </m:r>
                                <m:r>
                                  <a:rPr lang="en-US" sz="1200">
                                    <a:effectLst/>
                                    <a:latin typeface="Cambria Math"/>
                                  </a:rPr>
                                  <m:t>=</m:t>
                                </m:r>
                                <m:r>
                                  <a:rPr lang="en-US" sz="1200">
                                    <a:effectLst/>
                                    <a:latin typeface="Cambria Math"/>
                                  </a:rPr>
                                  <m:t>90</m:t>
                                </m:r>
                                <m:r>
                                  <a:rPr lang="en-US" sz="1200">
                                    <a:effectLst/>
                                    <a:latin typeface="Cambria Math"/>
                                  </a:rPr>
                                  <m:t>°−</m:t>
                                </m:r>
                                <m:r>
                                  <m:rPr>
                                    <m:sty m:val="p"/>
                                  </m:rPr>
                                  <a:rPr lang="en-US" sz="1200">
                                    <a:effectLst/>
                                    <a:latin typeface="Cambria Math"/>
                                  </a:rPr>
                                  <m:t>α</m:t>
                                </m:r>
                              </m:oMath>
                            </m:oMathPara>
                          </a14:m>
                          <a:endParaRPr lang="en-US" sz="1000" dirty="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a:effectLst/>
                            </a:rPr>
                            <a:t>(ז)</a:t>
                          </a:r>
                          <a:endParaRPr lang="en-US" sz="1000">
                            <a:effectLst/>
                            <a:latin typeface="Calibri"/>
                            <a:ea typeface="Calibri"/>
                            <a:cs typeface="Arial"/>
                          </a:endParaRPr>
                        </a:p>
                      </a:txBody>
                      <a:tcPr marL="63091" marR="63091" marT="0" marB="0"/>
                    </a:tc>
                  </a:tr>
                  <a:tr h="209531">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200">
                                    <a:effectLst/>
                                    <a:latin typeface="Cambria Math"/>
                                  </a:rPr>
                                  <m:t>∡</m:t>
                                </m:r>
                                <m:r>
                                  <m:rPr>
                                    <m:sty m:val="p"/>
                                  </m:rPr>
                                  <a:rPr lang="en-US" sz="1200">
                                    <a:effectLst/>
                                    <a:latin typeface="Cambria Math"/>
                                  </a:rPr>
                                  <m:t>CAB</m:t>
                                </m:r>
                                <m:r>
                                  <a:rPr lang="en-US" sz="1200">
                                    <a:effectLst/>
                                    <a:latin typeface="Cambria Math"/>
                                  </a:rPr>
                                  <m:t>=∡</m:t>
                                </m:r>
                                <m:r>
                                  <m:rPr>
                                    <m:sty m:val="p"/>
                                  </m:rPr>
                                  <a:rPr lang="en-US" sz="1200">
                                    <a:effectLst/>
                                    <a:latin typeface="Cambria Math"/>
                                  </a:rPr>
                                  <m:t>AEB</m:t>
                                </m:r>
                                <m:r>
                                  <a:rPr lang="en-US" sz="1200">
                                    <a:effectLst/>
                                    <a:latin typeface="Cambria Math"/>
                                  </a:rPr>
                                  <m:t>=</m:t>
                                </m:r>
                                <m:r>
                                  <a:rPr lang="en-US" sz="1200">
                                    <a:effectLst/>
                                    <a:latin typeface="Cambria Math"/>
                                  </a:rPr>
                                  <m:t>90</m:t>
                                </m:r>
                                <m:r>
                                  <a:rPr lang="en-US" sz="1200">
                                    <a:effectLst/>
                                    <a:latin typeface="Cambria Math"/>
                                  </a:rPr>
                                  <m:t>°</m:t>
                                </m:r>
                              </m:oMath>
                            </m:oMathPara>
                          </a14:m>
                          <a:endParaRPr lang="en-US" sz="1000" dirty="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a:effectLst/>
                            </a:rPr>
                            <a:t>חישוב זוויות (ז)</a:t>
                          </a:r>
                          <a:endParaRPr lang="en-US" sz="1000">
                            <a:effectLst/>
                            <a:latin typeface="Calibri"/>
                            <a:ea typeface="Calibri"/>
                            <a:cs typeface="Arial"/>
                          </a:endParaRPr>
                        </a:p>
                      </a:txBody>
                      <a:tcPr marL="63091" marR="63091" marT="0" marB="0"/>
                    </a:tc>
                  </a:tr>
                  <a:tr h="209531">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200">
                                    <a:effectLst/>
                                    <a:latin typeface="Cambria Math"/>
                                  </a:rPr>
                                  <m:t>∆</m:t>
                                </m:r>
                                <m:r>
                                  <m:rPr>
                                    <m:sty m:val="p"/>
                                  </m:rPr>
                                  <a:rPr lang="en-US" sz="1200">
                                    <a:effectLst/>
                                    <a:latin typeface="Cambria Math"/>
                                  </a:rPr>
                                  <m:t>AEB</m:t>
                                </m:r>
                                <m:r>
                                  <a:rPr lang="en-US" sz="1200">
                                    <a:effectLst/>
                                    <a:latin typeface="Cambria Math"/>
                                  </a:rPr>
                                  <m:t>~∆</m:t>
                                </m:r>
                                <m:r>
                                  <a:rPr lang="en-US" sz="1200">
                                    <a:effectLst/>
                                    <a:latin typeface="Cambria Math"/>
                                  </a:rPr>
                                  <m:t>𝐶𝐴𝐵</m:t>
                                </m:r>
                              </m:oMath>
                            </m:oMathPara>
                          </a14:m>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a:effectLst/>
                            </a:rPr>
                            <a:t>ז.ז.ז</a:t>
                          </a:r>
                          <a:endParaRPr lang="en-US" sz="1000">
                            <a:effectLst/>
                            <a:latin typeface="Calibri"/>
                            <a:ea typeface="Calibri"/>
                            <a:cs typeface="Arial"/>
                          </a:endParaRPr>
                        </a:p>
                      </a:txBody>
                      <a:tcPr marL="63091" marR="63091" marT="0" marB="0"/>
                    </a:tc>
                  </a:tr>
                  <a:tr h="393568">
                    <a:tc>
                      <a:txBody>
                        <a:bodyPr/>
                        <a:lstStyle/>
                        <a:p>
                          <a:pPr marL="457200" marR="0" algn="r" rtl="1">
                            <a:lnSpc>
                              <a:spcPct val="107000"/>
                            </a:lnSpc>
                            <a:spcBef>
                              <a:spcPts val="0"/>
                            </a:spcBef>
                            <a:spcAft>
                              <a:spcPts val="0"/>
                            </a:spcAft>
                          </a:pPr>
                          <a:r>
                            <a:rPr lang="he-IL" sz="1000">
                              <a:effectLst/>
                            </a:rPr>
                            <a:t>2.</a:t>
                          </a:r>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i="1">
                                        <a:effectLst/>
                                        <a:latin typeface="Cambria Math"/>
                                      </a:rPr>
                                    </m:ctrlPr>
                                  </m:fPr>
                                  <m:num>
                                    <m:r>
                                      <a:rPr lang="en-US" sz="1200">
                                        <a:effectLst/>
                                        <a:latin typeface="Cambria Math"/>
                                      </a:rPr>
                                      <m:t>𝐴𝐸</m:t>
                                    </m:r>
                                  </m:num>
                                  <m:den>
                                    <m:r>
                                      <a:rPr lang="en-US" sz="1200">
                                        <a:effectLst/>
                                        <a:latin typeface="Cambria Math"/>
                                      </a:rPr>
                                      <m:t>𝐶𝐴</m:t>
                                    </m:r>
                                  </m:den>
                                </m:f>
                                <m:r>
                                  <a:rPr lang="en-US" sz="1200">
                                    <a:effectLst/>
                                    <a:latin typeface="Cambria Math"/>
                                  </a:rPr>
                                  <m:t>=</m:t>
                                </m:r>
                                <m:f>
                                  <m:fPr>
                                    <m:ctrlPr>
                                      <a:rPr lang="en-US" sz="1200" i="1">
                                        <a:effectLst/>
                                        <a:latin typeface="Cambria Math"/>
                                      </a:rPr>
                                    </m:ctrlPr>
                                  </m:fPr>
                                  <m:num>
                                    <m:r>
                                      <a:rPr lang="en-US" sz="1200">
                                        <a:effectLst/>
                                        <a:latin typeface="Cambria Math"/>
                                      </a:rPr>
                                      <m:t>𝐸𝐵</m:t>
                                    </m:r>
                                  </m:num>
                                  <m:den>
                                    <m:r>
                                      <a:rPr lang="en-US" sz="1200">
                                        <a:effectLst/>
                                        <a:latin typeface="Cambria Math"/>
                                      </a:rPr>
                                      <m:t>𝐴𝐵</m:t>
                                    </m:r>
                                  </m:den>
                                </m:f>
                                <m:r>
                                  <a:rPr lang="en-US" sz="1200">
                                    <a:effectLst/>
                                    <a:latin typeface="Cambria Math"/>
                                  </a:rPr>
                                  <m:t>=</m:t>
                                </m:r>
                                <m:f>
                                  <m:fPr>
                                    <m:ctrlPr>
                                      <a:rPr lang="en-US" sz="1200" i="1">
                                        <a:effectLst/>
                                        <a:latin typeface="Cambria Math"/>
                                      </a:rPr>
                                    </m:ctrlPr>
                                  </m:fPr>
                                  <m:num>
                                    <m:r>
                                      <a:rPr lang="en-US" sz="1200">
                                        <a:effectLst/>
                                        <a:latin typeface="Cambria Math"/>
                                      </a:rPr>
                                      <m:t>𝐴𝐵</m:t>
                                    </m:r>
                                  </m:num>
                                  <m:den>
                                    <m:r>
                                      <a:rPr lang="en-US" sz="1200">
                                        <a:effectLst/>
                                        <a:latin typeface="Cambria Math"/>
                                      </a:rPr>
                                      <m:t>𝐶𝐵</m:t>
                                    </m:r>
                                  </m:den>
                                </m:f>
                              </m:oMath>
                            </m:oMathPara>
                          </a14:m>
                          <a:endParaRPr lang="en-US" sz="1000" dirty="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3091" marR="63091" marT="0" marB="0"/>
                    </a:tc>
                  </a:tr>
                  <a:tr h="393568">
                    <a:tc>
                      <a:txBody>
                        <a:bodyPr/>
                        <a:lstStyle/>
                        <a:p>
                          <a:pPr marL="457200" marR="0" algn="r" rtl="1">
                            <a:lnSpc>
                              <a:spcPct val="107000"/>
                            </a:lnSpc>
                            <a:spcBef>
                              <a:spcPts val="0"/>
                            </a:spcBef>
                            <a:spcAft>
                              <a:spcPts val="0"/>
                            </a:spcAft>
                          </a:pPr>
                          <a:r>
                            <a:rPr lang="he-IL" sz="1000" dirty="0">
                              <a:effectLst/>
                            </a:rPr>
                            <a:t> </a:t>
                          </a:r>
                          <a:endParaRPr lang="en-US" sz="1000" dirty="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i="1">
                                        <a:effectLst/>
                                        <a:latin typeface="Cambria Math"/>
                                      </a:rPr>
                                    </m:ctrlPr>
                                  </m:fPr>
                                  <m:num>
                                    <m:r>
                                      <a:rPr lang="en-US" sz="1200">
                                        <a:effectLst/>
                                        <a:latin typeface="Cambria Math"/>
                                      </a:rPr>
                                      <m:t>𝐴𝐸</m:t>
                                    </m:r>
                                  </m:num>
                                  <m:den>
                                    <m:r>
                                      <a:rPr lang="en-US" sz="1200">
                                        <a:effectLst/>
                                        <a:latin typeface="Cambria Math"/>
                                      </a:rPr>
                                      <m:t>𝐶𝐴</m:t>
                                    </m:r>
                                  </m:den>
                                </m:f>
                                <m:r>
                                  <a:rPr lang="en-US" sz="1200">
                                    <a:effectLst/>
                                    <a:latin typeface="Cambria Math"/>
                                  </a:rPr>
                                  <m:t>=</m:t>
                                </m:r>
                                <m:f>
                                  <m:fPr>
                                    <m:ctrlPr>
                                      <a:rPr lang="en-US" sz="1200" i="1">
                                        <a:effectLst/>
                                        <a:latin typeface="Cambria Math"/>
                                      </a:rPr>
                                    </m:ctrlPr>
                                  </m:fPr>
                                  <m:num>
                                    <m:r>
                                      <a:rPr lang="en-US" sz="1200">
                                        <a:effectLst/>
                                        <a:latin typeface="Cambria Math"/>
                                      </a:rPr>
                                      <m:t>4</m:t>
                                    </m:r>
                                  </m:num>
                                  <m:den>
                                    <m:r>
                                      <a:rPr lang="en-US" sz="1200">
                                        <a:effectLst/>
                                        <a:latin typeface="Cambria Math"/>
                                      </a:rPr>
                                      <m:t>𝐴𝐵</m:t>
                                    </m:r>
                                  </m:den>
                                </m:f>
                                <m:r>
                                  <a:rPr lang="en-US" sz="1200">
                                    <a:effectLst/>
                                    <a:latin typeface="Cambria Math"/>
                                  </a:rPr>
                                  <m:t>=</m:t>
                                </m:r>
                                <m:f>
                                  <m:fPr>
                                    <m:ctrlPr>
                                      <a:rPr lang="en-US" sz="1200" i="1">
                                        <a:effectLst/>
                                        <a:latin typeface="Cambria Math"/>
                                      </a:rPr>
                                    </m:ctrlPr>
                                  </m:fPr>
                                  <m:num>
                                    <m:r>
                                      <a:rPr lang="en-US" sz="1200">
                                        <a:effectLst/>
                                        <a:latin typeface="Cambria Math"/>
                                      </a:rPr>
                                      <m:t>𝐴𝐵</m:t>
                                    </m:r>
                                  </m:num>
                                  <m:den>
                                    <m:r>
                                      <a:rPr lang="en-US" sz="1200">
                                        <a:effectLst/>
                                        <a:latin typeface="Cambria Math"/>
                                      </a:rPr>
                                      <m:t>5</m:t>
                                    </m:r>
                                  </m:den>
                                </m:f>
                              </m:oMath>
                            </m:oMathPara>
                          </a14:m>
                          <a:endParaRPr lang="en-US" sz="1000" dirty="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3091" marR="63091" marT="0" marB="0"/>
                    </a:tc>
                  </a:tr>
                  <a:tr h="234142">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200">
                                    <a:effectLst/>
                                    <a:latin typeface="Cambria Math"/>
                                  </a:rPr>
                                  <m:t>AB</m:t>
                                </m:r>
                                <m:r>
                                  <a:rPr lang="en-US" sz="1200">
                                    <a:effectLst/>
                                    <a:latin typeface="Cambria Math"/>
                                  </a:rPr>
                                  <m:t>=</m:t>
                                </m:r>
                                <m:rad>
                                  <m:radPr>
                                    <m:degHide m:val="on"/>
                                    <m:ctrlPr>
                                      <a:rPr lang="en-US" sz="1200" i="1">
                                        <a:effectLst/>
                                        <a:latin typeface="Cambria Math"/>
                                      </a:rPr>
                                    </m:ctrlPr>
                                  </m:radPr>
                                  <m:deg/>
                                  <m:e>
                                    <m:r>
                                      <a:rPr lang="en-US" sz="1200">
                                        <a:effectLst/>
                                        <a:latin typeface="Cambria Math"/>
                                      </a:rPr>
                                      <m:t>20</m:t>
                                    </m:r>
                                  </m:e>
                                </m:rad>
                                <m:r>
                                  <a:rPr lang="en-US" sz="1200">
                                    <a:effectLst/>
                                    <a:latin typeface="Cambria Math"/>
                                  </a:rPr>
                                  <m:t>  </m:t>
                                </m:r>
                                <m:r>
                                  <a:rPr lang="en-US" sz="1200">
                                    <a:effectLst/>
                                    <a:latin typeface="Cambria Math"/>
                                  </a:rPr>
                                  <m:t>𝑐</m:t>
                                </m:r>
                                <m:r>
                                  <a:rPr lang="en-US" sz="1200">
                                    <a:effectLst/>
                                    <a:latin typeface="Cambria Math"/>
                                  </a:rPr>
                                  <m:t>"</m:t>
                                </m:r>
                                <m:r>
                                  <a:rPr lang="en-US" sz="1200">
                                    <a:effectLst/>
                                    <a:latin typeface="Cambria Math"/>
                                  </a:rPr>
                                  <m:t>𝑚</m:t>
                                </m:r>
                              </m:oMath>
                            </m:oMathPara>
                          </a14:m>
                          <a:endParaRPr lang="en-US" sz="1000" dirty="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3091" marR="63091" marT="0" marB="0"/>
                    </a:tc>
                  </a:tr>
                  <a:tr h="223469">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i="1">
                                        <a:effectLst/>
                                        <a:latin typeface="Cambria Math"/>
                                      </a:rPr>
                                    </m:ctrlPr>
                                  </m:sSupPr>
                                  <m:e>
                                    <m:r>
                                      <a:rPr lang="en-US" sz="1200">
                                        <a:effectLst/>
                                        <a:latin typeface="Cambria Math"/>
                                      </a:rPr>
                                      <m:t>𝐴𝐶</m:t>
                                    </m:r>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
                                      <a:rPr lang="en-US" sz="1200">
                                        <a:effectLst/>
                                        <a:latin typeface="Cambria Math"/>
                                      </a:rPr>
                                      <m:t>𝐴𝐵</m:t>
                                    </m:r>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
                                      <a:rPr lang="en-US" sz="1200">
                                        <a:effectLst/>
                                        <a:latin typeface="Cambria Math"/>
                                      </a:rPr>
                                      <m:t>𝐵𝐶</m:t>
                                    </m:r>
                                  </m:e>
                                  <m:sup>
                                    <m:r>
                                      <a:rPr lang="en-US" sz="1200">
                                        <a:effectLst/>
                                        <a:latin typeface="Cambria Math"/>
                                      </a:rPr>
                                      <m:t>2</m:t>
                                    </m:r>
                                  </m:sup>
                                </m:sSup>
                              </m:oMath>
                            </m:oMathPara>
                          </a14:m>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dirty="0">
                              <a:effectLst/>
                            </a:rPr>
                            <a:t>פיתגורס במשולש </a:t>
                          </a:r>
                          <a14:m>
                            <m:oMath xmlns:m="http://schemas.openxmlformats.org/officeDocument/2006/math">
                              <m:r>
                                <a:rPr lang="he-IL" sz="1200">
                                  <a:effectLst/>
                                  <a:latin typeface="Cambria Math"/>
                                </a:rPr>
                                <m:t>∆</m:t>
                              </m:r>
                              <m:r>
                                <m:rPr>
                                  <m:sty m:val="p"/>
                                </m:rPr>
                                <a:rPr lang="en-US" sz="1200">
                                  <a:effectLst/>
                                  <a:latin typeface="Cambria Math"/>
                                </a:rPr>
                                <m:t>ABC</m:t>
                              </m:r>
                            </m:oMath>
                          </a14:m>
                          <a:endParaRPr lang="en-US" sz="1000" dirty="0">
                            <a:effectLst/>
                            <a:latin typeface="Calibri"/>
                            <a:ea typeface="Calibri"/>
                            <a:cs typeface="Arial"/>
                          </a:endParaRPr>
                        </a:p>
                      </a:txBody>
                      <a:tcPr marL="63091" marR="63091" marT="0" marB="0"/>
                    </a:tc>
                  </a:tr>
                  <a:tr h="275545">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i="1">
                                        <a:effectLst/>
                                        <a:latin typeface="Cambria Math"/>
                                      </a:rPr>
                                    </m:ctrlPr>
                                  </m:sSupPr>
                                  <m:e>
                                    <m:r>
                                      <a:rPr lang="en-US" sz="1200">
                                        <a:effectLst/>
                                        <a:latin typeface="Cambria Math"/>
                                      </a:rPr>
                                      <m:t>𝐴𝐶</m:t>
                                    </m:r>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ad>
                                      <m:radPr>
                                        <m:degHide m:val="on"/>
                                        <m:ctrlPr>
                                          <a:rPr lang="en-US" sz="1200" i="1">
                                            <a:effectLst/>
                                            <a:latin typeface="Cambria Math"/>
                                          </a:rPr>
                                        </m:ctrlPr>
                                      </m:radPr>
                                      <m:deg/>
                                      <m:e>
                                        <m:r>
                                          <a:rPr lang="en-US" sz="1200">
                                            <a:effectLst/>
                                            <a:latin typeface="Cambria Math"/>
                                          </a:rPr>
                                          <m:t>20</m:t>
                                        </m:r>
                                      </m:e>
                                    </m:rad>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
                                      <a:rPr lang="en-US" sz="1200">
                                        <a:effectLst/>
                                        <a:latin typeface="Cambria Math"/>
                                      </a:rPr>
                                      <m:t>5</m:t>
                                    </m:r>
                                  </m:e>
                                  <m:sup>
                                    <m:r>
                                      <a:rPr lang="en-US" sz="1200">
                                        <a:effectLst/>
                                        <a:latin typeface="Cambria Math"/>
                                      </a:rPr>
                                      <m:t>2</m:t>
                                    </m:r>
                                  </m:sup>
                                </m:sSup>
                              </m:oMath>
                            </m:oMathPara>
                          </a14:m>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3091" marR="63091" marT="0" marB="0"/>
                    </a:tc>
                  </a:tr>
                  <a:tr h="223469">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i="1">
                                        <a:effectLst/>
                                        <a:latin typeface="Cambria Math"/>
                                      </a:rPr>
                                    </m:ctrlPr>
                                  </m:sSupPr>
                                  <m:e>
                                    <m:r>
                                      <a:rPr lang="en-US" sz="1200">
                                        <a:effectLst/>
                                        <a:latin typeface="Cambria Math"/>
                                      </a:rPr>
                                      <m:t>𝐴𝐶</m:t>
                                    </m:r>
                                  </m:e>
                                  <m:sup>
                                    <m:r>
                                      <a:rPr lang="en-US" sz="1200">
                                        <a:effectLst/>
                                        <a:latin typeface="Cambria Math"/>
                                      </a:rPr>
                                      <m:t>2</m:t>
                                    </m:r>
                                  </m:sup>
                                </m:sSup>
                                <m:r>
                                  <a:rPr lang="en-US" sz="1200">
                                    <a:effectLst/>
                                    <a:latin typeface="Cambria Math"/>
                                  </a:rPr>
                                  <m:t>=</m:t>
                                </m:r>
                                <m:r>
                                  <a:rPr lang="en-US" sz="1200">
                                    <a:effectLst/>
                                    <a:latin typeface="Cambria Math"/>
                                  </a:rPr>
                                  <m:t>5</m:t>
                                </m:r>
                                <m:r>
                                  <a:rPr lang="en-US" sz="1200">
                                    <a:effectLst/>
                                    <a:latin typeface="Cambria Math"/>
                                  </a:rPr>
                                  <m:t> </m:t>
                                </m:r>
                              </m:oMath>
                            </m:oMathPara>
                          </a14:m>
                          <a:endParaRPr lang="en-US" sz="1000" dirty="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3091" marR="63091" marT="0" marB="0"/>
                    </a:tc>
                  </a:tr>
                  <a:tr h="238425">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pPr marL="0" marR="0" algn="ct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200">
                                    <a:effectLst/>
                                    <a:latin typeface="Cambria Math"/>
                                  </a:rPr>
                                  <m:t>AC</m:t>
                                </m:r>
                                <m:r>
                                  <a:rPr lang="en-US" sz="1200">
                                    <a:effectLst/>
                                    <a:latin typeface="Cambria Math"/>
                                  </a:rPr>
                                  <m:t>=</m:t>
                                </m:r>
                                <m:rad>
                                  <m:radPr>
                                    <m:degHide m:val="on"/>
                                    <m:ctrlPr>
                                      <a:rPr lang="en-US" sz="1200" i="1">
                                        <a:effectLst/>
                                        <a:latin typeface="Cambria Math"/>
                                      </a:rPr>
                                    </m:ctrlPr>
                                  </m:radPr>
                                  <m:deg/>
                                  <m:e>
                                    <m:r>
                                      <a:rPr lang="en-US" sz="1200">
                                        <a:effectLst/>
                                        <a:latin typeface="Cambria Math"/>
                                      </a:rPr>
                                      <m:t>5</m:t>
                                    </m:r>
                                  </m:e>
                                </m:rad>
                                <m:r>
                                  <a:rPr lang="en-US" sz="1200">
                                    <a:effectLst/>
                                    <a:latin typeface="Cambria Math"/>
                                  </a:rPr>
                                  <m:t> </m:t>
                                </m:r>
                                <m:r>
                                  <a:rPr lang="en-US" sz="1200">
                                    <a:effectLst/>
                                    <a:latin typeface="Cambria Math"/>
                                  </a:rPr>
                                  <m:t>𝑐</m:t>
                                </m:r>
                                <m:r>
                                  <a:rPr lang="en-US" sz="1200">
                                    <a:effectLst/>
                                    <a:latin typeface="Cambria Math"/>
                                  </a:rPr>
                                  <m:t>"</m:t>
                                </m:r>
                                <m:r>
                                  <a:rPr lang="en-US" sz="1200">
                                    <a:effectLst/>
                                    <a:latin typeface="Cambria Math"/>
                                  </a:rPr>
                                  <m:t>𝑚</m:t>
                                </m:r>
                              </m:oMath>
                            </m:oMathPara>
                          </a14:m>
                          <a:endParaRPr lang="en-US" sz="1000" dirty="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3091" marR="63091" marT="0" marB="0"/>
                    </a:tc>
                  </a:tr>
                  <a:tr h="223469">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pPr marL="0" marR="0" algn="ct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i="1">
                                        <a:effectLst/>
                                        <a:latin typeface="Cambria Math"/>
                                      </a:rPr>
                                    </m:ctrlPr>
                                  </m:sSupPr>
                                  <m:e>
                                    <m:r>
                                      <a:rPr lang="en-US" sz="1200">
                                        <a:effectLst/>
                                        <a:latin typeface="Cambria Math"/>
                                      </a:rPr>
                                      <m:t>𝐴𝐸</m:t>
                                    </m:r>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
                                      <a:rPr lang="en-US" sz="1200">
                                        <a:effectLst/>
                                        <a:latin typeface="Cambria Math"/>
                                      </a:rPr>
                                      <m:t>𝐸𝐵</m:t>
                                    </m:r>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
                                      <a:rPr lang="en-US" sz="1200">
                                        <a:effectLst/>
                                        <a:latin typeface="Cambria Math"/>
                                      </a:rPr>
                                      <m:t>𝐴𝐵</m:t>
                                    </m:r>
                                  </m:e>
                                  <m:sup>
                                    <m:r>
                                      <a:rPr lang="en-US" sz="1200">
                                        <a:effectLst/>
                                        <a:latin typeface="Cambria Math"/>
                                      </a:rPr>
                                      <m:t>2</m:t>
                                    </m:r>
                                  </m:sup>
                                </m:sSup>
                              </m:oMath>
                            </m:oMathPara>
                          </a14:m>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a:effectLst/>
                            </a:rPr>
                            <a:t>פיתגורס במשולש </a:t>
                          </a:r>
                          <a14:m>
                            <m:oMath xmlns:m="http://schemas.openxmlformats.org/officeDocument/2006/math">
                              <m:r>
                                <a:rPr lang="he-IL" sz="1200">
                                  <a:effectLst/>
                                  <a:latin typeface="Cambria Math"/>
                                </a:rPr>
                                <m:t>∆</m:t>
                              </m:r>
                              <m:r>
                                <m:rPr>
                                  <m:sty m:val="p"/>
                                </m:rPr>
                                <a:rPr lang="en-US" sz="1200">
                                  <a:effectLst/>
                                  <a:latin typeface="Cambria Math"/>
                                </a:rPr>
                                <m:t>AEB</m:t>
                              </m:r>
                            </m:oMath>
                          </a14:m>
                          <a:r>
                            <a:rPr lang="he-IL" sz="1200">
                              <a:effectLst/>
                            </a:rPr>
                            <a:t>:</a:t>
                          </a:r>
                          <a:endParaRPr lang="en-US" sz="1000">
                            <a:effectLst/>
                            <a:latin typeface="Calibri"/>
                            <a:ea typeface="Calibri"/>
                            <a:cs typeface="Arial"/>
                          </a:endParaRPr>
                        </a:p>
                      </a:txBody>
                      <a:tcPr marL="63091" marR="63091" marT="0" marB="0"/>
                    </a:tc>
                  </a:tr>
                  <a:tr h="485076">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i="1">
                                        <a:effectLst/>
                                        <a:latin typeface="Cambria Math"/>
                                      </a:rPr>
                                    </m:ctrlPr>
                                  </m:sSupPr>
                                  <m:e>
                                    <m:r>
                                      <a:rPr lang="en-US" sz="1200">
                                        <a:effectLst/>
                                        <a:latin typeface="Cambria Math"/>
                                      </a:rPr>
                                      <m:t>𝐴𝐸</m:t>
                                    </m:r>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
                                      <a:rPr lang="en-US" sz="1200">
                                        <a:effectLst/>
                                        <a:latin typeface="Cambria Math"/>
                                      </a:rPr>
                                      <m:t>4</m:t>
                                    </m:r>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ad>
                                      <m:radPr>
                                        <m:degHide m:val="on"/>
                                        <m:ctrlPr>
                                          <a:rPr lang="en-US" sz="1200" i="1">
                                            <a:effectLst/>
                                            <a:latin typeface="Cambria Math"/>
                                          </a:rPr>
                                        </m:ctrlPr>
                                      </m:radPr>
                                      <m:deg/>
                                      <m:e>
                                        <m:r>
                                          <a:rPr lang="en-US" sz="1200">
                                            <a:effectLst/>
                                            <a:latin typeface="Cambria Math"/>
                                          </a:rPr>
                                          <m:t>20</m:t>
                                        </m:r>
                                      </m:e>
                                    </m:rad>
                                  </m:e>
                                  <m:sup>
                                    <m:r>
                                      <a:rPr lang="en-US" sz="1200">
                                        <a:effectLst/>
                                        <a:latin typeface="Cambria Math"/>
                                      </a:rPr>
                                      <m:t>2</m:t>
                                    </m:r>
                                  </m:sup>
                                </m:sSup>
                              </m:oMath>
                            </m:oMathPara>
                          </a14:m>
                          <a:endParaRPr lang="en-US" sz="1000" dirty="0">
                            <a:effectLst/>
                          </a:endParaRPr>
                        </a:p>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200">
                                    <a:effectLst/>
                                    <a:latin typeface="Cambria Math"/>
                                  </a:rPr>
                                  <m:t>AE</m:t>
                                </m:r>
                                <m:r>
                                  <a:rPr lang="en-US" sz="1200">
                                    <a:effectLst/>
                                    <a:latin typeface="Cambria Math"/>
                                  </a:rPr>
                                  <m:t>=</m:t>
                                </m:r>
                                <m:r>
                                  <a:rPr lang="en-US" sz="1200">
                                    <a:effectLst/>
                                    <a:latin typeface="Cambria Math"/>
                                  </a:rPr>
                                  <m:t>2</m:t>
                                </m:r>
                                <m:r>
                                  <a:rPr lang="en-US" sz="1200">
                                    <a:effectLst/>
                                    <a:latin typeface="Cambria Math"/>
                                  </a:rPr>
                                  <m:t> </m:t>
                                </m:r>
                                <m:r>
                                  <a:rPr lang="en-US" sz="1200">
                                    <a:effectLst/>
                                    <a:latin typeface="Cambria Math"/>
                                  </a:rPr>
                                  <m:t>𝑐</m:t>
                                </m:r>
                                <m:r>
                                  <a:rPr lang="en-US" sz="1200">
                                    <a:effectLst/>
                                    <a:latin typeface="Cambria Math"/>
                                  </a:rPr>
                                  <m:t>"</m:t>
                                </m:r>
                                <m:r>
                                  <a:rPr lang="en-US" sz="1200">
                                    <a:effectLst/>
                                    <a:latin typeface="Cambria Math"/>
                                  </a:rPr>
                                  <m:t>𝑚</m:t>
                                </m:r>
                              </m:oMath>
                            </m:oMathPara>
                          </a14:m>
                          <a:endParaRPr lang="en-US" sz="1000" dirty="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3091" marR="63091" marT="0" marB="0"/>
                    </a:tc>
                  </a:tr>
                  <a:tr h="209531">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a:rPr>
                                  <m:t>𝐴𝐷</m:t>
                                </m:r>
                                <m:r>
                                  <a:rPr lang="en-US" sz="1200">
                                    <a:effectLst/>
                                    <a:latin typeface="Cambria Math"/>
                                  </a:rPr>
                                  <m:t>=</m:t>
                                </m:r>
                                <m:r>
                                  <a:rPr lang="en-US" sz="1200">
                                    <a:effectLst/>
                                    <a:latin typeface="Cambria Math"/>
                                  </a:rPr>
                                  <m:t>4</m:t>
                                </m:r>
                                <m:r>
                                  <a:rPr lang="en-US" sz="1200">
                                    <a:effectLst/>
                                    <a:latin typeface="Cambria Math"/>
                                  </a:rPr>
                                  <m:t>𝐴𝐸</m:t>
                                </m:r>
                                <m:r>
                                  <a:rPr lang="en-US" sz="1200">
                                    <a:effectLst/>
                                    <a:latin typeface="Cambria Math"/>
                                  </a:rPr>
                                  <m:t>=</m:t>
                                </m:r>
                                <m:r>
                                  <a:rPr lang="en-US" sz="1200">
                                    <a:effectLst/>
                                    <a:latin typeface="Cambria Math"/>
                                  </a:rPr>
                                  <m:t>8</m:t>
                                </m:r>
                                <m:r>
                                  <a:rPr lang="en-US" sz="1200">
                                    <a:effectLst/>
                                    <a:latin typeface="Cambria Math"/>
                                  </a:rPr>
                                  <m:t> </m:t>
                                </m:r>
                                <m:r>
                                  <a:rPr lang="en-US" sz="1200">
                                    <a:effectLst/>
                                    <a:latin typeface="Cambria Math"/>
                                  </a:rPr>
                                  <m:t>𝑐</m:t>
                                </m:r>
                                <m:r>
                                  <a:rPr lang="en-US" sz="1200">
                                    <a:effectLst/>
                                    <a:latin typeface="Cambria Math"/>
                                  </a:rPr>
                                  <m:t>"</m:t>
                                </m:r>
                                <m:r>
                                  <a:rPr lang="en-US" sz="1200">
                                    <a:effectLst/>
                                    <a:latin typeface="Cambria Math"/>
                                  </a:rPr>
                                  <m:t>𝑚</m:t>
                                </m:r>
                              </m:oMath>
                            </m:oMathPara>
                          </a14:m>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3091" marR="63091" marT="0" marB="0"/>
                    </a:tc>
                  </a:tr>
                  <a:tr h="409272">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i="1">
                                        <a:effectLst/>
                                        <a:latin typeface="Cambria Math"/>
                                      </a:rPr>
                                    </m:ctrlPr>
                                  </m:sSupPr>
                                  <m:e>
                                    <m:r>
                                      <a:rPr lang="en-US" sz="1200">
                                        <a:effectLst/>
                                        <a:latin typeface="Cambria Math"/>
                                      </a:rPr>
                                      <m:t>𝐴𝐵</m:t>
                                    </m:r>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
                                      <a:rPr lang="en-US" sz="1200">
                                        <a:effectLst/>
                                        <a:latin typeface="Cambria Math"/>
                                      </a:rPr>
                                      <m:t>𝐴𝐷</m:t>
                                    </m:r>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
                                      <a:rPr lang="en-US" sz="1200">
                                        <a:effectLst/>
                                        <a:latin typeface="Cambria Math"/>
                                      </a:rPr>
                                      <m:t>𝐵𝐷</m:t>
                                    </m:r>
                                  </m:e>
                                  <m:sup>
                                    <m:r>
                                      <a:rPr lang="en-US" sz="1200">
                                        <a:effectLst/>
                                        <a:latin typeface="Cambria Math"/>
                                      </a:rPr>
                                      <m:t>2</m:t>
                                    </m:r>
                                  </m:sup>
                                </m:sSup>
                                <m:r>
                                  <a:rPr lang="en-US" sz="1200">
                                    <a:effectLst/>
                                    <a:latin typeface="Cambria Math"/>
                                  </a:rPr>
                                  <m:t>−</m:t>
                                </m:r>
                                <m:r>
                                  <a:rPr lang="en-US" sz="1200">
                                    <a:effectLst/>
                                    <a:latin typeface="Cambria Math"/>
                                  </a:rPr>
                                  <m:t>2</m:t>
                                </m:r>
                                <m:r>
                                  <a:rPr lang="en-US" sz="1200">
                                    <a:effectLst/>
                                    <a:latin typeface="Cambria Math"/>
                                  </a:rPr>
                                  <m:t>∙</m:t>
                                </m:r>
                                <m:r>
                                  <a:rPr lang="en-US" sz="1200">
                                    <a:effectLst/>
                                    <a:latin typeface="Cambria Math"/>
                                  </a:rPr>
                                  <m:t>𝐴𝐷</m:t>
                                </m:r>
                                <m:r>
                                  <a:rPr lang="en-US" sz="1200">
                                    <a:effectLst/>
                                    <a:latin typeface="Cambria Math"/>
                                  </a:rPr>
                                  <m:t>∙</m:t>
                                </m:r>
                                <m:r>
                                  <a:rPr lang="en-US" sz="1200">
                                    <a:effectLst/>
                                    <a:latin typeface="Cambria Math"/>
                                  </a:rPr>
                                  <m:t>𝐵𝐷</m:t>
                                </m:r>
                                <m:r>
                                  <a:rPr lang="en-US" sz="1200">
                                    <a:effectLst/>
                                    <a:latin typeface="Cambria Math"/>
                                  </a:rPr>
                                  <m:t>∙</m:t>
                                </m:r>
                                <m:func>
                                  <m:funcPr>
                                    <m:ctrlPr>
                                      <a:rPr lang="en-US" sz="1200" i="1">
                                        <a:effectLst/>
                                        <a:latin typeface="Cambria Math"/>
                                      </a:rPr>
                                    </m:ctrlPr>
                                  </m:funcPr>
                                  <m:fName>
                                    <m:r>
                                      <m:rPr>
                                        <m:sty m:val="p"/>
                                      </m:rPr>
                                      <a:rPr lang="en-US" sz="1200">
                                        <a:effectLst/>
                                        <a:latin typeface="Cambria Math"/>
                                      </a:rPr>
                                      <m:t>cos</m:t>
                                    </m:r>
                                  </m:fName>
                                  <m:e>
                                    <m:r>
                                      <a:rPr lang="en-US" sz="1200">
                                        <a:effectLst/>
                                        <a:latin typeface="Cambria Math"/>
                                      </a:rPr>
                                      <m:t>∡</m:t>
                                    </m:r>
                                    <m:r>
                                      <a:rPr lang="en-US" sz="1200">
                                        <a:effectLst/>
                                        <a:latin typeface="Cambria Math"/>
                                      </a:rPr>
                                      <m:t>𝐷</m:t>
                                    </m:r>
                                  </m:e>
                                </m:func>
                              </m:oMath>
                            </m:oMathPara>
                          </a14:m>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dirty="0">
                              <a:effectLst/>
                            </a:rPr>
                            <a:t>חוק </a:t>
                          </a:r>
                          <a:r>
                            <a:rPr lang="he-IL" sz="1200" dirty="0" err="1">
                              <a:effectLst/>
                            </a:rPr>
                            <a:t>הקוסינוסים</a:t>
                          </a:r>
                          <a:r>
                            <a:rPr lang="he-IL" sz="1200" dirty="0">
                              <a:effectLst/>
                            </a:rPr>
                            <a:t> במשולש </a:t>
                          </a:r>
                          <a14:m>
                            <m:oMath xmlns:m="http://schemas.openxmlformats.org/officeDocument/2006/math">
                              <m:r>
                                <a:rPr lang="he-IL" sz="1200">
                                  <a:effectLst/>
                                  <a:latin typeface="Cambria Math"/>
                                </a:rPr>
                                <m:t>∆</m:t>
                              </m:r>
                              <m:r>
                                <m:rPr>
                                  <m:sty m:val="p"/>
                                </m:rPr>
                                <a:rPr lang="en-US" sz="1200">
                                  <a:effectLst/>
                                  <a:latin typeface="Cambria Math"/>
                                </a:rPr>
                                <m:t>ADB</m:t>
                              </m:r>
                            </m:oMath>
                          </a14:m>
                          <a:endParaRPr lang="en-US" sz="1000" dirty="0">
                            <a:effectLst/>
                            <a:latin typeface="Calibri"/>
                            <a:ea typeface="Calibri"/>
                            <a:cs typeface="Arial"/>
                          </a:endParaRPr>
                        </a:p>
                      </a:txBody>
                      <a:tcPr marL="63091" marR="63091" marT="0" marB="0"/>
                    </a:tc>
                  </a:tr>
                  <a:tr h="209531">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a:rPr>
                                  <m:t>20</m:t>
                                </m:r>
                                <m:r>
                                  <a:rPr lang="en-US" sz="1200">
                                    <a:effectLst/>
                                    <a:latin typeface="Cambria Math"/>
                                  </a:rPr>
                                  <m:t>=</m:t>
                                </m:r>
                                <m:sSup>
                                  <m:sSupPr>
                                    <m:ctrlPr>
                                      <a:rPr lang="en-US" sz="1200" i="1">
                                        <a:effectLst/>
                                        <a:latin typeface="Cambria Math"/>
                                      </a:rPr>
                                    </m:ctrlPr>
                                  </m:sSupPr>
                                  <m:e>
                                    <m:r>
                                      <a:rPr lang="en-US" sz="1200">
                                        <a:effectLst/>
                                        <a:latin typeface="Cambria Math"/>
                                      </a:rPr>
                                      <m:t>8</m:t>
                                    </m:r>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
                                      <a:rPr lang="en-US" sz="1200">
                                        <a:effectLst/>
                                        <a:latin typeface="Cambria Math"/>
                                      </a:rPr>
                                      <m:t>9</m:t>
                                    </m:r>
                                  </m:e>
                                  <m:sup>
                                    <m:r>
                                      <a:rPr lang="en-US" sz="1200">
                                        <a:effectLst/>
                                        <a:latin typeface="Cambria Math"/>
                                      </a:rPr>
                                      <m:t>2</m:t>
                                    </m:r>
                                  </m:sup>
                                </m:sSup>
                                <m:r>
                                  <a:rPr lang="en-US" sz="1200">
                                    <a:effectLst/>
                                    <a:latin typeface="Cambria Math"/>
                                  </a:rPr>
                                  <m:t>−</m:t>
                                </m:r>
                                <m:r>
                                  <a:rPr lang="en-US" sz="1200">
                                    <a:effectLst/>
                                    <a:latin typeface="Cambria Math"/>
                                  </a:rPr>
                                  <m:t>2</m:t>
                                </m:r>
                                <m:r>
                                  <a:rPr lang="en-US" sz="1200">
                                    <a:effectLst/>
                                    <a:latin typeface="Cambria Math"/>
                                  </a:rPr>
                                  <m:t>∙</m:t>
                                </m:r>
                                <m:r>
                                  <a:rPr lang="en-US" sz="1200">
                                    <a:effectLst/>
                                    <a:latin typeface="Cambria Math"/>
                                  </a:rPr>
                                  <m:t>8</m:t>
                                </m:r>
                                <m:r>
                                  <a:rPr lang="en-US" sz="1200">
                                    <a:effectLst/>
                                    <a:latin typeface="Cambria Math"/>
                                  </a:rPr>
                                  <m:t>∙</m:t>
                                </m:r>
                                <m:r>
                                  <a:rPr lang="en-US" sz="1200">
                                    <a:effectLst/>
                                    <a:latin typeface="Cambria Math"/>
                                  </a:rPr>
                                  <m:t>9</m:t>
                                </m:r>
                                <m:r>
                                  <a:rPr lang="en-US" sz="1200">
                                    <a:effectLst/>
                                    <a:latin typeface="Cambria Math"/>
                                  </a:rPr>
                                  <m:t>∙</m:t>
                                </m:r>
                                <m:func>
                                  <m:funcPr>
                                    <m:ctrlPr>
                                      <a:rPr lang="en-US" sz="1200" i="1">
                                        <a:effectLst/>
                                        <a:latin typeface="Cambria Math"/>
                                      </a:rPr>
                                    </m:ctrlPr>
                                  </m:funcPr>
                                  <m:fName>
                                    <m:r>
                                      <m:rPr>
                                        <m:sty m:val="p"/>
                                      </m:rPr>
                                      <a:rPr lang="en-US" sz="1200">
                                        <a:effectLst/>
                                        <a:latin typeface="Cambria Math"/>
                                      </a:rPr>
                                      <m:t>cos</m:t>
                                    </m:r>
                                  </m:fName>
                                  <m:e>
                                    <m:r>
                                      <a:rPr lang="en-US" sz="1200">
                                        <a:effectLst/>
                                        <a:latin typeface="Cambria Math"/>
                                      </a:rPr>
                                      <m:t>∡</m:t>
                                    </m:r>
                                    <m:r>
                                      <a:rPr lang="en-US" sz="1200">
                                        <a:effectLst/>
                                        <a:latin typeface="Cambria Math"/>
                                      </a:rPr>
                                      <m:t>𝐷</m:t>
                                    </m:r>
                                  </m:e>
                                </m:func>
                              </m:oMath>
                            </m:oMathPara>
                          </a14:m>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3091" marR="63091" marT="0" marB="0"/>
                    </a:tc>
                  </a:tr>
                  <a:tr h="209531">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200" i="1">
                                        <a:effectLst/>
                                        <a:latin typeface="Cambria Math"/>
                                      </a:rPr>
                                    </m:ctrlPr>
                                  </m:funcPr>
                                  <m:fName>
                                    <m:r>
                                      <a:rPr lang="en-US" sz="1200">
                                        <a:effectLst/>
                                        <a:latin typeface="Cambria Math"/>
                                      </a:rPr>
                                      <m:t>144</m:t>
                                    </m:r>
                                    <m:r>
                                      <a:rPr lang="en-US" sz="1200">
                                        <a:effectLst/>
                                        <a:latin typeface="Cambria Math"/>
                                      </a:rPr>
                                      <m:t>∙</m:t>
                                    </m:r>
                                    <m:r>
                                      <m:rPr>
                                        <m:sty m:val="p"/>
                                      </m:rPr>
                                      <a:rPr lang="en-US" sz="1200">
                                        <a:effectLst/>
                                        <a:latin typeface="Cambria Math"/>
                                      </a:rPr>
                                      <m:t>cos</m:t>
                                    </m:r>
                                  </m:fName>
                                  <m:e>
                                    <m:r>
                                      <a:rPr lang="en-US" sz="1200">
                                        <a:effectLst/>
                                        <a:latin typeface="Cambria Math"/>
                                      </a:rPr>
                                      <m:t>𝛼</m:t>
                                    </m:r>
                                    <m:r>
                                      <a:rPr lang="en-US" sz="1200">
                                        <a:effectLst/>
                                        <a:latin typeface="Cambria Math"/>
                                      </a:rPr>
                                      <m:t>=</m:t>
                                    </m:r>
                                    <m:r>
                                      <a:rPr lang="en-US" sz="1200">
                                        <a:effectLst/>
                                        <a:latin typeface="Cambria Math"/>
                                      </a:rPr>
                                      <m:t>125</m:t>
                                    </m:r>
                                  </m:e>
                                </m:func>
                              </m:oMath>
                            </m:oMathPara>
                          </a14:m>
                          <a:endParaRPr lang="en-US" sz="1000" dirty="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3091" marR="63091" marT="0" marB="0"/>
                    </a:tc>
                  </a:tr>
                  <a:tr h="209531">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200" i="1">
                                        <a:effectLst/>
                                        <a:latin typeface="Cambria Math"/>
                                      </a:rPr>
                                    </m:ctrlPr>
                                  </m:funcPr>
                                  <m:fName>
                                    <m:r>
                                      <m:rPr>
                                        <m:sty m:val="p"/>
                                      </m:rPr>
                                      <a:rPr lang="en-US" sz="1200">
                                        <a:effectLst/>
                                        <a:latin typeface="Cambria Math"/>
                                      </a:rPr>
                                      <m:t>cos</m:t>
                                    </m:r>
                                  </m:fName>
                                  <m:e>
                                    <m:r>
                                      <a:rPr lang="en-US" sz="1200">
                                        <a:effectLst/>
                                        <a:latin typeface="Cambria Math"/>
                                      </a:rPr>
                                      <m:t>𝛼</m:t>
                                    </m:r>
                                  </m:e>
                                </m:func>
                                <m:r>
                                  <a:rPr lang="en-US" sz="1200">
                                    <a:effectLst/>
                                    <a:latin typeface="Cambria Math"/>
                                  </a:rPr>
                                  <m:t>=</m:t>
                                </m:r>
                                <m:r>
                                  <a:rPr lang="en-US" sz="1200">
                                    <a:effectLst/>
                                    <a:latin typeface="Cambria Math"/>
                                  </a:rPr>
                                  <m:t>0</m:t>
                                </m:r>
                                <m:r>
                                  <a:rPr lang="en-US" sz="1200">
                                    <a:effectLst/>
                                    <a:latin typeface="Cambria Math"/>
                                  </a:rPr>
                                  <m:t>.</m:t>
                                </m:r>
                                <m:r>
                                  <a:rPr lang="en-US" sz="1200">
                                    <a:effectLst/>
                                    <a:latin typeface="Cambria Math"/>
                                  </a:rPr>
                                  <m:t>868</m:t>
                                </m:r>
                              </m:oMath>
                            </m:oMathPara>
                          </a14:m>
                          <a:endParaRPr lang="en-US" sz="1000" dirty="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3091" marR="63091" marT="0" marB="0"/>
                    </a:tc>
                  </a:tr>
                  <a:tr h="209531">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200">
                                    <a:effectLst/>
                                    <a:latin typeface="Cambria Math"/>
                                  </a:rPr>
                                  <m:t>∡</m:t>
                                </m:r>
                                <m:r>
                                  <m:rPr>
                                    <m:sty m:val="p"/>
                                  </m:rPr>
                                  <a:rPr lang="en-US" sz="1200">
                                    <a:effectLst/>
                                    <a:latin typeface="Cambria Math"/>
                                  </a:rPr>
                                  <m:t>D</m:t>
                                </m:r>
                                <m:r>
                                  <a:rPr lang="en-US" sz="1200">
                                    <a:effectLst/>
                                    <a:latin typeface="Cambria Math"/>
                                  </a:rPr>
                                  <m:t>=</m:t>
                                </m:r>
                                <m:r>
                                  <a:rPr lang="en-US" sz="1200">
                                    <a:effectLst/>
                                    <a:latin typeface="Cambria Math"/>
                                  </a:rPr>
                                  <m:t>29</m:t>
                                </m:r>
                                <m:r>
                                  <a:rPr lang="en-US" sz="1200">
                                    <a:effectLst/>
                                    <a:latin typeface="Cambria Math"/>
                                  </a:rPr>
                                  <m:t>.</m:t>
                                </m:r>
                                <m:r>
                                  <a:rPr lang="en-US" sz="1200">
                                    <a:effectLst/>
                                    <a:latin typeface="Cambria Math"/>
                                  </a:rPr>
                                  <m:t>766</m:t>
                                </m:r>
                                <m:r>
                                  <a:rPr lang="en-US" sz="1200">
                                    <a:effectLst/>
                                    <a:latin typeface="Cambria Math"/>
                                  </a:rPr>
                                  <m:t>°</m:t>
                                </m:r>
                              </m:oMath>
                            </m:oMathPara>
                          </a14:m>
                          <a:endParaRPr lang="en-US" sz="1000" dirty="0">
                            <a:effectLst/>
                            <a:latin typeface="Calibri"/>
                            <a:ea typeface="Calibri"/>
                            <a:cs typeface="Arial"/>
                          </a:endParaRPr>
                        </a:p>
                      </a:txBody>
                      <a:tcPr marL="63091" marR="63091" marT="0" marB="0"/>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3091" marR="63091" marT="0" marB="0"/>
                    </a:tc>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2133161873"/>
                  </p:ext>
                </p:extLst>
              </p:nvPr>
            </p:nvGraphicFramePr>
            <p:xfrm>
              <a:off x="3176416" y="0"/>
              <a:ext cx="7060660" cy="6543925"/>
            </p:xfrm>
            <a:graphic>
              <a:graphicData uri="http://schemas.openxmlformats.org/drawingml/2006/table">
                <a:tbl>
                  <a:tblPr rtl="1" firstRow="1" firstCol="1" bandRow="1">
                    <a:tableStyleId>{BC89EF96-8CEA-46FF-86C4-4CE0E7609802}</a:tableStyleId>
                  </a:tblPr>
                  <a:tblGrid>
                    <a:gridCol w="470202"/>
                    <a:gridCol w="3888889"/>
                    <a:gridCol w="2701569"/>
                  </a:tblGrid>
                  <a:tr h="393568">
                    <a:tc>
                      <a:txBody>
                        <a:bodyPr/>
                        <a:lstStyle/>
                        <a:p>
                          <a:pPr marL="0" marR="0" algn="r" rtl="1">
                            <a:lnSpc>
                              <a:spcPct val="107000"/>
                            </a:lnSpc>
                            <a:spcBef>
                              <a:spcPts val="0"/>
                            </a:spcBef>
                            <a:spcAft>
                              <a:spcPts val="0"/>
                            </a:spcAft>
                          </a:pPr>
                          <a:r>
                            <a:rPr lang="he-IL" sz="1000" dirty="0">
                              <a:effectLst/>
                            </a:rPr>
                            <a:t>א.</a:t>
                          </a:r>
                          <a:endParaRPr lang="en-US" sz="1000" dirty="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9231" r="-69592" b="-1572308"/>
                          </a:stretch>
                        </a:blipFill>
                      </a:tcPr>
                    </a:tc>
                    <a:tc>
                      <a:txBody>
                        <a:bodyPr/>
                        <a:lstStyle/>
                        <a:p>
                          <a:pPr marL="0" marR="0" algn="r" rtl="1">
                            <a:lnSpc>
                              <a:spcPct val="107000"/>
                            </a:lnSpc>
                            <a:spcBef>
                              <a:spcPts val="0"/>
                            </a:spcBef>
                            <a:spcAft>
                              <a:spcPts val="0"/>
                            </a:spcAft>
                          </a:pPr>
                          <a:r>
                            <a:rPr lang="he-IL" sz="1200">
                              <a:effectLst/>
                            </a:rPr>
                            <a:t>משפט חוצה זווית (</a:t>
                          </a:r>
                          <a:r>
                            <a:rPr lang="en-US" sz="1200">
                              <a:effectLst/>
                            </a:rPr>
                            <a:t>AC</a:t>
                          </a:r>
                          <a:r>
                            <a:rPr lang="he-IL" sz="1200">
                              <a:effectLst/>
                            </a:rPr>
                            <a:t>)</a:t>
                          </a:r>
                          <a:endParaRPr lang="en-US" sz="1000">
                            <a:effectLst/>
                            <a:latin typeface="Calibri"/>
                            <a:ea typeface="Calibri"/>
                            <a:cs typeface="Arial"/>
                          </a:endParaRPr>
                        </a:p>
                      </a:txBody>
                      <a:tcPr marL="63091" marR="63091" marT="0" marB="0"/>
                    </a:tc>
                  </a:tr>
                  <a:tr h="392140">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110938" r="-69592" b="-1496875"/>
                          </a:stretch>
                        </a:blipFill>
                      </a:tcPr>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3091" marR="63091" marT="0" marB="0"/>
                    </a:tc>
                  </a:tr>
                  <a:tr h="209531">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397059" r="-69592" b="-2717647"/>
                          </a:stretch>
                        </a:blipFill>
                      </a:tcPr>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3091" marR="63091" marT="0" marB="0"/>
                    </a:tc>
                  </a:tr>
                  <a:tr h="209531">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482857" r="-69592" b="-2540000"/>
                          </a:stretch>
                        </a:blipFill>
                      </a:tcPr>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3091" marR="63091" marT="0" marB="0"/>
                    </a:tc>
                  </a:tr>
                  <a:tr h="353373">
                    <a:tc>
                      <a:txBody>
                        <a:bodyPr/>
                        <a:lstStyle/>
                        <a:p>
                          <a:pPr marL="342900" marR="0" lvl="0" indent="-342900" algn="r" rtl="1">
                            <a:lnSpc>
                              <a:spcPct val="107000"/>
                            </a:lnSpc>
                            <a:spcBef>
                              <a:spcPts val="0"/>
                            </a:spcBef>
                            <a:spcAft>
                              <a:spcPts val="0"/>
                            </a:spcAft>
                            <a:buFont typeface="+mj-cs"/>
                            <a:buAutoNum type="hebrew2Minus"/>
                          </a:pPr>
                          <a:r>
                            <a:rPr lang="he-IL" sz="1000">
                              <a:effectLst/>
                            </a:rPr>
                            <a:t>1.</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357895" r="-69592" b="-1459649"/>
                          </a:stretch>
                        </a:blipFill>
                      </a:tcPr>
                    </a:tc>
                    <a:tc>
                      <a:txBody>
                        <a:bodyPr/>
                        <a:lstStyle/>
                        <a:p>
                          <a:pPr marL="0" marR="0" algn="r" rtl="1">
                            <a:lnSpc>
                              <a:spcPct val="107000"/>
                            </a:lnSpc>
                            <a:spcBef>
                              <a:spcPts val="0"/>
                            </a:spcBef>
                            <a:spcAft>
                              <a:spcPts val="0"/>
                            </a:spcAft>
                          </a:pPr>
                          <a:r>
                            <a:rPr lang="he-IL" sz="1200">
                              <a:effectLst/>
                            </a:rPr>
                            <a:t>זווית בין משיק ליתר</a:t>
                          </a:r>
                          <a:endParaRPr lang="en-US" sz="1000">
                            <a:effectLst/>
                            <a:latin typeface="Calibri"/>
                            <a:ea typeface="Calibri"/>
                            <a:cs typeface="Arial"/>
                          </a:endParaRPr>
                        </a:p>
                      </a:txBody>
                      <a:tcPr marL="63091" marR="63091" marT="0" marB="0"/>
                    </a:tc>
                  </a:tr>
                  <a:tr h="209531">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745714" r="-69592" b="-2277143"/>
                          </a:stretch>
                        </a:blipFill>
                      </a:tcPr>
                    </a:tc>
                    <a:tc>
                      <a:txBody>
                        <a:bodyPr/>
                        <a:lstStyle/>
                        <a:p>
                          <a:pPr marL="0" marR="0" algn="r" rtl="1">
                            <a:lnSpc>
                              <a:spcPct val="107000"/>
                            </a:lnSpc>
                            <a:spcBef>
                              <a:spcPts val="0"/>
                            </a:spcBef>
                            <a:spcAft>
                              <a:spcPts val="0"/>
                            </a:spcAft>
                          </a:pPr>
                          <a:r>
                            <a:rPr lang="he-IL" sz="1200">
                              <a:effectLst/>
                            </a:rPr>
                            <a:t>(ז)</a:t>
                          </a:r>
                          <a:endParaRPr lang="en-US" sz="1000">
                            <a:effectLst/>
                            <a:latin typeface="Calibri"/>
                            <a:ea typeface="Calibri"/>
                            <a:cs typeface="Arial"/>
                          </a:endParaRPr>
                        </a:p>
                      </a:txBody>
                      <a:tcPr marL="63091" marR="63091" marT="0" marB="0"/>
                    </a:tc>
                  </a:tr>
                  <a:tr h="209531">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870588" r="-69592" b="-2244118"/>
                          </a:stretch>
                        </a:blipFill>
                      </a:tcPr>
                    </a:tc>
                    <a:tc>
                      <a:txBody>
                        <a:bodyPr/>
                        <a:lstStyle/>
                        <a:p>
                          <a:pPr marL="0" marR="0" algn="r" rtl="1">
                            <a:lnSpc>
                              <a:spcPct val="107000"/>
                            </a:lnSpc>
                            <a:spcBef>
                              <a:spcPts val="0"/>
                            </a:spcBef>
                            <a:spcAft>
                              <a:spcPts val="0"/>
                            </a:spcAft>
                          </a:pPr>
                          <a:r>
                            <a:rPr lang="he-IL" sz="1200">
                              <a:effectLst/>
                            </a:rPr>
                            <a:t>(ז)</a:t>
                          </a:r>
                          <a:endParaRPr lang="en-US" sz="1000">
                            <a:effectLst/>
                            <a:latin typeface="Calibri"/>
                            <a:ea typeface="Calibri"/>
                            <a:cs typeface="Arial"/>
                          </a:endParaRPr>
                        </a:p>
                      </a:txBody>
                      <a:tcPr marL="63091" marR="63091" marT="0" marB="0"/>
                    </a:tc>
                  </a:tr>
                  <a:tr h="209531">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942857" r="-69592" b="-2080000"/>
                          </a:stretch>
                        </a:blipFill>
                      </a:tcPr>
                    </a:tc>
                    <a:tc>
                      <a:txBody>
                        <a:bodyPr/>
                        <a:lstStyle/>
                        <a:p>
                          <a:pPr marL="0" marR="0" algn="r" rtl="1">
                            <a:lnSpc>
                              <a:spcPct val="107000"/>
                            </a:lnSpc>
                            <a:spcBef>
                              <a:spcPts val="0"/>
                            </a:spcBef>
                            <a:spcAft>
                              <a:spcPts val="0"/>
                            </a:spcAft>
                          </a:pPr>
                          <a:r>
                            <a:rPr lang="he-IL" sz="1200">
                              <a:effectLst/>
                            </a:rPr>
                            <a:t>חישוב זוויות (ז)</a:t>
                          </a:r>
                          <a:endParaRPr lang="en-US" sz="1000">
                            <a:effectLst/>
                            <a:latin typeface="Calibri"/>
                            <a:ea typeface="Calibri"/>
                            <a:cs typeface="Arial"/>
                          </a:endParaRPr>
                        </a:p>
                      </a:txBody>
                      <a:tcPr marL="63091" marR="63091" marT="0" marB="0"/>
                    </a:tc>
                  </a:tr>
                  <a:tr h="209531">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1073529" r="-69592" b="-2041176"/>
                          </a:stretch>
                        </a:blipFill>
                      </a:tcPr>
                    </a:tc>
                    <a:tc>
                      <a:txBody>
                        <a:bodyPr/>
                        <a:lstStyle/>
                        <a:p>
                          <a:pPr marL="0" marR="0" algn="r" rtl="1">
                            <a:lnSpc>
                              <a:spcPct val="107000"/>
                            </a:lnSpc>
                            <a:spcBef>
                              <a:spcPts val="0"/>
                            </a:spcBef>
                            <a:spcAft>
                              <a:spcPts val="0"/>
                            </a:spcAft>
                          </a:pPr>
                          <a:r>
                            <a:rPr lang="he-IL" sz="1200">
                              <a:effectLst/>
                            </a:rPr>
                            <a:t>ז.ז.ז</a:t>
                          </a:r>
                          <a:endParaRPr lang="en-US" sz="1000">
                            <a:effectLst/>
                            <a:latin typeface="Calibri"/>
                            <a:ea typeface="Calibri"/>
                            <a:cs typeface="Arial"/>
                          </a:endParaRPr>
                        </a:p>
                      </a:txBody>
                      <a:tcPr marL="63091" marR="63091" marT="0" marB="0"/>
                    </a:tc>
                  </a:tr>
                  <a:tr h="393568">
                    <a:tc>
                      <a:txBody>
                        <a:bodyPr/>
                        <a:lstStyle/>
                        <a:p>
                          <a:pPr marL="457200" marR="0" algn="r" rtl="1">
                            <a:lnSpc>
                              <a:spcPct val="107000"/>
                            </a:lnSpc>
                            <a:spcBef>
                              <a:spcPts val="0"/>
                            </a:spcBef>
                            <a:spcAft>
                              <a:spcPts val="0"/>
                            </a:spcAft>
                          </a:pPr>
                          <a:r>
                            <a:rPr lang="he-IL" sz="1000">
                              <a:effectLst/>
                            </a:rPr>
                            <a:t>2.</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623438" r="-69592" b="-984375"/>
                          </a:stretch>
                        </a:blipFill>
                      </a:tcPr>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3091" marR="63091" marT="0" marB="0"/>
                    </a:tc>
                  </a:tr>
                  <a:tr h="393568">
                    <a:tc>
                      <a:txBody>
                        <a:bodyPr/>
                        <a:lstStyle/>
                        <a:p>
                          <a:pPr marL="457200" marR="0" algn="r" rtl="1">
                            <a:lnSpc>
                              <a:spcPct val="107000"/>
                            </a:lnSpc>
                            <a:spcBef>
                              <a:spcPts val="0"/>
                            </a:spcBef>
                            <a:spcAft>
                              <a:spcPts val="0"/>
                            </a:spcAft>
                          </a:pPr>
                          <a:r>
                            <a:rPr lang="he-IL" sz="1000" dirty="0">
                              <a:effectLst/>
                            </a:rPr>
                            <a:t> </a:t>
                          </a:r>
                          <a:endParaRPr lang="en-US" sz="1000" dirty="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712308" r="-69592" b="-869231"/>
                          </a:stretch>
                        </a:blipFill>
                      </a:tcPr>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3091" marR="63091" marT="0" marB="0"/>
                    </a:tc>
                  </a:tr>
                  <a:tr h="234142">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1389474" r="-69592" b="-1386842"/>
                          </a:stretch>
                        </a:blipFill>
                      </a:tcPr>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3091" marR="63091" marT="0" marB="0"/>
                    </a:tc>
                  </a:tr>
                  <a:tr h="223469">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1529730" r="-69592" b="-1324324"/>
                          </a:stretch>
                        </a:blipFill>
                      </a:tcPr>
                    </a:tc>
                    <a:tc>
                      <a:txBody>
                        <a:bodyPr/>
                        <a:lstStyle/>
                        <a:p>
                          <a:endParaRPr lang="he-IL"/>
                        </a:p>
                      </a:txBody>
                      <a:tcPr marL="63091" marR="63091" marT="0" marB="0">
                        <a:blipFill rotWithShape="1">
                          <a:blip r:embed="rId2"/>
                          <a:stretch>
                            <a:fillRect l="-161400" t="-1529730" r="-226" b="-1324324"/>
                          </a:stretch>
                        </a:blipFill>
                      </a:tcPr>
                    </a:tc>
                  </a:tr>
                  <a:tr h="275545">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1340000" r="-69592" b="-988889"/>
                          </a:stretch>
                        </a:blipFill>
                      </a:tcPr>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3091" marR="63091" marT="0" marB="0"/>
                    </a:tc>
                  </a:tr>
                  <a:tr h="223469">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1751351" r="-69592" b="-1102703"/>
                          </a:stretch>
                        </a:blipFill>
                      </a:tcPr>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3091" marR="63091" marT="0" marB="0"/>
                    </a:tc>
                  </a:tr>
                  <a:tr h="238425">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1756410" r="-69592" b="-946154"/>
                          </a:stretch>
                        </a:blipFill>
                      </a:tcPr>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3091" marR="63091" marT="0" marB="0"/>
                    </a:tc>
                  </a:tr>
                  <a:tr h="223469">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1956757" r="-69592" b="-897297"/>
                          </a:stretch>
                        </a:blipFill>
                      </a:tcPr>
                    </a:tc>
                    <a:tc>
                      <a:txBody>
                        <a:bodyPr/>
                        <a:lstStyle/>
                        <a:p>
                          <a:endParaRPr lang="he-IL"/>
                        </a:p>
                      </a:txBody>
                      <a:tcPr marL="63091" marR="63091" marT="0" marB="0">
                        <a:blipFill rotWithShape="1">
                          <a:blip r:embed="rId2"/>
                          <a:stretch>
                            <a:fillRect l="-161400" t="-1956757" r="-226" b="-897297"/>
                          </a:stretch>
                        </a:blipFill>
                      </a:tcPr>
                    </a:tc>
                  </a:tr>
                  <a:tr h="485076">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963291" r="-69592" b="-320253"/>
                          </a:stretch>
                        </a:blipFill>
                      </a:tcPr>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3091" marR="63091" marT="0" marB="0"/>
                    </a:tc>
                  </a:tr>
                  <a:tr h="209531">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2470588" r="-69592" b="-644118"/>
                          </a:stretch>
                        </a:blipFill>
                      </a:tcPr>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3091" marR="63091" marT="0" marB="0"/>
                    </a:tc>
                  </a:tr>
                  <a:tr h="409272">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1285294" r="-69592" b="-222059"/>
                          </a:stretch>
                        </a:blipFill>
                      </a:tcPr>
                    </a:tc>
                    <a:tc>
                      <a:txBody>
                        <a:bodyPr/>
                        <a:lstStyle/>
                        <a:p>
                          <a:endParaRPr lang="he-IL"/>
                        </a:p>
                      </a:txBody>
                      <a:tcPr marL="63091" marR="63091" marT="0" marB="0">
                        <a:blipFill rotWithShape="1">
                          <a:blip r:embed="rId2"/>
                          <a:stretch>
                            <a:fillRect l="-161400" t="-1285294" r="-226" b="-222059"/>
                          </a:stretch>
                        </a:blipFill>
                      </a:tcPr>
                    </a:tc>
                  </a:tr>
                  <a:tr h="209531">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2770588" r="-69592" b="-344118"/>
                          </a:stretch>
                        </a:blipFill>
                      </a:tcPr>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3091" marR="63091" marT="0" marB="0"/>
                    </a:tc>
                  </a:tr>
                  <a:tr h="209531">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2870588" r="-69592" b="-244118"/>
                          </a:stretch>
                        </a:blipFill>
                      </a:tcPr>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3091" marR="63091" marT="0" marB="0"/>
                    </a:tc>
                  </a:tr>
                  <a:tr h="209531">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2885714" r="-69592" b="-137143"/>
                          </a:stretch>
                        </a:blipFill>
                      </a:tcPr>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3091" marR="63091" marT="0" marB="0"/>
                    </a:tc>
                  </a:tr>
                  <a:tr h="209531">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3091" marR="63091" marT="0" marB="0"/>
                    </a:tc>
                    <a:tc>
                      <a:txBody>
                        <a:bodyPr/>
                        <a:lstStyle/>
                        <a:p>
                          <a:endParaRPr lang="he-IL"/>
                        </a:p>
                      </a:txBody>
                      <a:tcPr marL="63091" marR="63091" marT="0" marB="0">
                        <a:blipFill rotWithShape="1">
                          <a:blip r:embed="rId2"/>
                          <a:stretch>
                            <a:fillRect l="-12069" t="-3073529" r="-69592" b="-41176"/>
                          </a:stretch>
                        </a:blipFill>
                      </a:tcPr>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3091" marR="63091" marT="0" marB="0"/>
                    </a:tc>
                  </a:tr>
                </a:tbl>
              </a:graphicData>
            </a:graphic>
          </p:graphicFrame>
        </mc:Fallback>
      </mc:AlternateContent>
      <p:pic>
        <p:nvPicPr>
          <p:cNvPr id="4" name="תמונה 1" descr="C:\Users\samsung\Downloads\20151829-121809_p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369" y="702353"/>
            <a:ext cx="1903095" cy="2636520"/>
          </a:xfrm>
          <a:prstGeom prst="rect">
            <a:avLst/>
          </a:prstGeom>
          <a:noFill/>
          <a:ln>
            <a:noFill/>
          </a:ln>
        </p:spPr>
      </p:pic>
    </p:spTree>
    <p:extLst>
      <p:ext uri="{BB962C8B-B14F-4D97-AF65-F5344CB8AC3E}">
        <p14:creationId xmlns:p14="http://schemas.microsoft.com/office/powerpoint/2010/main" val="887305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749" y="2487587"/>
            <a:ext cx="5008810" cy="1499616"/>
          </a:xfrm>
        </p:spPr>
        <p:txBody>
          <a:bodyPr>
            <a:normAutofit/>
          </a:bodyPr>
          <a:lstStyle/>
          <a:p>
            <a:r>
              <a:rPr lang="he-IL" sz="6000" dirty="0" smtClean="0">
                <a:solidFill>
                  <a:srgbClr val="FF0000"/>
                </a:solidFill>
              </a:rPr>
              <a:t>פתרון 6</a:t>
            </a:r>
            <a:endParaRPr lang="he-IL" sz="6000" dirty="0">
              <a:solidFill>
                <a:srgbClr val="FF0000"/>
              </a:solidFill>
            </a:endParaRPr>
          </a:p>
        </p:txBody>
      </p:sp>
    </p:spTree>
    <p:extLst>
      <p:ext uri="{BB962C8B-B14F-4D97-AF65-F5344CB8AC3E}">
        <p14:creationId xmlns:p14="http://schemas.microsoft.com/office/powerpoint/2010/main" val="75050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310652408"/>
                  </p:ext>
                </p:extLst>
              </p:nvPr>
            </p:nvGraphicFramePr>
            <p:xfrm>
              <a:off x="4105119" y="189188"/>
              <a:ext cx="6016343" cy="6668808"/>
            </p:xfrm>
            <a:graphic>
              <a:graphicData uri="http://schemas.openxmlformats.org/drawingml/2006/table">
                <a:tbl>
                  <a:tblPr rtl="1" firstRow="1" firstCol="1" bandRow="1">
                    <a:tableStyleId>{BC89EF96-8CEA-46FF-86C4-4CE0E7609802}</a:tableStyleId>
                  </a:tblPr>
                  <a:tblGrid>
                    <a:gridCol w="400656"/>
                    <a:gridCol w="3313697"/>
                    <a:gridCol w="2301990"/>
                  </a:tblGrid>
                  <a:tr h="397069">
                    <a:tc>
                      <a:txBody>
                        <a:bodyPr/>
                        <a:lstStyle/>
                        <a:p>
                          <a:pPr marL="0" marR="0" algn="r" rtl="1">
                            <a:lnSpc>
                              <a:spcPct val="107000"/>
                            </a:lnSpc>
                            <a:spcBef>
                              <a:spcPts val="0"/>
                            </a:spcBef>
                            <a:spcAft>
                              <a:spcPts val="0"/>
                            </a:spcAft>
                          </a:pPr>
                          <a:r>
                            <a:rPr lang="he-IL" sz="1000" dirty="0">
                              <a:effectLst/>
                            </a:rPr>
                            <a:t>א.</a:t>
                          </a:r>
                          <a:endParaRPr lang="en-US" sz="1000" dirty="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i="1">
                                        <a:effectLst/>
                                        <a:latin typeface="Cambria Math"/>
                                      </a:rPr>
                                    </m:ctrlPr>
                                  </m:fPr>
                                  <m:num>
                                    <m:r>
                                      <a:rPr lang="en-US" sz="1200">
                                        <a:effectLst/>
                                        <a:latin typeface="Cambria Math"/>
                                      </a:rPr>
                                      <m:t>𝐶𝐸</m:t>
                                    </m:r>
                                  </m:num>
                                  <m:den>
                                    <m:r>
                                      <a:rPr lang="en-US" sz="1200">
                                        <a:effectLst/>
                                        <a:latin typeface="Cambria Math"/>
                                      </a:rPr>
                                      <m:t>𝐶𝐷</m:t>
                                    </m:r>
                                  </m:den>
                                </m:f>
                                <m:r>
                                  <a:rPr lang="en-US" sz="1200">
                                    <a:effectLst/>
                                    <a:latin typeface="Cambria Math"/>
                                  </a:rPr>
                                  <m:t>=</m:t>
                                </m:r>
                                <m:f>
                                  <m:fPr>
                                    <m:ctrlPr>
                                      <a:rPr lang="en-US" sz="1200" i="1">
                                        <a:effectLst/>
                                        <a:latin typeface="Cambria Math"/>
                                      </a:rPr>
                                    </m:ctrlPr>
                                  </m:fPr>
                                  <m:num>
                                    <m:r>
                                      <a:rPr lang="en-US" sz="1200">
                                        <a:effectLst/>
                                        <a:latin typeface="Cambria Math"/>
                                      </a:rPr>
                                      <m:t>𝐴𝐸</m:t>
                                    </m:r>
                                  </m:num>
                                  <m:den>
                                    <m:r>
                                      <a:rPr lang="en-US" sz="1200">
                                        <a:effectLst/>
                                        <a:latin typeface="Cambria Math"/>
                                      </a:rPr>
                                      <m:t>𝐴𝐷</m:t>
                                    </m:r>
                                  </m:den>
                                </m:f>
                                <m:r>
                                  <a:rPr lang="en-US" sz="1200">
                                    <a:effectLst/>
                                    <a:latin typeface="Cambria Math"/>
                                  </a:rPr>
                                  <m:t>=</m:t>
                                </m:r>
                                <m:f>
                                  <m:fPr>
                                    <m:ctrlPr>
                                      <a:rPr lang="en-US" sz="1200" i="1">
                                        <a:effectLst/>
                                        <a:latin typeface="Cambria Math"/>
                                      </a:rPr>
                                    </m:ctrlPr>
                                  </m:fPr>
                                  <m:num>
                                    <m:r>
                                      <a:rPr lang="en-US" sz="1200">
                                        <a:effectLst/>
                                        <a:latin typeface="Cambria Math"/>
                                      </a:rPr>
                                      <m:t>1</m:t>
                                    </m:r>
                                  </m:num>
                                  <m:den>
                                    <m:r>
                                      <a:rPr lang="en-US" sz="1200">
                                        <a:effectLst/>
                                        <a:latin typeface="Cambria Math"/>
                                      </a:rPr>
                                      <m:t>4</m:t>
                                    </m:r>
                                  </m:den>
                                </m:f>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dirty="0">
                              <a:effectLst/>
                            </a:rPr>
                            <a:t>משפט חוצה זווית (</a:t>
                          </a:r>
                          <a:r>
                            <a:rPr lang="en-US" sz="1200" dirty="0">
                              <a:effectLst/>
                            </a:rPr>
                            <a:t>AC</a:t>
                          </a:r>
                          <a:r>
                            <a:rPr lang="he-IL" sz="1200" dirty="0">
                              <a:effectLst/>
                            </a:rPr>
                            <a:t>)</a:t>
                          </a:r>
                          <a:endParaRPr lang="en-US" sz="1000" dirty="0">
                            <a:effectLst/>
                            <a:latin typeface="Calibri"/>
                            <a:ea typeface="Calibri"/>
                            <a:cs typeface="Arial"/>
                          </a:endParaRPr>
                        </a:p>
                      </a:txBody>
                      <a:tcPr marL="61043" marR="61043" marT="0" marB="0"/>
                    </a:tc>
                  </a:tr>
                  <a:tr h="395628">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i="1">
                                        <a:effectLst/>
                                        <a:latin typeface="Cambria Math"/>
                                      </a:rPr>
                                    </m:ctrlPr>
                                  </m:fPr>
                                  <m:num>
                                    <m:r>
                                      <a:rPr lang="en-US" sz="1200">
                                        <a:effectLst/>
                                        <a:latin typeface="Cambria Math"/>
                                      </a:rPr>
                                      <m:t>𝐶𝐸</m:t>
                                    </m:r>
                                  </m:num>
                                  <m:den>
                                    <m:r>
                                      <a:rPr lang="en-US" sz="1200">
                                        <a:effectLst/>
                                        <a:latin typeface="Cambria Math"/>
                                      </a:rPr>
                                      <m:t>4</m:t>
                                    </m:r>
                                  </m:den>
                                </m:f>
                                <m:r>
                                  <a:rPr lang="en-US" sz="1200">
                                    <a:effectLst/>
                                    <a:latin typeface="Cambria Math"/>
                                  </a:rPr>
                                  <m:t>=</m:t>
                                </m:r>
                                <m:f>
                                  <m:fPr>
                                    <m:ctrlPr>
                                      <a:rPr lang="en-US" sz="1200" i="1">
                                        <a:effectLst/>
                                        <a:latin typeface="Cambria Math"/>
                                      </a:rPr>
                                    </m:ctrlPr>
                                  </m:fPr>
                                  <m:num>
                                    <m:r>
                                      <a:rPr lang="en-US" sz="1200">
                                        <a:effectLst/>
                                        <a:latin typeface="Cambria Math"/>
                                      </a:rPr>
                                      <m:t>𝐴𝐸</m:t>
                                    </m:r>
                                  </m:num>
                                  <m:den>
                                    <m:r>
                                      <a:rPr lang="en-US" sz="1200">
                                        <a:effectLst/>
                                        <a:latin typeface="Cambria Math"/>
                                      </a:rPr>
                                      <m:t>𝐴𝐷</m:t>
                                    </m:r>
                                  </m:den>
                                </m:f>
                                <m:r>
                                  <a:rPr lang="en-US" sz="1200">
                                    <a:effectLst/>
                                    <a:latin typeface="Cambria Math"/>
                                  </a:rPr>
                                  <m:t>=</m:t>
                                </m:r>
                                <m:f>
                                  <m:fPr>
                                    <m:ctrlPr>
                                      <a:rPr lang="en-US" sz="1200" i="1">
                                        <a:effectLst/>
                                        <a:latin typeface="Cambria Math"/>
                                      </a:rPr>
                                    </m:ctrlPr>
                                  </m:fPr>
                                  <m:num>
                                    <m:r>
                                      <a:rPr lang="en-US" sz="1200">
                                        <a:effectLst/>
                                        <a:latin typeface="Cambria Math"/>
                                      </a:rPr>
                                      <m:t>1</m:t>
                                    </m:r>
                                  </m:num>
                                  <m:den>
                                    <m:r>
                                      <a:rPr lang="en-US" sz="1200">
                                        <a:effectLst/>
                                        <a:latin typeface="Cambria Math"/>
                                      </a:rPr>
                                      <m:t>4</m:t>
                                    </m:r>
                                  </m:den>
                                </m:f>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11394">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a:rPr>
                                  <m:t>𝐶𝐸</m:t>
                                </m:r>
                                <m:r>
                                  <a:rPr lang="en-US" sz="1200">
                                    <a:effectLst/>
                                    <a:latin typeface="Cambria Math"/>
                                  </a:rPr>
                                  <m:t>=</m:t>
                                </m:r>
                                <m:r>
                                  <a:rPr lang="en-US" sz="1200">
                                    <a:effectLst/>
                                    <a:latin typeface="Cambria Math"/>
                                  </a:rPr>
                                  <m:t>1</m:t>
                                </m:r>
                                <m:r>
                                  <a:rPr lang="en-US" sz="1200">
                                    <a:effectLst/>
                                    <a:latin typeface="Cambria Math"/>
                                  </a:rPr>
                                  <m:t> </m:t>
                                </m:r>
                                <m:r>
                                  <a:rPr lang="en-US" sz="1200">
                                    <a:effectLst/>
                                    <a:latin typeface="Cambria Math"/>
                                  </a:rPr>
                                  <m:t>𝑐</m:t>
                                </m:r>
                                <m:r>
                                  <a:rPr lang="en-US" sz="1200">
                                    <a:effectLst/>
                                    <a:latin typeface="Cambria Math"/>
                                  </a:rPr>
                                  <m:t>"</m:t>
                                </m:r>
                                <m:r>
                                  <a:rPr lang="en-US" sz="1200">
                                    <a:effectLst/>
                                    <a:latin typeface="Cambria Math"/>
                                  </a:rPr>
                                  <m:t>𝑚</m:t>
                                </m:r>
                                <m:r>
                                  <a:rPr lang="en-US" sz="1200">
                                    <a:effectLst/>
                                    <a:latin typeface="Cambria Math"/>
                                  </a:rPr>
                                  <m:t> </m:t>
                                </m:r>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11394">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a:rPr>
                                  <m:t>𝐵𝐶</m:t>
                                </m:r>
                                <m:r>
                                  <a:rPr lang="en-US" sz="1200">
                                    <a:effectLst/>
                                    <a:latin typeface="Cambria Math"/>
                                  </a:rPr>
                                  <m:t>=</m:t>
                                </m:r>
                                <m:r>
                                  <a:rPr lang="en-US" sz="1200">
                                    <a:effectLst/>
                                    <a:latin typeface="Cambria Math"/>
                                  </a:rPr>
                                  <m:t>𝐶𝐸</m:t>
                                </m:r>
                                <m:r>
                                  <a:rPr lang="en-US" sz="1200">
                                    <a:effectLst/>
                                    <a:latin typeface="Cambria Math"/>
                                  </a:rPr>
                                  <m:t>+</m:t>
                                </m:r>
                                <m:r>
                                  <a:rPr lang="en-US" sz="1200">
                                    <a:effectLst/>
                                    <a:latin typeface="Cambria Math"/>
                                  </a:rPr>
                                  <m:t>𝐸𝐵</m:t>
                                </m:r>
                                <m:r>
                                  <a:rPr lang="en-US" sz="1200">
                                    <a:effectLst/>
                                    <a:latin typeface="Cambria Math"/>
                                  </a:rPr>
                                  <m:t>=</m:t>
                                </m:r>
                                <m:r>
                                  <a:rPr lang="en-US" sz="1200">
                                    <a:effectLst/>
                                    <a:latin typeface="Cambria Math"/>
                                  </a:rPr>
                                  <m:t>5</m:t>
                                </m:r>
                                <m:r>
                                  <a:rPr lang="en-US" sz="1200">
                                    <a:effectLst/>
                                    <a:latin typeface="Cambria Math"/>
                                  </a:rPr>
                                  <m:t> </m:t>
                                </m:r>
                                <m:r>
                                  <a:rPr lang="en-US" sz="1200">
                                    <a:effectLst/>
                                    <a:latin typeface="Cambria Math"/>
                                  </a:rPr>
                                  <m:t>𝑐</m:t>
                                </m:r>
                                <m:r>
                                  <a:rPr lang="en-US" sz="1200">
                                    <a:effectLst/>
                                    <a:latin typeface="Cambria Math"/>
                                  </a:rPr>
                                  <m:t>"</m:t>
                                </m:r>
                                <m:r>
                                  <a:rPr lang="en-US" sz="1200">
                                    <a:effectLst/>
                                    <a:latin typeface="Cambria Math"/>
                                  </a:rPr>
                                  <m:t>𝑚</m:t>
                                </m:r>
                                <m:r>
                                  <a:rPr lang="en-US" sz="1200">
                                    <a:effectLst/>
                                    <a:latin typeface="Cambria Math"/>
                                  </a:rPr>
                                  <m:t> </m:t>
                                </m:r>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352279">
                    <a:tc>
                      <a:txBody>
                        <a:bodyPr/>
                        <a:lstStyle/>
                        <a:p>
                          <a:pPr marL="342900" marR="0" lvl="0" indent="-342900" algn="r" rtl="1">
                            <a:lnSpc>
                              <a:spcPct val="107000"/>
                            </a:lnSpc>
                            <a:spcBef>
                              <a:spcPts val="0"/>
                            </a:spcBef>
                            <a:spcAft>
                              <a:spcPts val="0"/>
                            </a:spcAft>
                            <a:buFont typeface="+mj-cs"/>
                            <a:buAutoNum type="hebrew2Minus"/>
                          </a:pPr>
                          <a:r>
                            <a:rPr lang="he-IL" sz="1000">
                              <a:effectLst/>
                            </a:rPr>
                            <a:t>1.</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200">
                                    <a:effectLst/>
                                    <a:latin typeface="Cambria Math"/>
                                  </a:rPr>
                                  <m:t>∡</m:t>
                                </m:r>
                                <m:r>
                                  <m:rPr>
                                    <m:sty m:val="p"/>
                                  </m:rPr>
                                  <a:rPr lang="en-US" sz="1200">
                                    <a:effectLst/>
                                    <a:latin typeface="Cambria Math"/>
                                  </a:rPr>
                                  <m:t>DAC</m:t>
                                </m:r>
                                <m:r>
                                  <a:rPr lang="en-US" sz="1200">
                                    <a:effectLst/>
                                    <a:latin typeface="Cambria Math"/>
                                  </a:rPr>
                                  <m:t>=∡</m:t>
                                </m:r>
                                <m:r>
                                  <m:rPr>
                                    <m:sty m:val="p"/>
                                  </m:rPr>
                                  <a:rPr lang="en-US" sz="1200">
                                    <a:effectLst/>
                                    <a:latin typeface="Cambria Math"/>
                                  </a:rPr>
                                  <m:t>CBA</m:t>
                                </m:r>
                                <m:r>
                                  <a:rPr lang="en-US" sz="1200">
                                    <a:effectLst/>
                                    <a:latin typeface="Cambria Math"/>
                                  </a:rPr>
                                  <m:t>=</m:t>
                                </m:r>
                                <m:r>
                                  <m:rPr>
                                    <m:sty m:val="p"/>
                                  </m:rPr>
                                  <a:rPr lang="en-US" sz="1200">
                                    <a:effectLst/>
                                    <a:latin typeface="Cambria Math"/>
                                  </a:rPr>
                                  <m:t>α</m:t>
                                </m:r>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זווית בין משיק ליתר</a:t>
                          </a:r>
                          <a:endParaRPr lang="en-US" sz="1000">
                            <a:effectLst/>
                            <a:latin typeface="Calibri"/>
                            <a:ea typeface="Calibri"/>
                            <a:cs typeface="Arial"/>
                          </a:endParaRPr>
                        </a:p>
                      </a:txBody>
                      <a:tcPr marL="61043" marR="61043" marT="0" marB="0"/>
                    </a:tc>
                  </a:tr>
                  <a:tr h="211394">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200">
                                    <a:effectLst/>
                                    <a:latin typeface="Cambria Math"/>
                                  </a:rPr>
                                  <m:t>∡</m:t>
                                </m:r>
                                <m:r>
                                  <m:rPr>
                                    <m:sty m:val="p"/>
                                  </m:rPr>
                                  <a:rPr lang="en-US" sz="1200">
                                    <a:effectLst/>
                                    <a:latin typeface="Cambria Math"/>
                                  </a:rPr>
                                  <m:t>DAE</m:t>
                                </m:r>
                                <m:r>
                                  <a:rPr lang="en-US" sz="1200">
                                    <a:effectLst/>
                                    <a:latin typeface="Cambria Math"/>
                                  </a:rPr>
                                  <m:t>=∡</m:t>
                                </m:r>
                                <m:r>
                                  <m:rPr>
                                    <m:sty m:val="p"/>
                                  </m:rPr>
                                  <a:rPr lang="en-US" sz="1200">
                                    <a:effectLst/>
                                    <a:latin typeface="Cambria Math"/>
                                  </a:rPr>
                                  <m:t>CBA</m:t>
                                </m:r>
                                <m:r>
                                  <a:rPr lang="en-US" sz="1200">
                                    <a:effectLst/>
                                    <a:latin typeface="Cambria Math"/>
                                  </a:rPr>
                                  <m:t>=</m:t>
                                </m:r>
                                <m:r>
                                  <m:rPr>
                                    <m:sty m:val="p"/>
                                  </m:rPr>
                                  <a:rPr lang="en-US" sz="1200">
                                    <a:effectLst/>
                                    <a:latin typeface="Cambria Math"/>
                                  </a:rPr>
                                  <m:t>α</m:t>
                                </m:r>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(ז)</a:t>
                          </a:r>
                          <a:endParaRPr lang="en-US" sz="1000">
                            <a:effectLst/>
                            <a:latin typeface="Calibri"/>
                            <a:ea typeface="Calibri"/>
                            <a:cs typeface="Arial"/>
                          </a:endParaRPr>
                        </a:p>
                      </a:txBody>
                      <a:tcPr marL="61043" marR="61043" marT="0" marB="0"/>
                    </a:tc>
                  </a:tr>
                  <a:tr h="211394">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200">
                                    <a:effectLst/>
                                    <a:latin typeface="Cambria Math"/>
                                  </a:rPr>
                                  <m:t>∡</m:t>
                                </m:r>
                                <m:r>
                                  <a:rPr lang="en-US" sz="1200">
                                    <a:effectLst/>
                                    <a:latin typeface="Cambria Math"/>
                                  </a:rPr>
                                  <m:t>𝐸</m:t>
                                </m:r>
                                <m:r>
                                  <m:rPr>
                                    <m:sty m:val="p"/>
                                  </m:rPr>
                                  <a:rPr lang="en-US" sz="1200">
                                    <a:effectLst/>
                                    <a:latin typeface="Cambria Math"/>
                                  </a:rPr>
                                  <m:t>AB</m:t>
                                </m:r>
                                <m:r>
                                  <a:rPr lang="en-US" sz="1200">
                                    <a:effectLst/>
                                    <a:latin typeface="Cambria Math"/>
                                  </a:rPr>
                                  <m:t>=∡</m:t>
                                </m:r>
                                <m:r>
                                  <m:rPr>
                                    <m:sty m:val="p"/>
                                  </m:rPr>
                                  <a:rPr lang="en-US" sz="1200">
                                    <a:effectLst/>
                                    <a:latin typeface="Cambria Math"/>
                                  </a:rPr>
                                  <m:t>ACB</m:t>
                                </m:r>
                                <m:r>
                                  <a:rPr lang="en-US" sz="1200">
                                    <a:effectLst/>
                                    <a:latin typeface="Cambria Math"/>
                                  </a:rPr>
                                  <m:t>=</m:t>
                                </m:r>
                                <m:r>
                                  <a:rPr lang="en-US" sz="1200">
                                    <a:effectLst/>
                                    <a:latin typeface="Cambria Math"/>
                                  </a:rPr>
                                  <m:t>90</m:t>
                                </m:r>
                                <m:r>
                                  <a:rPr lang="en-US" sz="1200">
                                    <a:effectLst/>
                                    <a:latin typeface="Cambria Math"/>
                                  </a:rPr>
                                  <m:t>°−</m:t>
                                </m:r>
                                <m:r>
                                  <m:rPr>
                                    <m:sty m:val="p"/>
                                  </m:rPr>
                                  <a:rPr lang="en-US" sz="1200">
                                    <a:effectLst/>
                                    <a:latin typeface="Cambria Math"/>
                                  </a:rPr>
                                  <m:t>α</m:t>
                                </m:r>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(ז)</a:t>
                          </a:r>
                          <a:endParaRPr lang="en-US" sz="1000">
                            <a:effectLst/>
                            <a:latin typeface="Calibri"/>
                            <a:ea typeface="Calibri"/>
                            <a:cs typeface="Arial"/>
                          </a:endParaRPr>
                        </a:p>
                      </a:txBody>
                      <a:tcPr marL="61043" marR="61043" marT="0" marB="0"/>
                    </a:tc>
                  </a:tr>
                  <a:tr h="211394">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200">
                                    <a:effectLst/>
                                    <a:latin typeface="Cambria Math"/>
                                  </a:rPr>
                                  <m:t>∡</m:t>
                                </m:r>
                                <m:r>
                                  <m:rPr>
                                    <m:sty m:val="p"/>
                                  </m:rPr>
                                  <a:rPr lang="en-US" sz="1200">
                                    <a:effectLst/>
                                    <a:latin typeface="Cambria Math"/>
                                  </a:rPr>
                                  <m:t>CAB</m:t>
                                </m:r>
                                <m:r>
                                  <a:rPr lang="en-US" sz="1200">
                                    <a:effectLst/>
                                    <a:latin typeface="Cambria Math"/>
                                  </a:rPr>
                                  <m:t>=∡</m:t>
                                </m:r>
                                <m:r>
                                  <m:rPr>
                                    <m:sty m:val="p"/>
                                  </m:rPr>
                                  <a:rPr lang="en-US" sz="1200">
                                    <a:effectLst/>
                                    <a:latin typeface="Cambria Math"/>
                                  </a:rPr>
                                  <m:t>AEB</m:t>
                                </m:r>
                                <m:r>
                                  <a:rPr lang="en-US" sz="1200">
                                    <a:effectLst/>
                                    <a:latin typeface="Cambria Math"/>
                                  </a:rPr>
                                  <m:t>=</m:t>
                                </m:r>
                                <m:r>
                                  <a:rPr lang="en-US" sz="1200">
                                    <a:effectLst/>
                                    <a:latin typeface="Cambria Math"/>
                                  </a:rPr>
                                  <m:t>90</m:t>
                                </m:r>
                                <m:r>
                                  <a:rPr lang="en-US" sz="1200">
                                    <a:effectLst/>
                                    <a:latin typeface="Cambria Math"/>
                                  </a:rPr>
                                  <m:t>°</m:t>
                                </m:r>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חישוב זוויות (ז)</a:t>
                          </a:r>
                          <a:endParaRPr lang="en-US" sz="1000">
                            <a:effectLst/>
                            <a:latin typeface="Calibri"/>
                            <a:ea typeface="Calibri"/>
                            <a:cs typeface="Arial"/>
                          </a:endParaRPr>
                        </a:p>
                      </a:txBody>
                      <a:tcPr marL="61043" marR="61043" marT="0" marB="0"/>
                    </a:tc>
                  </a:tr>
                  <a:tr h="211394">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200">
                                    <a:effectLst/>
                                    <a:latin typeface="Cambria Math"/>
                                  </a:rPr>
                                  <m:t>∆</m:t>
                                </m:r>
                                <m:r>
                                  <m:rPr>
                                    <m:sty m:val="p"/>
                                  </m:rPr>
                                  <a:rPr lang="en-US" sz="1200">
                                    <a:effectLst/>
                                    <a:latin typeface="Cambria Math"/>
                                  </a:rPr>
                                  <m:t>AEB</m:t>
                                </m:r>
                                <m:r>
                                  <a:rPr lang="en-US" sz="1200">
                                    <a:effectLst/>
                                    <a:latin typeface="Cambria Math"/>
                                  </a:rPr>
                                  <m:t>~∆</m:t>
                                </m:r>
                                <m:r>
                                  <a:rPr lang="en-US" sz="1200">
                                    <a:effectLst/>
                                    <a:latin typeface="Cambria Math"/>
                                  </a:rPr>
                                  <m:t>𝐶𝐴𝐵</m:t>
                                </m:r>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ז.ז.ז</a:t>
                          </a:r>
                          <a:endParaRPr lang="en-US" sz="1000">
                            <a:effectLst/>
                            <a:latin typeface="Calibri"/>
                            <a:ea typeface="Calibri"/>
                            <a:cs typeface="Arial"/>
                          </a:endParaRPr>
                        </a:p>
                      </a:txBody>
                      <a:tcPr marL="61043" marR="61043" marT="0" marB="0"/>
                    </a:tc>
                  </a:tr>
                  <a:tr h="397069">
                    <a:tc>
                      <a:txBody>
                        <a:bodyPr/>
                        <a:lstStyle/>
                        <a:p>
                          <a:pPr marL="457200" marR="0" algn="r" rtl="1">
                            <a:lnSpc>
                              <a:spcPct val="107000"/>
                            </a:lnSpc>
                            <a:spcBef>
                              <a:spcPts val="0"/>
                            </a:spcBef>
                            <a:spcAft>
                              <a:spcPts val="0"/>
                            </a:spcAft>
                          </a:pPr>
                          <a:r>
                            <a:rPr lang="he-IL" sz="1000">
                              <a:effectLst/>
                            </a:rPr>
                            <a:t>2.</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i="1">
                                        <a:effectLst/>
                                        <a:latin typeface="Cambria Math"/>
                                      </a:rPr>
                                    </m:ctrlPr>
                                  </m:fPr>
                                  <m:num>
                                    <m:r>
                                      <a:rPr lang="en-US" sz="1200">
                                        <a:effectLst/>
                                        <a:latin typeface="Cambria Math"/>
                                      </a:rPr>
                                      <m:t>𝐴𝐸</m:t>
                                    </m:r>
                                  </m:num>
                                  <m:den>
                                    <m:r>
                                      <a:rPr lang="en-US" sz="1200">
                                        <a:effectLst/>
                                        <a:latin typeface="Cambria Math"/>
                                      </a:rPr>
                                      <m:t>𝐶𝐴</m:t>
                                    </m:r>
                                  </m:den>
                                </m:f>
                                <m:r>
                                  <a:rPr lang="en-US" sz="1200">
                                    <a:effectLst/>
                                    <a:latin typeface="Cambria Math"/>
                                  </a:rPr>
                                  <m:t>=</m:t>
                                </m:r>
                                <m:f>
                                  <m:fPr>
                                    <m:ctrlPr>
                                      <a:rPr lang="en-US" sz="1200" i="1">
                                        <a:effectLst/>
                                        <a:latin typeface="Cambria Math"/>
                                      </a:rPr>
                                    </m:ctrlPr>
                                  </m:fPr>
                                  <m:num>
                                    <m:r>
                                      <a:rPr lang="en-US" sz="1200">
                                        <a:effectLst/>
                                        <a:latin typeface="Cambria Math"/>
                                      </a:rPr>
                                      <m:t>𝐸𝐵</m:t>
                                    </m:r>
                                  </m:num>
                                  <m:den>
                                    <m:r>
                                      <a:rPr lang="en-US" sz="1200">
                                        <a:effectLst/>
                                        <a:latin typeface="Cambria Math"/>
                                      </a:rPr>
                                      <m:t>𝐴𝐵</m:t>
                                    </m:r>
                                  </m:den>
                                </m:f>
                                <m:r>
                                  <a:rPr lang="en-US" sz="1200">
                                    <a:effectLst/>
                                    <a:latin typeface="Cambria Math"/>
                                  </a:rPr>
                                  <m:t>=</m:t>
                                </m:r>
                                <m:f>
                                  <m:fPr>
                                    <m:ctrlPr>
                                      <a:rPr lang="en-US" sz="1200" i="1">
                                        <a:effectLst/>
                                        <a:latin typeface="Cambria Math"/>
                                      </a:rPr>
                                    </m:ctrlPr>
                                  </m:fPr>
                                  <m:num>
                                    <m:r>
                                      <a:rPr lang="en-US" sz="1200">
                                        <a:effectLst/>
                                        <a:latin typeface="Cambria Math"/>
                                      </a:rPr>
                                      <m:t>𝐴𝐵</m:t>
                                    </m:r>
                                  </m:num>
                                  <m:den>
                                    <m:r>
                                      <a:rPr lang="en-US" sz="1200">
                                        <a:effectLst/>
                                        <a:latin typeface="Cambria Math"/>
                                      </a:rPr>
                                      <m:t>𝐶𝐵</m:t>
                                    </m:r>
                                  </m:den>
                                </m:f>
                              </m:oMath>
                            </m:oMathPara>
                          </a14:m>
                          <a:endParaRPr lang="en-US" sz="1000" dirty="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397069">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i="1">
                                        <a:effectLst/>
                                        <a:latin typeface="Cambria Math"/>
                                      </a:rPr>
                                    </m:ctrlPr>
                                  </m:fPr>
                                  <m:num>
                                    <m:r>
                                      <a:rPr lang="en-US" sz="1200">
                                        <a:effectLst/>
                                        <a:latin typeface="Cambria Math"/>
                                      </a:rPr>
                                      <m:t>𝐴𝐸</m:t>
                                    </m:r>
                                  </m:num>
                                  <m:den>
                                    <m:r>
                                      <a:rPr lang="en-US" sz="1200">
                                        <a:effectLst/>
                                        <a:latin typeface="Cambria Math"/>
                                      </a:rPr>
                                      <m:t>𝐶𝐴</m:t>
                                    </m:r>
                                  </m:den>
                                </m:f>
                                <m:r>
                                  <a:rPr lang="en-US" sz="1200">
                                    <a:effectLst/>
                                    <a:latin typeface="Cambria Math"/>
                                  </a:rPr>
                                  <m:t>=</m:t>
                                </m:r>
                                <m:f>
                                  <m:fPr>
                                    <m:ctrlPr>
                                      <a:rPr lang="en-US" sz="1200" i="1">
                                        <a:effectLst/>
                                        <a:latin typeface="Cambria Math"/>
                                      </a:rPr>
                                    </m:ctrlPr>
                                  </m:fPr>
                                  <m:num>
                                    <m:r>
                                      <a:rPr lang="en-US" sz="1200">
                                        <a:effectLst/>
                                        <a:latin typeface="Cambria Math"/>
                                      </a:rPr>
                                      <m:t>4</m:t>
                                    </m:r>
                                  </m:num>
                                  <m:den>
                                    <m:r>
                                      <a:rPr lang="en-US" sz="1200">
                                        <a:effectLst/>
                                        <a:latin typeface="Cambria Math"/>
                                      </a:rPr>
                                      <m:t>𝐴𝐵</m:t>
                                    </m:r>
                                  </m:den>
                                </m:f>
                                <m:r>
                                  <a:rPr lang="en-US" sz="1200">
                                    <a:effectLst/>
                                    <a:latin typeface="Cambria Math"/>
                                  </a:rPr>
                                  <m:t>=</m:t>
                                </m:r>
                                <m:f>
                                  <m:fPr>
                                    <m:ctrlPr>
                                      <a:rPr lang="en-US" sz="1200" i="1">
                                        <a:effectLst/>
                                        <a:latin typeface="Cambria Math"/>
                                      </a:rPr>
                                    </m:ctrlPr>
                                  </m:fPr>
                                  <m:num>
                                    <m:r>
                                      <a:rPr lang="en-US" sz="1200">
                                        <a:effectLst/>
                                        <a:latin typeface="Cambria Math"/>
                                      </a:rPr>
                                      <m:t>𝐴𝐵</m:t>
                                    </m:r>
                                  </m:num>
                                  <m:den>
                                    <m:r>
                                      <a:rPr lang="en-US" sz="1200">
                                        <a:effectLst/>
                                        <a:latin typeface="Cambria Math"/>
                                      </a:rPr>
                                      <m:t>5</m:t>
                                    </m:r>
                                  </m:den>
                                </m:f>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36224">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200">
                                    <a:effectLst/>
                                    <a:latin typeface="Cambria Math"/>
                                  </a:rPr>
                                  <m:t>AB</m:t>
                                </m:r>
                                <m:r>
                                  <a:rPr lang="en-US" sz="1200">
                                    <a:effectLst/>
                                    <a:latin typeface="Cambria Math"/>
                                  </a:rPr>
                                  <m:t>=</m:t>
                                </m:r>
                                <m:rad>
                                  <m:radPr>
                                    <m:degHide m:val="on"/>
                                    <m:ctrlPr>
                                      <a:rPr lang="en-US" sz="1200" i="1">
                                        <a:effectLst/>
                                        <a:latin typeface="Cambria Math"/>
                                      </a:rPr>
                                    </m:ctrlPr>
                                  </m:radPr>
                                  <m:deg/>
                                  <m:e>
                                    <m:r>
                                      <a:rPr lang="en-US" sz="1200">
                                        <a:effectLst/>
                                        <a:latin typeface="Cambria Math"/>
                                      </a:rPr>
                                      <m:t>20</m:t>
                                    </m:r>
                                  </m:e>
                                </m:rad>
                                <m:r>
                                  <a:rPr lang="en-US" sz="1200">
                                    <a:effectLst/>
                                    <a:latin typeface="Cambria Math"/>
                                  </a:rPr>
                                  <m:t>  </m:t>
                                </m:r>
                                <m:r>
                                  <a:rPr lang="en-US" sz="1200">
                                    <a:effectLst/>
                                    <a:latin typeface="Cambria Math"/>
                                  </a:rPr>
                                  <m:t>𝑐</m:t>
                                </m:r>
                                <m:r>
                                  <a:rPr lang="en-US" sz="1200">
                                    <a:effectLst/>
                                    <a:latin typeface="Cambria Math"/>
                                  </a:rPr>
                                  <m:t>"</m:t>
                                </m:r>
                                <m:r>
                                  <a:rPr lang="en-US" sz="1200">
                                    <a:effectLst/>
                                    <a:latin typeface="Cambria Math"/>
                                  </a:rPr>
                                  <m:t>𝑚</m:t>
                                </m:r>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25456">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i="1">
                                        <a:effectLst/>
                                        <a:latin typeface="Cambria Math"/>
                                      </a:rPr>
                                    </m:ctrlPr>
                                  </m:sSupPr>
                                  <m:e>
                                    <m:r>
                                      <a:rPr lang="en-US" sz="1200">
                                        <a:effectLst/>
                                        <a:latin typeface="Cambria Math"/>
                                      </a:rPr>
                                      <m:t>𝐴𝐶</m:t>
                                    </m:r>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
                                      <a:rPr lang="en-US" sz="1200">
                                        <a:effectLst/>
                                        <a:latin typeface="Cambria Math"/>
                                      </a:rPr>
                                      <m:t>𝐴𝐵</m:t>
                                    </m:r>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
                                      <a:rPr lang="en-US" sz="1200">
                                        <a:effectLst/>
                                        <a:latin typeface="Cambria Math"/>
                                      </a:rPr>
                                      <m:t>𝐵𝐶</m:t>
                                    </m:r>
                                  </m:e>
                                  <m:sup>
                                    <m:r>
                                      <a:rPr lang="en-US" sz="1200">
                                        <a:effectLst/>
                                        <a:latin typeface="Cambria Math"/>
                                      </a:rPr>
                                      <m:t>2</m:t>
                                    </m:r>
                                  </m:sup>
                                </m:sSup>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פיתגורס במשולש </a:t>
                          </a:r>
                          <a14:m>
                            <m:oMath xmlns:m="http://schemas.openxmlformats.org/officeDocument/2006/math">
                              <m:r>
                                <a:rPr lang="he-IL" sz="1200">
                                  <a:effectLst/>
                                  <a:latin typeface="Cambria Math"/>
                                </a:rPr>
                                <m:t>∆</m:t>
                              </m:r>
                              <m:r>
                                <m:rPr>
                                  <m:sty m:val="p"/>
                                </m:rPr>
                                <a:rPr lang="en-US" sz="1200">
                                  <a:effectLst/>
                                  <a:latin typeface="Cambria Math"/>
                                </a:rPr>
                                <m:t>ABC</m:t>
                              </m:r>
                            </m:oMath>
                          </a14:m>
                          <a:endParaRPr lang="en-US" sz="1000">
                            <a:effectLst/>
                            <a:latin typeface="Calibri"/>
                            <a:ea typeface="Calibri"/>
                            <a:cs typeface="Arial"/>
                          </a:endParaRPr>
                        </a:p>
                      </a:txBody>
                      <a:tcPr marL="61043" marR="61043" marT="0" marB="0"/>
                    </a:tc>
                  </a:tr>
                  <a:tr h="277996">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i="1">
                                        <a:effectLst/>
                                        <a:latin typeface="Cambria Math"/>
                                      </a:rPr>
                                    </m:ctrlPr>
                                  </m:sSupPr>
                                  <m:e>
                                    <m:r>
                                      <a:rPr lang="en-US" sz="1200">
                                        <a:effectLst/>
                                        <a:latin typeface="Cambria Math"/>
                                      </a:rPr>
                                      <m:t>𝐴𝐶</m:t>
                                    </m:r>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ad>
                                      <m:radPr>
                                        <m:degHide m:val="on"/>
                                        <m:ctrlPr>
                                          <a:rPr lang="en-US" sz="1200" i="1">
                                            <a:effectLst/>
                                            <a:latin typeface="Cambria Math"/>
                                          </a:rPr>
                                        </m:ctrlPr>
                                      </m:radPr>
                                      <m:deg/>
                                      <m:e>
                                        <m:r>
                                          <a:rPr lang="en-US" sz="1200">
                                            <a:effectLst/>
                                            <a:latin typeface="Cambria Math"/>
                                          </a:rPr>
                                          <m:t>20</m:t>
                                        </m:r>
                                      </m:e>
                                    </m:rad>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
                                      <a:rPr lang="en-US" sz="1200">
                                        <a:effectLst/>
                                        <a:latin typeface="Cambria Math"/>
                                      </a:rPr>
                                      <m:t>5</m:t>
                                    </m:r>
                                  </m:e>
                                  <m:sup>
                                    <m:r>
                                      <a:rPr lang="en-US" sz="1200">
                                        <a:effectLst/>
                                        <a:latin typeface="Cambria Math"/>
                                      </a:rPr>
                                      <m:t>2</m:t>
                                    </m:r>
                                  </m:sup>
                                </m:sSup>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25456">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i="1">
                                        <a:effectLst/>
                                        <a:latin typeface="Cambria Math"/>
                                      </a:rPr>
                                    </m:ctrlPr>
                                  </m:sSupPr>
                                  <m:e>
                                    <m:r>
                                      <a:rPr lang="en-US" sz="1200">
                                        <a:effectLst/>
                                        <a:latin typeface="Cambria Math"/>
                                      </a:rPr>
                                      <m:t>𝐴𝐶</m:t>
                                    </m:r>
                                  </m:e>
                                  <m:sup>
                                    <m:r>
                                      <a:rPr lang="en-US" sz="1200">
                                        <a:effectLst/>
                                        <a:latin typeface="Cambria Math"/>
                                      </a:rPr>
                                      <m:t>2</m:t>
                                    </m:r>
                                  </m:sup>
                                </m:sSup>
                                <m:r>
                                  <a:rPr lang="en-US" sz="1200">
                                    <a:effectLst/>
                                    <a:latin typeface="Cambria Math"/>
                                  </a:rPr>
                                  <m:t>=</m:t>
                                </m:r>
                                <m:r>
                                  <a:rPr lang="en-US" sz="1200">
                                    <a:effectLst/>
                                    <a:latin typeface="Cambria Math"/>
                                  </a:rPr>
                                  <m:t>5</m:t>
                                </m:r>
                                <m:r>
                                  <a:rPr lang="en-US" sz="1200">
                                    <a:effectLst/>
                                    <a:latin typeface="Cambria Math"/>
                                  </a:rPr>
                                  <m:t> </m:t>
                                </m:r>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40546">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ct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200">
                                    <a:effectLst/>
                                    <a:latin typeface="Cambria Math"/>
                                  </a:rPr>
                                  <m:t>AC</m:t>
                                </m:r>
                                <m:r>
                                  <a:rPr lang="en-US" sz="1200">
                                    <a:effectLst/>
                                    <a:latin typeface="Cambria Math"/>
                                  </a:rPr>
                                  <m:t>=</m:t>
                                </m:r>
                                <m:rad>
                                  <m:radPr>
                                    <m:degHide m:val="on"/>
                                    <m:ctrlPr>
                                      <a:rPr lang="en-US" sz="1200" i="1">
                                        <a:effectLst/>
                                        <a:latin typeface="Cambria Math"/>
                                      </a:rPr>
                                    </m:ctrlPr>
                                  </m:radPr>
                                  <m:deg/>
                                  <m:e>
                                    <m:r>
                                      <a:rPr lang="en-US" sz="1200">
                                        <a:effectLst/>
                                        <a:latin typeface="Cambria Math"/>
                                      </a:rPr>
                                      <m:t>5</m:t>
                                    </m:r>
                                  </m:e>
                                </m:rad>
                                <m:r>
                                  <a:rPr lang="en-US" sz="1200">
                                    <a:effectLst/>
                                    <a:latin typeface="Cambria Math"/>
                                  </a:rPr>
                                  <m:t> </m:t>
                                </m:r>
                                <m:r>
                                  <a:rPr lang="en-US" sz="1200">
                                    <a:effectLst/>
                                    <a:latin typeface="Cambria Math"/>
                                  </a:rPr>
                                  <m:t>𝑐</m:t>
                                </m:r>
                                <m:r>
                                  <a:rPr lang="en-US" sz="1200">
                                    <a:effectLst/>
                                    <a:latin typeface="Cambria Math"/>
                                  </a:rPr>
                                  <m:t>"</m:t>
                                </m:r>
                                <m:r>
                                  <a:rPr lang="en-US" sz="1200">
                                    <a:effectLst/>
                                    <a:latin typeface="Cambria Math"/>
                                  </a:rPr>
                                  <m:t>𝑚</m:t>
                                </m:r>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25456">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ct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i="1">
                                        <a:effectLst/>
                                        <a:latin typeface="Cambria Math"/>
                                      </a:rPr>
                                    </m:ctrlPr>
                                  </m:sSupPr>
                                  <m:e>
                                    <m:r>
                                      <a:rPr lang="en-US" sz="1200">
                                        <a:effectLst/>
                                        <a:latin typeface="Cambria Math"/>
                                      </a:rPr>
                                      <m:t>𝐴𝐸</m:t>
                                    </m:r>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
                                      <a:rPr lang="en-US" sz="1200">
                                        <a:effectLst/>
                                        <a:latin typeface="Cambria Math"/>
                                      </a:rPr>
                                      <m:t>𝐸𝐵</m:t>
                                    </m:r>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
                                      <a:rPr lang="en-US" sz="1200">
                                        <a:effectLst/>
                                        <a:latin typeface="Cambria Math"/>
                                      </a:rPr>
                                      <m:t>𝐴𝐵</m:t>
                                    </m:r>
                                  </m:e>
                                  <m:sup>
                                    <m:r>
                                      <a:rPr lang="en-US" sz="1200">
                                        <a:effectLst/>
                                        <a:latin typeface="Cambria Math"/>
                                      </a:rPr>
                                      <m:t>2</m:t>
                                    </m:r>
                                  </m:sup>
                                </m:sSup>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פיתגורס במשולש </a:t>
                          </a:r>
                          <a14:m>
                            <m:oMath xmlns:m="http://schemas.openxmlformats.org/officeDocument/2006/math">
                              <m:r>
                                <a:rPr lang="he-IL" sz="1200">
                                  <a:effectLst/>
                                  <a:latin typeface="Cambria Math"/>
                                </a:rPr>
                                <m:t>∆</m:t>
                              </m:r>
                              <m:r>
                                <m:rPr>
                                  <m:sty m:val="p"/>
                                </m:rPr>
                                <a:rPr lang="en-US" sz="1200">
                                  <a:effectLst/>
                                  <a:latin typeface="Cambria Math"/>
                                </a:rPr>
                                <m:t>AEB</m:t>
                              </m:r>
                            </m:oMath>
                          </a14:m>
                          <a:r>
                            <a:rPr lang="he-IL" sz="1200">
                              <a:effectLst/>
                            </a:rPr>
                            <a:t>:</a:t>
                          </a:r>
                          <a:endParaRPr lang="en-US" sz="1000">
                            <a:effectLst/>
                            <a:latin typeface="Calibri"/>
                            <a:ea typeface="Calibri"/>
                            <a:cs typeface="Arial"/>
                          </a:endParaRPr>
                        </a:p>
                      </a:txBody>
                      <a:tcPr marL="61043" marR="61043" marT="0" marB="0"/>
                    </a:tc>
                  </a:tr>
                  <a:tr h="489391">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i="1">
                                        <a:effectLst/>
                                        <a:latin typeface="Cambria Math"/>
                                      </a:rPr>
                                    </m:ctrlPr>
                                  </m:sSupPr>
                                  <m:e>
                                    <m:r>
                                      <a:rPr lang="en-US" sz="1200">
                                        <a:effectLst/>
                                        <a:latin typeface="Cambria Math"/>
                                      </a:rPr>
                                      <m:t>𝐴𝐸</m:t>
                                    </m:r>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
                                      <a:rPr lang="en-US" sz="1200">
                                        <a:effectLst/>
                                        <a:latin typeface="Cambria Math"/>
                                      </a:rPr>
                                      <m:t>4</m:t>
                                    </m:r>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ad>
                                      <m:radPr>
                                        <m:degHide m:val="on"/>
                                        <m:ctrlPr>
                                          <a:rPr lang="en-US" sz="1200" i="1">
                                            <a:effectLst/>
                                            <a:latin typeface="Cambria Math"/>
                                          </a:rPr>
                                        </m:ctrlPr>
                                      </m:radPr>
                                      <m:deg/>
                                      <m:e>
                                        <m:r>
                                          <a:rPr lang="en-US" sz="1200">
                                            <a:effectLst/>
                                            <a:latin typeface="Cambria Math"/>
                                          </a:rPr>
                                          <m:t>20</m:t>
                                        </m:r>
                                      </m:e>
                                    </m:rad>
                                  </m:e>
                                  <m:sup>
                                    <m:r>
                                      <a:rPr lang="en-US" sz="1200">
                                        <a:effectLst/>
                                        <a:latin typeface="Cambria Math"/>
                                      </a:rPr>
                                      <m:t>2</m:t>
                                    </m:r>
                                  </m:sup>
                                </m:sSup>
                              </m:oMath>
                            </m:oMathPara>
                          </a14:m>
                          <a:endParaRPr lang="en-US" sz="1000">
                            <a:effectLst/>
                          </a:endParaRPr>
                        </a:p>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200">
                                    <a:effectLst/>
                                    <a:latin typeface="Cambria Math"/>
                                  </a:rPr>
                                  <m:t>AE</m:t>
                                </m:r>
                                <m:r>
                                  <a:rPr lang="en-US" sz="1200">
                                    <a:effectLst/>
                                    <a:latin typeface="Cambria Math"/>
                                  </a:rPr>
                                  <m:t>=</m:t>
                                </m:r>
                                <m:r>
                                  <a:rPr lang="en-US" sz="1200">
                                    <a:effectLst/>
                                    <a:latin typeface="Cambria Math"/>
                                  </a:rPr>
                                  <m:t>2</m:t>
                                </m:r>
                                <m:r>
                                  <a:rPr lang="en-US" sz="1200">
                                    <a:effectLst/>
                                    <a:latin typeface="Cambria Math"/>
                                  </a:rPr>
                                  <m:t> </m:t>
                                </m:r>
                                <m:r>
                                  <a:rPr lang="en-US" sz="1200">
                                    <a:effectLst/>
                                    <a:latin typeface="Cambria Math"/>
                                  </a:rPr>
                                  <m:t>𝑐</m:t>
                                </m:r>
                                <m:r>
                                  <a:rPr lang="en-US" sz="1200">
                                    <a:effectLst/>
                                    <a:latin typeface="Cambria Math"/>
                                  </a:rPr>
                                  <m:t>"</m:t>
                                </m:r>
                                <m:r>
                                  <a:rPr lang="en-US" sz="1200">
                                    <a:effectLst/>
                                    <a:latin typeface="Cambria Math"/>
                                  </a:rPr>
                                  <m:t>𝑚</m:t>
                                </m:r>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11394">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a:rPr>
                                  <m:t>𝐴𝐷</m:t>
                                </m:r>
                                <m:r>
                                  <a:rPr lang="en-US" sz="1200">
                                    <a:effectLst/>
                                    <a:latin typeface="Cambria Math"/>
                                  </a:rPr>
                                  <m:t>=</m:t>
                                </m:r>
                                <m:r>
                                  <a:rPr lang="en-US" sz="1200">
                                    <a:effectLst/>
                                    <a:latin typeface="Cambria Math"/>
                                  </a:rPr>
                                  <m:t>4</m:t>
                                </m:r>
                                <m:r>
                                  <a:rPr lang="en-US" sz="1200">
                                    <a:effectLst/>
                                    <a:latin typeface="Cambria Math"/>
                                  </a:rPr>
                                  <m:t>𝐴𝐸</m:t>
                                </m:r>
                                <m:r>
                                  <a:rPr lang="en-US" sz="1200">
                                    <a:effectLst/>
                                    <a:latin typeface="Cambria Math"/>
                                  </a:rPr>
                                  <m:t>=</m:t>
                                </m:r>
                                <m:r>
                                  <a:rPr lang="en-US" sz="1200">
                                    <a:effectLst/>
                                    <a:latin typeface="Cambria Math"/>
                                  </a:rPr>
                                  <m:t>8</m:t>
                                </m:r>
                                <m:r>
                                  <a:rPr lang="en-US" sz="1200">
                                    <a:effectLst/>
                                    <a:latin typeface="Cambria Math"/>
                                  </a:rPr>
                                  <m:t> </m:t>
                                </m:r>
                                <m:r>
                                  <a:rPr lang="en-US" sz="1200">
                                    <a:effectLst/>
                                    <a:latin typeface="Cambria Math"/>
                                  </a:rPr>
                                  <m:t>𝑐</m:t>
                                </m:r>
                                <m:r>
                                  <a:rPr lang="en-US" sz="1200">
                                    <a:effectLst/>
                                    <a:latin typeface="Cambria Math"/>
                                  </a:rPr>
                                  <m:t>"</m:t>
                                </m:r>
                                <m:r>
                                  <a:rPr lang="en-US" sz="1200">
                                    <a:effectLst/>
                                    <a:latin typeface="Cambria Math"/>
                                  </a:rPr>
                                  <m:t>𝑚</m:t>
                                </m:r>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412912">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i="1">
                                        <a:effectLst/>
                                        <a:latin typeface="Cambria Math"/>
                                      </a:rPr>
                                    </m:ctrlPr>
                                  </m:sSupPr>
                                  <m:e>
                                    <m:r>
                                      <a:rPr lang="en-US" sz="1200">
                                        <a:effectLst/>
                                        <a:latin typeface="Cambria Math"/>
                                      </a:rPr>
                                      <m:t>𝐴𝐶</m:t>
                                    </m:r>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
                                      <a:rPr lang="en-US" sz="1200">
                                        <a:effectLst/>
                                        <a:latin typeface="Cambria Math"/>
                                      </a:rPr>
                                      <m:t>𝐴𝐷</m:t>
                                    </m:r>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
                                      <a:rPr lang="en-US" sz="1200">
                                        <a:effectLst/>
                                        <a:latin typeface="Cambria Math"/>
                                      </a:rPr>
                                      <m:t>𝐶𝐷</m:t>
                                    </m:r>
                                  </m:e>
                                  <m:sup>
                                    <m:r>
                                      <a:rPr lang="en-US" sz="1200">
                                        <a:effectLst/>
                                        <a:latin typeface="Cambria Math"/>
                                      </a:rPr>
                                      <m:t>2</m:t>
                                    </m:r>
                                  </m:sup>
                                </m:sSup>
                                <m:r>
                                  <a:rPr lang="en-US" sz="1200">
                                    <a:effectLst/>
                                    <a:latin typeface="Cambria Math"/>
                                  </a:rPr>
                                  <m:t>−</m:t>
                                </m:r>
                                <m:r>
                                  <a:rPr lang="en-US" sz="1200">
                                    <a:effectLst/>
                                    <a:latin typeface="Cambria Math"/>
                                  </a:rPr>
                                  <m:t>2</m:t>
                                </m:r>
                                <m:r>
                                  <a:rPr lang="en-US" sz="1200">
                                    <a:effectLst/>
                                    <a:latin typeface="Cambria Math"/>
                                  </a:rPr>
                                  <m:t>∙</m:t>
                                </m:r>
                                <m:r>
                                  <a:rPr lang="en-US" sz="1200">
                                    <a:effectLst/>
                                    <a:latin typeface="Cambria Math"/>
                                  </a:rPr>
                                  <m:t>𝐴𝐷</m:t>
                                </m:r>
                                <m:r>
                                  <a:rPr lang="en-US" sz="1200">
                                    <a:effectLst/>
                                    <a:latin typeface="Cambria Math"/>
                                  </a:rPr>
                                  <m:t>∙</m:t>
                                </m:r>
                                <m:r>
                                  <a:rPr lang="en-US" sz="1200">
                                    <a:effectLst/>
                                    <a:latin typeface="Cambria Math"/>
                                  </a:rPr>
                                  <m:t>𝐶𝐷</m:t>
                                </m:r>
                                <m:r>
                                  <a:rPr lang="en-US" sz="1200">
                                    <a:effectLst/>
                                    <a:latin typeface="Cambria Math"/>
                                  </a:rPr>
                                  <m:t>∙</m:t>
                                </m:r>
                                <m:func>
                                  <m:funcPr>
                                    <m:ctrlPr>
                                      <a:rPr lang="en-US" sz="1200" i="1">
                                        <a:effectLst/>
                                        <a:latin typeface="Cambria Math"/>
                                      </a:rPr>
                                    </m:ctrlPr>
                                  </m:funcPr>
                                  <m:fName>
                                    <m:r>
                                      <m:rPr>
                                        <m:sty m:val="p"/>
                                      </m:rPr>
                                      <a:rPr lang="en-US" sz="1200">
                                        <a:effectLst/>
                                        <a:latin typeface="Cambria Math"/>
                                      </a:rPr>
                                      <m:t>cos</m:t>
                                    </m:r>
                                  </m:fName>
                                  <m:e>
                                    <m:r>
                                      <a:rPr lang="en-US" sz="1200">
                                        <a:effectLst/>
                                        <a:latin typeface="Cambria Math"/>
                                      </a:rPr>
                                      <m:t>∡</m:t>
                                    </m:r>
                                    <m:r>
                                      <a:rPr lang="en-US" sz="1200">
                                        <a:effectLst/>
                                        <a:latin typeface="Cambria Math"/>
                                      </a:rPr>
                                      <m:t>𝐷</m:t>
                                    </m:r>
                                  </m:e>
                                </m:func>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חוק הקוסינוסים במשולש </a:t>
                          </a:r>
                          <a14:m>
                            <m:oMath xmlns:m="http://schemas.openxmlformats.org/officeDocument/2006/math">
                              <m:r>
                                <a:rPr lang="he-IL" sz="1200">
                                  <a:effectLst/>
                                  <a:latin typeface="Cambria Math"/>
                                </a:rPr>
                                <m:t>∆</m:t>
                              </m:r>
                              <m:r>
                                <m:rPr>
                                  <m:sty m:val="p"/>
                                </m:rPr>
                                <a:rPr lang="en-US" sz="1200">
                                  <a:effectLst/>
                                  <a:latin typeface="Cambria Math"/>
                                </a:rPr>
                                <m:t>ADB</m:t>
                              </m:r>
                            </m:oMath>
                          </a14:m>
                          <a:endParaRPr lang="en-US" sz="1000">
                            <a:effectLst/>
                            <a:latin typeface="Calibri"/>
                            <a:ea typeface="Calibri"/>
                            <a:cs typeface="Arial"/>
                          </a:endParaRPr>
                        </a:p>
                      </a:txBody>
                      <a:tcPr marL="61043" marR="61043" marT="0" marB="0"/>
                    </a:tc>
                  </a:tr>
                  <a:tr h="282317">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i="1">
                                        <a:effectLst/>
                                        <a:latin typeface="Cambria Math"/>
                                      </a:rPr>
                                    </m:ctrlPr>
                                  </m:sSupPr>
                                  <m:e>
                                    <m:rad>
                                      <m:radPr>
                                        <m:degHide m:val="on"/>
                                        <m:ctrlPr>
                                          <a:rPr lang="en-US" sz="1200" i="1">
                                            <a:effectLst/>
                                            <a:latin typeface="Cambria Math"/>
                                          </a:rPr>
                                        </m:ctrlPr>
                                      </m:radPr>
                                      <m:deg/>
                                      <m:e>
                                        <m:r>
                                          <a:rPr lang="en-US" sz="1200">
                                            <a:effectLst/>
                                            <a:latin typeface="Cambria Math"/>
                                          </a:rPr>
                                          <m:t>5</m:t>
                                        </m:r>
                                      </m:e>
                                    </m:rad>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
                                      <a:rPr lang="en-US" sz="1200">
                                        <a:effectLst/>
                                        <a:latin typeface="Cambria Math"/>
                                      </a:rPr>
                                      <m:t>8</m:t>
                                    </m:r>
                                  </m:e>
                                  <m:sup>
                                    <m:r>
                                      <a:rPr lang="en-US" sz="1200">
                                        <a:effectLst/>
                                        <a:latin typeface="Cambria Math"/>
                                      </a:rPr>
                                      <m:t>2</m:t>
                                    </m:r>
                                  </m:sup>
                                </m:sSup>
                                <m:r>
                                  <a:rPr lang="en-US" sz="1200">
                                    <a:effectLst/>
                                    <a:latin typeface="Cambria Math"/>
                                  </a:rPr>
                                  <m:t>+</m:t>
                                </m:r>
                                <m:sSup>
                                  <m:sSupPr>
                                    <m:ctrlPr>
                                      <a:rPr lang="en-US" sz="1200" i="1">
                                        <a:effectLst/>
                                        <a:latin typeface="Cambria Math"/>
                                      </a:rPr>
                                    </m:ctrlPr>
                                  </m:sSupPr>
                                  <m:e>
                                    <m:r>
                                      <a:rPr lang="en-US" sz="1200">
                                        <a:effectLst/>
                                        <a:latin typeface="Cambria Math"/>
                                      </a:rPr>
                                      <m:t>4</m:t>
                                    </m:r>
                                  </m:e>
                                  <m:sup>
                                    <m:r>
                                      <a:rPr lang="en-US" sz="1200">
                                        <a:effectLst/>
                                        <a:latin typeface="Cambria Math"/>
                                      </a:rPr>
                                      <m:t>2</m:t>
                                    </m:r>
                                  </m:sup>
                                </m:sSup>
                                <m:r>
                                  <a:rPr lang="en-US" sz="1200">
                                    <a:effectLst/>
                                    <a:latin typeface="Cambria Math"/>
                                  </a:rPr>
                                  <m:t>−</m:t>
                                </m:r>
                                <m:r>
                                  <a:rPr lang="en-US" sz="1200">
                                    <a:effectLst/>
                                    <a:latin typeface="Cambria Math"/>
                                  </a:rPr>
                                  <m:t>2</m:t>
                                </m:r>
                                <m:r>
                                  <a:rPr lang="en-US" sz="1200">
                                    <a:effectLst/>
                                    <a:latin typeface="Cambria Math"/>
                                  </a:rPr>
                                  <m:t>∙</m:t>
                                </m:r>
                                <m:r>
                                  <a:rPr lang="en-US" sz="1200">
                                    <a:effectLst/>
                                    <a:latin typeface="Cambria Math"/>
                                  </a:rPr>
                                  <m:t>8</m:t>
                                </m:r>
                                <m:r>
                                  <a:rPr lang="en-US" sz="1200">
                                    <a:effectLst/>
                                    <a:latin typeface="Cambria Math"/>
                                  </a:rPr>
                                  <m:t>∙</m:t>
                                </m:r>
                                <m:r>
                                  <a:rPr lang="en-US" sz="1200">
                                    <a:effectLst/>
                                    <a:latin typeface="Cambria Math"/>
                                  </a:rPr>
                                  <m:t>4</m:t>
                                </m:r>
                                <m:r>
                                  <a:rPr lang="en-US" sz="1200">
                                    <a:effectLst/>
                                    <a:latin typeface="Cambria Math"/>
                                  </a:rPr>
                                  <m:t>∙</m:t>
                                </m:r>
                                <m:func>
                                  <m:funcPr>
                                    <m:ctrlPr>
                                      <a:rPr lang="en-US" sz="1200" i="1">
                                        <a:effectLst/>
                                        <a:latin typeface="Cambria Math"/>
                                      </a:rPr>
                                    </m:ctrlPr>
                                  </m:funcPr>
                                  <m:fName>
                                    <m:r>
                                      <m:rPr>
                                        <m:sty m:val="p"/>
                                      </m:rPr>
                                      <a:rPr lang="en-US" sz="1200">
                                        <a:effectLst/>
                                        <a:latin typeface="Cambria Math"/>
                                      </a:rPr>
                                      <m:t>cos</m:t>
                                    </m:r>
                                  </m:fName>
                                  <m:e>
                                    <m:r>
                                      <a:rPr lang="en-US" sz="1200">
                                        <a:effectLst/>
                                        <a:latin typeface="Cambria Math"/>
                                      </a:rPr>
                                      <m:t>∡</m:t>
                                    </m:r>
                                    <m:r>
                                      <a:rPr lang="en-US" sz="1200">
                                        <a:effectLst/>
                                        <a:latin typeface="Cambria Math"/>
                                      </a:rPr>
                                      <m:t>𝐷</m:t>
                                    </m:r>
                                  </m:e>
                                </m:func>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11394">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200" i="1">
                                        <a:effectLst/>
                                        <a:latin typeface="Cambria Math"/>
                                      </a:rPr>
                                    </m:ctrlPr>
                                  </m:funcPr>
                                  <m:fName>
                                    <m:r>
                                      <a:rPr lang="en-US" sz="1200">
                                        <a:effectLst/>
                                        <a:latin typeface="Cambria Math"/>
                                      </a:rPr>
                                      <m:t>64</m:t>
                                    </m:r>
                                    <m:r>
                                      <a:rPr lang="en-US" sz="1200">
                                        <a:effectLst/>
                                        <a:latin typeface="Cambria Math"/>
                                      </a:rPr>
                                      <m:t>∙</m:t>
                                    </m:r>
                                    <m:r>
                                      <m:rPr>
                                        <m:sty m:val="p"/>
                                      </m:rPr>
                                      <a:rPr lang="en-US" sz="1200">
                                        <a:effectLst/>
                                        <a:latin typeface="Cambria Math"/>
                                      </a:rPr>
                                      <m:t>cos</m:t>
                                    </m:r>
                                  </m:fName>
                                  <m:e>
                                    <m:r>
                                      <a:rPr lang="en-US" sz="1200">
                                        <a:effectLst/>
                                        <a:latin typeface="Cambria Math"/>
                                      </a:rPr>
                                      <m:t>𝛼</m:t>
                                    </m:r>
                                    <m:r>
                                      <a:rPr lang="en-US" sz="1200">
                                        <a:effectLst/>
                                        <a:latin typeface="Cambria Math"/>
                                      </a:rPr>
                                      <m:t>=</m:t>
                                    </m:r>
                                    <m:r>
                                      <a:rPr lang="en-US" sz="1200">
                                        <a:effectLst/>
                                        <a:latin typeface="Cambria Math"/>
                                      </a:rPr>
                                      <m:t>75</m:t>
                                    </m:r>
                                  </m:e>
                                </m:func>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11394">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200" i="1">
                                        <a:effectLst/>
                                        <a:latin typeface="Cambria Math"/>
                                      </a:rPr>
                                    </m:ctrlPr>
                                  </m:funcPr>
                                  <m:fName>
                                    <m:r>
                                      <m:rPr>
                                        <m:sty m:val="p"/>
                                      </m:rPr>
                                      <a:rPr lang="en-US" sz="1200">
                                        <a:effectLst/>
                                        <a:latin typeface="Cambria Math"/>
                                      </a:rPr>
                                      <m:t>cos</m:t>
                                    </m:r>
                                  </m:fName>
                                  <m:e>
                                    <m:r>
                                      <a:rPr lang="en-US" sz="1200">
                                        <a:effectLst/>
                                        <a:latin typeface="Cambria Math"/>
                                      </a:rPr>
                                      <m:t>𝛼</m:t>
                                    </m:r>
                                  </m:e>
                                </m:func>
                                <m:r>
                                  <a:rPr lang="en-US" sz="1200">
                                    <a:effectLst/>
                                    <a:latin typeface="Cambria Math"/>
                                  </a:rPr>
                                  <m:t>=</m:t>
                                </m:r>
                                <m:r>
                                  <a:rPr lang="en-US" sz="1200">
                                    <a:effectLst/>
                                    <a:latin typeface="Cambria Math"/>
                                  </a:rPr>
                                  <m:t>1</m:t>
                                </m:r>
                                <m:r>
                                  <a:rPr lang="en-US" sz="1200">
                                    <a:effectLst/>
                                    <a:latin typeface="Cambria Math"/>
                                  </a:rPr>
                                  <m:t>..</m:t>
                                </m:r>
                                <m:r>
                                  <a:rPr lang="en-US" sz="1200">
                                    <a:effectLst/>
                                    <a:latin typeface="Cambria Math"/>
                                  </a:rPr>
                                  <m:t>171</m:t>
                                </m:r>
                              </m:oMath>
                            </m:oMathPara>
                          </a14:m>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11394">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אין פתרון</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1043" marR="61043" marT="0" marB="0"/>
                    </a:tc>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310652408"/>
                  </p:ext>
                </p:extLst>
              </p:nvPr>
            </p:nvGraphicFramePr>
            <p:xfrm>
              <a:off x="4105119" y="189188"/>
              <a:ext cx="6016343" cy="6668808"/>
            </p:xfrm>
            <a:graphic>
              <a:graphicData uri="http://schemas.openxmlformats.org/drawingml/2006/table">
                <a:tbl>
                  <a:tblPr rtl="1" firstRow="1" firstCol="1" bandRow="1">
                    <a:tableStyleId>{BC89EF96-8CEA-46FF-86C4-4CE0E7609802}</a:tableStyleId>
                  </a:tblPr>
                  <a:tblGrid>
                    <a:gridCol w="400656"/>
                    <a:gridCol w="3313697"/>
                    <a:gridCol w="2301990"/>
                  </a:tblGrid>
                  <a:tr h="397069">
                    <a:tc>
                      <a:txBody>
                        <a:bodyPr/>
                        <a:lstStyle/>
                        <a:p>
                          <a:pPr marL="0" marR="0" algn="r" rtl="1">
                            <a:lnSpc>
                              <a:spcPct val="107000"/>
                            </a:lnSpc>
                            <a:spcBef>
                              <a:spcPts val="0"/>
                            </a:spcBef>
                            <a:spcAft>
                              <a:spcPts val="0"/>
                            </a:spcAft>
                          </a:pPr>
                          <a:r>
                            <a:rPr lang="he-IL" sz="1000" dirty="0">
                              <a:effectLst/>
                            </a:rPr>
                            <a:t>א.</a:t>
                          </a:r>
                          <a:endParaRPr lang="en-US" sz="1000" dirty="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9231" r="-69797" b="-1603077"/>
                          </a:stretch>
                        </a:blipFill>
                      </a:tcPr>
                    </a:tc>
                    <a:tc>
                      <a:txBody>
                        <a:bodyPr/>
                        <a:lstStyle/>
                        <a:p>
                          <a:pPr marL="0" marR="0" algn="r" rtl="1">
                            <a:lnSpc>
                              <a:spcPct val="107000"/>
                            </a:lnSpc>
                            <a:spcBef>
                              <a:spcPts val="0"/>
                            </a:spcBef>
                            <a:spcAft>
                              <a:spcPts val="0"/>
                            </a:spcAft>
                          </a:pPr>
                          <a:r>
                            <a:rPr lang="he-IL" sz="1200" dirty="0">
                              <a:effectLst/>
                            </a:rPr>
                            <a:t>משפט חוצה זווית (</a:t>
                          </a:r>
                          <a:r>
                            <a:rPr lang="en-US" sz="1200" dirty="0">
                              <a:effectLst/>
                            </a:rPr>
                            <a:t>AC</a:t>
                          </a:r>
                          <a:r>
                            <a:rPr lang="he-IL" sz="1200" dirty="0">
                              <a:effectLst/>
                            </a:rPr>
                            <a:t>)</a:t>
                          </a:r>
                          <a:endParaRPr lang="en-US" sz="1000" dirty="0">
                            <a:effectLst/>
                            <a:latin typeface="Calibri"/>
                            <a:ea typeface="Calibri"/>
                            <a:cs typeface="Arial"/>
                          </a:endParaRPr>
                        </a:p>
                      </a:txBody>
                      <a:tcPr marL="61043" marR="61043" marT="0" marB="0"/>
                    </a:tc>
                  </a:tr>
                  <a:tr h="395628">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109231" r="-69797" b="-1503077"/>
                          </a:stretch>
                        </a:blipFill>
                      </a:tcPr>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11394">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388571" r="-69797" b="-2691429"/>
                          </a:stretch>
                        </a:blipFill>
                      </a:tcPr>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11394">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502941" r="-69797" b="-2670588"/>
                          </a:stretch>
                        </a:blipFill>
                      </a:tcPr>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352279">
                    <a:tc>
                      <a:txBody>
                        <a:bodyPr/>
                        <a:lstStyle/>
                        <a:p>
                          <a:pPr marL="342900" marR="0" lvl="0" indent="-342900" algn="r" rtl="1">
                            <a:lnSpc>
                              <a:spcPct val="107000"/>
                            </a:lnSpc>
                            <a:spcBef>
                              <a:spcPts val="0"/>
                            </a:spcBef>
                            <a:spcAft>
                              <a:spcPts val="0"/>
                            </a:spcAft>
                            <a:buFont typeface="+mj-cs"/>
                            <a:buAutoNum type="hebrew2Minus"/>
                          </a:pPr>
                          <a:r>
                            <a:rPr lang="he-IL" sz="1000">
                              <a:effectLst/>
                            </a:rPr>
                            <a:t>1.</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353448" r="-69797" b="-1465517"/>
                          </a:stretch>
                        </a:blipFill>
                      </a:tcPr>
                    </a:tc>
                    <a:tc>
                      <a:txBody>
                        <a:bodyPr/>
                        <a:lstStyle/>
                        <a:p>
                          <a:pPr marL="0" marR="0" algn="r" rtl="1">
                            <a:lnSpc>
                              <a:spcPct val="107000"/>
                            </a:lnSpc>
                            <a:spcBef>
                              <a:spcPts val="0"/>
                            </a:spcBef>
                            <a:spcAft>
                              <a:spcPts val="0"/>
                            </a:spcAft>
                          </a:pPr>
                          <a:r>
                            <a:rPr lang="he-IL" sz="1200">
                              <a:effectLst/>
                            </a:rPr>
                            <a:t>זווית בין משיק ליתר</a:t>
                          </a:r>
                          <a:endParaRPr lang="en-US" sz="1000">
                            <a:effectLst/>
                            <a:latin typeface="Calibri"/>
                            <a:ea typeface="Calibri"/>
                            <a:cs typeface="Arial"/>
                          </a:endParaRPr>
                        </a:p>
                      </a:txBody>
                      <a:tcPr marL="61043" marR="61043" marT="0" marB="0"/>
                    </a:tc>
                  </a:tr>
                  <a:tr h="211394">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751429" r="-69797" b="-2328571"/>
                          </a:stretch>
                        </a:blipFill>
                      </a:tcPr>
                    </a:tc>
                    <a:tc>
                      <a:txBody>
                        <a:bodyPr/>
                        <a:lstStyle/>
                        <a:p>
                          <a:pPr marL="0" marR="0" algn="r" rtl="1">
                            <a:lnSpc>
                              <a:spcPct val="107000"/>
                            </a:lnSpc>
                            <a:spcBef>
                              <a:spcPts val="0"/>
                            </a:spcBef>
                            <a:spcAft>
                              <a:spcPts val="0"/>
                            </a:spcAft>
                          </a:pPr>
                          <a:r>
                            <a:rPr lang="he-IL" sz="1200">
                              <a:effectLst/>
                            </a:rPr>
                            <a:t>(ז)</a:t>
                          </a:r>
                          <a:endParaRPr lang="en-US" sz="1000">
                            <a:effectLst/>
                            <a:latin typeface="Calibri"/>
                            <a:ea typeface="Calibri"/>
                            <a:cs typeface="Arial"/>
                          </a:endParaRPr>
                        </a:p>
                      </a:txBody>
                      <a:tcPr marL="61043" marR="61043" marT="0" marB="0"/>
                    </a:tc>
                  </a:tr>
                  <a:tr h="211394">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851429" r="-69797" b="-2228571"/>
                          </a:stretch>
                        </a:blipFill>
                      </a:tcPr>
                    </a:tc>
                    <a:tc>
                      <a:txBody>
                        <a:bodyPr/>
                        <a:lstStyle/>
                        <a:p>
                          <a:pPr marL="0" marR="0" algn="r" rtl="1">
                            <a:lnSpc>
                              <a:spcPct val="107000"/>
                            </a:lnSpc>
                            <a:spcBef>
                              <a:spcPts val="0"/>
                            </a:spcBef>
                            <a:spcAft>
                              <a:spcPts val="0"/>
                            </a:spcAft>
                          </a:pPr>
                          <a:r>
                            <a:rPr lang="he-IL" sz="1200">
                              <a:effectLst/>
                            </a:rPr>
                            <a:t>(ז)</a:t>
                          </a:r>
                          <a:endParaRPr lang="en-US" sz="1000">
                            <a:effectLst/>
                            <a:latin typeface="Calibri"/>
                            <a:ea typeface="Calibri"/>
                            <a:cs typeface="Arial"/>
                          </a:endParaRPr>
                        </a:p>
                      </a:txBody>
                      <a:tcPr marL="61043" marR="61043" marT="0" marB="0"/>
                    </a:tc>
                  </a:tr>
                  <a:tr h="211394">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979412" r="-69797" b="-2194118"/>
                          </a:stretch>
                        </a:blipFill>
                      </a:tcPr>
                    </a:tc>
                    <a:tc>
                      <a:txBody>
                        <a:bodyPr/>
                        <a:lstStyle/>
                        <a:p>
                          <a:pPr marL="0" marR="0" algn="r" rtl="1">
                            <a:lnSpc>
                              <a:spcPct val="107000"/>
                            </a:lnSpc>
                            <a:spcBef>
                              <a:spcPts val="0"/>
                            </a:spcBef>
                            <a:spcAft>
                              <a:spcPts val="0"/>
                            </a:spcAft>
                          </a:pPr>
                          <a:r>
                            <a:rPr lang="he-IL" sz="1200">
                              <a:effectLst/>
                            </a:rPr>
                            <a:t>חישוב זוויות (ז)</a:t>
                          </a:r>
                          <a:endParaRPr lang="en-US" sz="1000">
                            <a:effectLst/>
                            <a:latin typeface="Calibri"/>
                            <a:ea typeface="Calibri"/>
                            <a:cs typeface="Arial"/>
                          </a:endParaRPr>
                        </a:p>
                      </a:txBody>
                      <a:tcPr marL="61043" marR="61043" marT="0" marB="0"/>
                    </a:tc>
                  </a:tr>
                  <a:tr h="211394">
                    <a:tc>
                      <a:txBody>
                        <a:bodyPr/>
                        <a:lstStyle/>
                        <a:p>
                          <a:pPr marL="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1048571" r="-69797" b="-2031429"/>
                          </a:stretch>
                        </a:blipFill>
                      </a:tcPr>
                    </a:tc>
                    <a:tc>
                      <a:txBody>
                        <a:bodyPr/>
                        <a:lstStyle/>
                        <a:p>
                          <a:pPr marL="0" marR="0" algn="r" rtl="1">
                            <a:lnSpc>
                              <a:spcPct val="107000"/>
                            </a:lnSpc>
                            <a:spcBef>
                              <a:spcPts val="0"/>
                            </a:spcBef>
                            <a:spcAft>
                              <a:spcPts val="0"/>
                            </a:spcAft>
                          </a:pPr>
                          <a:r>
                            <a:rPr lang="he-IL" sz="1200">
                              <a:effectLst/>
                            </a:rPr>
                            <a:t>ז.ז.ז</a:t>
                          </a:r>
                          <a:endParaRPr lang="en-US" sz="1000">
                            <a:effectLst/>
                            <a:latin typeface="Calibri"/>
                            <a:ea typeface="Calibri"/>
                            <a:cs typeface="Arial"/>
                          </a:endParaRPr>
                        </a:p>
                      </a:txBody>
                      <a:tcPr marL="61043" marR="61043" marT="0" marB="0"/>
                    </a:tc>
                  </a:tr>
                  <a:tr h="397069">
                    <a:tc>
                      <a:txBody>
                        <a:bodyPr/>
                        <a:lstStyle/>
                        <a:p>
                          <a:pPr marL="457200" marR="0" algn="r" rtl="1">
                            <a:lnSpc>
                              <a:spcPct val="107000"/>
                            </a:lnSpc>
                            <a:spcBef>
                              <a:spcPts val="0"/>
                            </a:spcBef>
                            <a:spcAft>
                              <a:spcPts val="0"/>
                            </a:spcAft>
                          </a:pPr>
                          <a:r>
                            <a:rPr lang="he-IL" sz="1000">
                              <a:effectLst/>
                            </a:rPr>
                            <a:t>2.</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618462" r="-69797" b="-993846"/>
                          </a:stretch>
                        </a:blipFill>
                      </a:tcPr>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397069">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718462" r="-69797" b="-893846"/>
                          </a:stretch>
                        </a:blipFill>
                      </a:tcPr>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36224">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1364103" r="-69797" b="-1389744"/>
                          </a:stretch>
                        </a:blipFill>
                      </a:tcPr>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25456">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1543243" r="-69797" b="-1364865"/>
                          </a:stretch>
                        </a:blipFill>
                      </a:tcPr>
                    </a:tc>
                    <a:tc>
                      <a:txBody>
                        <a:bodyPr/>
                        <a:lstStyle/>
                        <a:p>
                          <a:endParaRPr lang="he-IL"/>
                        </a:p>
                      </a:txBody>
                      <a:tcPr marL="61043" marR="61043" marT="0" marB="0">
                        <a:blipFill rotWithShape="1">
                          <a:blip r:embed="rId2"/>
                          <a:stretch>
                            <a:fillRect l="-161111" t="-1543243" r="-265" b="-1364865"/>
                          </a:stretch>
                        </a:blipFill>
                      </a:tcPr>
                    </a:tc>
                  </a:tr>
                  <a:tr h="277996">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1321739" r="-69797" b="-997826"/>
                          </a:stretch>
                        </a:blipFill>
                      </a:tcPr>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25456">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1767568" r="-69797" b="-1140541"/>
                          </a:stretch>
                        </a:blipFill>
                      </a:tcPr>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40546">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1771795" r="-69797" b="-982051"/>
                          </a:stretch>
                        </a:blipFill>
                      </a:tcPr>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25456">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1972973" r="-69797" b="-935135"/>
                          </a:stretch>
                        </a:blipFill>
                      </a:tcPr>
                    </a:tc>
                    <a:tc>
                      <a:txBody>
                        <a:bodyPr/>
                        <a:lstStyle/>
                        <a:p>
                          <a:endParaRPr lang="he-IL"/>
                        </a:p>
                      </a:txBody>
                      <a:tcPr marL="61043" marR="61043" marT="0" marB="0">
                        <a:blipFill rotWithShape="1">
                          <a:blip r:embed="rId2"/>
                          <a:stretch>
                            <a:fillRect l="-161111" t="-1972973" r="-265" b="-935135"/>
                          </a:stretch>
                        </a:blipFill>
                      </a:tcPr>
                    </a:tc>
                  </a:tr>
                  <a:tr h="489391">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958750" r="-69797" b="-332500"/>
                          </a:stretch>
                        </a:blipFill>
                      </a:tcPr>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11394">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2420000" r="-69797" b="-660000"/>
                          </a:stretch>
                        </a:blipFill>
                      </a:tcPr>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412912">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1297059" r="-69797" b="-239706"/>
                          </a:stretch>
                        </a:blipFill>
                      </a:tcPr>
                    </a:tc>
                    <a:tc>
                      <a:txBody>
                        <a:bodyPr/>
                        <a:lstStyle/>
                        <a:p>
                          <a:endParaRPr lang="he-IL"/>
                        </a:p>
                      </a:txBody>
                      <a:tcPr marL="61043" marR="61043" marT="0" marB="0">
                        <a:blipFill rotWithShape="1">
                          <a:blip r:embed="rId2"/>
                          <a:stretch>
                            <a:fillRect l="-161111" t="-1297059" r="-265" b="-239706"/>
                          </a:stretch>
                        </a:blipFill>
                      </a:tcPr>
                    </a:tc>
                  </a:tr>
                  <a:tr h="282317">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2065217" r="-69797" b="-254348"/>
                          </a:stretch>
                        </a:blipFill>
                      </a:tcPr>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11394">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2845714" r="-69797" b="-234286"/>
                          </a:stretch>
                        </a:blipFill>
                      </a:tcPr>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11394">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endParaRPr lang="he-IL"/>
                        </a:p>
                      </a:txBody>
                      <a:tcPr marL="61043" marR="61043" marT="0" marB="0">
                        <a:blipFill rotWithShape="1">
                          <a:blip r:embed="rId2"/>
                          <a:stretch>
                            <a:fillRect l="-12155" t="-3032353" r="-69797" b="-141176"/>
                          </a:stretch>
                        </a:blipFill>
                      </a:tcPr>
                    </a:tc>
                    <a:tc>
                      <a:txBody>
                        <a:bodyPr/>
                        <a:lstStyle/>
                        <a:p>
                          <a:pPr marL="0" marR="0" algn="r" rtl="1">
                            <a:lnSpc>
                              <a:spcPct val="107000"/>
                            </a:lnSpc>
                            <a:spcBef>
                              <a:spcPts val="0"/>
                            </a:spcBef>
                            <a:spcAft>
                              <a:spcPts val="0"/>
                            </a:spcAft>
                          </a:pPr>
                          <a:r>
                            <a:rPr lang="he-IL" sz="1200">
                              <a:effectLst/>
                            </a:rPr>
                            <a:t> </a:t>
                          </a:r>
                          <a:endParaRPr lang="en-US" sz="1000">
                            <a:effectLst/>
                            <a:latin typeface="Calibri"/>
                            <a:ea typeface="Calibri"/>
                            <a:cs typeface="Arial"/>
                          </a:endParaRPr>
                        </a:p>
                      </a:txBody>
                      <a:tcPr marL="61043" marR="61043" marT="0" marB="0"/>
                    </a:tc>
                  </a:tr>
                  <a:tr h="211394">
                    <a:tc>
                      <a:txBody>
                        <a:bodyPr/>
                        <a:lstStyle/>
                        <a:p>
                          <a:pPr marL="457200" marR="0" algn="r" rtl="1">
                            <a:lnSpc>
                              <a:spcPct val="107000"/>
                            </a:lnSpc>
                            <a:spcBef>
                              <a:spcPts val="0"/>
                            </a:spcBef>
                            <a:spcAft>
                              <a:spcPts val="0"/>
                            </a:spcAft>
                          </a:pPr>
                          <a:r>
                            <a:rPr lang="he-IL" sz="1000">
                              <a:effectLst/>
                            </a:rPr>
                            <a:t> </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a:effectLst/>
                            </a:rPr>
                            <a:t>אין פתרון</a:t>
                          </a:r>
                          <a:endParaRPr lang="en-US" sz="1000">
                            <a:effectLst/>
                            <a:latin typeface="Calibri"/>
                            <a:ea typeface="Calibri"/>
                            <a:cs typeface="Arial"/>
                          </a:endParaRPr>
                        </a:p>
                      </a:txBody>
                      <a:tcPr marL="61043" marR="61043" marT="0" marB="0"/>
                    </a:tc>
                    <a:tc>
                      <a:txBody>
                        <a:bodyPr/>
                        <a:lstStyle/>
                        <a:p>
                          <a:pPr marL="0" marR="0" algn="r" rtl="1">
                            <a:lnSpc>
                              <a:spcPct val="107000"/>
                            </a:lnSpc>
                            <a:spcBef>
                              <a:spcPts val="0"/>
                            </a:spcBef>
                            <a:spcAft>
                              <a:spcPts val="0"/>
                            </a:spcAft>
                          </a:pPr>
                          <a:r>
                            <a:rPr lang="he-IL" sz="1200" dirty="0">
                              <a:effectLst/>
                            </a:rPr>
                            <a:t> </a:t>
                          </a:r>
                          <a:endParaRPr lang="en-US" sz="1000" dirty="0">
                            <a:effectLst/>
                            <a:latin typeface="Calibri"/>
                            <a:ea typeface="Calibri"/>
                            <a:cs typeface="Arial"/>
                          </a:endParaRPr>
                        </a:p>
                      </a:txBody>
                      <a:tcPr marL="61043" marR="61043" marT="0" marB="0"/>
                    </a:tc>
                  </a:tr>
                </a:tbl>
              </a:graphicData>
            </a:graphic>
          </p:graphicFrame>
        </mc:Fallback>
      </mc:AlternateContent>
      <p:pic>
        <p:nvPicPr>
          <p:cNvPr id="4" name="תמונה 1" descr="C:\Users\samsung\Downloads\20151829-121809_p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369" y="702353"/>
            <a:ext cx="1903095" cy="2636520"/>
          </a:xfrm>
          <a:prstGeom prst="rect">
            <a:avLst/>
          </a:prstGeom>
          <a:noFill/>
          <a:ln>
            <a:noFill/>
          </a:ln>
        </p:spPr>
      </p:pic>
    </p:spTree>
    <p:extLst>
      <p:ext uri="{BB962C8B-B14F-4D97-AF65-F5344CB8AC3E}">
        <p14:creationId xmlns:p14="http://schemas.microsoft.com/office/powerpoint/2010/main" val="2922825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1921" y="2477078"/>
            <a:ext cx="4661969" cy="1499616"/>
          </a:xfrm>
        </p:spPr>
        <p:txBody>
          <a:bodyPr/>
          <a:lstStyle/>
          <a:p>
            <a:r>
              <a:rPr lang="he-IL" dirty="0" smtClean="0">
                <a:solidFill>
                  <a:srgbClr val="FF0000"/>
                </a:solidFill>
              </a:rPr>
              <a:t>שאלות לדיון</a:t>
            </a:r>
            <a:endParaRPr lang="he-IL" dirty="0">
              <a:solidFill>
                <a:srgbClr val="FF0000"/>
              </a:solidFill>
            </a:endParaRPr>
          </a:p>
        </p:txBody>
      </p:sp>
    </p:spTree>
    <p:extLst>
      <p:ext uri="{BB962C8B-B14F-4D97-AF65-F5344CB8AC3E}">
        <p14:creationId xmlns:p14="http://schemas.microsoft.com/office/powerpoint/2010/main" val="1419872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e-IL" sz="6000" dirty="0" smtClean="0"/>
              <a:t>1. איזה </a:t>
            </a:r>
            <a:r>
              <a:rPr lang="he-IL" sz="6000" dirty="0"/>
              <a:t>תחום מתמטי </a:t>
            </a:r>
            <a:r>
              <a:rPr lang="he-IL" sz="6000" dirty="0" smtClean="0"/>
              <a:t>ניתן</a:t>
            </a:r>
          </a:p>
          <a:p>
            <a:pPr lvl="0"/>
            <a:r>
              <a:rPr lang="he-IL" sz="6000" dirty="0"/>
              <a:t> </a:t>
            </a:r>
            <a:r>
              <a:rPr lang="he-IL" sz="6000" dirty="0" smtClean="0"/>
              <a:t>    </a:t>
            </a:r>
            <a:r>
              <a:rPr lang="he-IL" sz="6000" dirty="0"/>
              <a:t>לשייך למשימה זו? </a:t>
            </a:r>
            <a:endParaRPr lang="en-US" sz="6000" dirty="0"/>
          </a:p>
          <a:p>
            <a:endParaRPr lang="he-IL" dirty="0"/>
          </a:p>
        </p:txBody>
      </p:sp>
    </p:spTree>
    <p:extLst>
      <p:ext uri="{BB962C8B-B14F-4D97-AF65-F5344CB8AC3E}">
        <p14:creationId xmlns:p14="http://schemas.microsoft.com/office/powerpoint/2010/main" val="505097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e-IL" sz="6000" dirty="0" smtClean="0"/>
              <a:t>2. </a:t>
            </a:r>
            <a:r>
              <a:rPr lang="he-IL" sz="6000" dirty="0"/>
              <a:t>איזה נימוקים ניתן לתת </a:t>
            </a:r>
            <a:endParaRPr lang="he-IL" sz="6000" dirty="0" smtClean="0"/>
          </a:p>
          <a:p>
            <a:pPr lvl="0"/>
            <a:r>
              <a:rPr lang="he-IL" sz="6000" dirty="0"/>
              <a:t> </a:t>
            </a:r>
            <a:r>
              <a:rPr lang="he-IL" sz="6000" dirty="0" smtClean="0"/>
              <a:t>   על </a:t>
            </a:r>
            <a:r>
              <a:rPr lang="he-IL" sz="6000" dirty="0"/>
              <a:t>מנת להסביר </a:t>
            </a:r>
            <a:r>
              <a:rPr lang="he-IL" sz="6000" dirty="0" smtClean="0"/>
              <a:t>את</a:t>
            </a:r>
          </a:p>
          <a:p>
            <a:pPr lvl="0"/>
            <a:r>
              <a:rPr lang="he-IL" sz="6000" dirty="0"/>
              <a:t> </a:t>
            </a:r>
            <a:r>
              <a:rPr lang="he-IL" sz="6000" dirty="0" smtClean="0"/>
              <a:t>         </a:t>
            </a:r>
            <a:r>
              <a:rPr lang="he-IL" sz="6000" dirty="0"/>
              <a:t>הסתירות? </a:t>
            </a:r>
            <a:endParaRPr lang="he-IL" dirty="0"/>
          </a:p>
        </p:txBody>
      </p:sp>
    </p:spTree>
    <p:extLst>
      <p:ext uri="{BB962C8B-B14F-4D97-AF65-F5344CB8AC3E}">
        <p14:creationId xmlns:p14="http://schemas.microsoft.com/office/powerpoint/2010/main" val="1320731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1198179" y="1542667"/>
                <a:ext cx="9900034" cy="4427209"/>
              </a:xfrm>
              <a:ln>
                <a:solidFill>
                  <a:schemeClr val="accent1"/>
                </a:solidFill>
              </a:ln>
            </p:spPr>
            <p:txBody>
              <a:bodyPr>
                <a:normAutofit/>
              </a:bodyPr>
              <a:lstStyle/>
              <a:p>
                <a:pPr marL="0" indent="0">
                  <a:buNone/>
                </a:pPr>
                <a:r>
                  <a:rPr lang="he-IL" dirty="0" smtClean="0">
                    <a:latin typeface="Aharoni" panose="02010803020104030203" pitchFamily="2" charset="-79"/>
                    <a:cs typeface="Aharoni" panose="02010803020104030203" pitchFamily="2" charset="-79"/>
                  </a:rPr>
                  <a:t>נתון משולש ישר זווית </a:t>
                </a:r>
                <a:r>
                  <a:rPr lang="ru-RU" dirty="0">
                    <a:cs typeface="Aharoni" panose="02010803020104030203" pitchFamily="2" charset="-79"/>
                  </a:rPr>
                  <a:t>ABC</a:t>
                </a:r>
                <a:r>
                  <a:rPr lang="he-IL" dirty="0">
                    <a:latin typeface="Aharoni" panose="02010803020104030203" pitchFamily="2" charset="-79"/>
                    <a:cs typeface="Aharoni" panose="02010803020104030203" pitchFamily="2" charset="-79"/>
                  </a:rPr>
                  <a:t>  </a:t>
                </a:r>
                <a14:m>
                  <m:oMath xmlns:m="http://schemas.openxmlformats.org/officeDocument/2006/math">
                    <m:d>
                      <m:dPr>
                        <m:ctrlPr>
                          <a:rPr lang="en-US" i="1">
                            <a:latin typeface="Cambria Math"/>
                          </a:rPr>
                        </m:ctrlPr>
                      </m:dPr>
                      <m:e>
                        <m:r>
                          <a:rPr lang="he-IL">
                            <a:latin typeface="Cambria Math" panose="02040503050406030204" pitchFamily="18" charset="0"/>
                          </a:rPr>
                          <m:t>∡</m:t>
                        </m:r>
                        <m:r>
                          <m:rPr>
                            <m:sty m:val="p"/>
                          </m:rPr>
                          <a:rPr lang="ru-RU">
                            <a:latin typeface="Cambria Math" panose="02040503050406030204" pitchFamily="18" charset="0"/>
                          </a:rPr>
                          <m:t>BAC</m:t>
                        </m:r>
                        <m:r>
                          <a:rPr lang="ru-RU">
                            <a:latin typeface="Cambria Math" panose="02040503050406030204" pitchFamily="18" charset="0"/>
                          </a:rPr>
                          <m:t>=</m:t>
                        </m:r>
                        <m:r>
                          <a:rPr lang="ru-RU">
                            <a:latin typeface="Cambria Math" panose="02040503050406030204" pitchFamily="18" charset="0"/>
                          </a:rPr>
                          <m:t>90</m:t>
                        </m:r>
                        <m:r>
                          <a:rPr lang="ru-RU">
                            <a:latin typeface="Cambria Math" panose="02040503050406030204" pitchFamily="18" charset="0"/>
                          </a:rPr>
                          <m:t>°</m:t>
                        </m:r>
                      </m:e>
                    </m:d>
                  </m:oMath>
                </a14:m>
                <a:r>
                  <a:rPr lang="he-IL" dirty="0">
                    <a:latin typeface="Aharoni" panose="02010803020104030203" pitchFamily="2" charset="-79"/>
                    <a:cs typeface="Aharoni" panose="02010803020104030203" pitchFamily="2" charset="-79"/>
                  </a:rPr>
                  <a:t>.</a:t>
                </a:r>
                <a:endParaRPr lang="en-US" dirty="0">
                  <a:latin typeface="Aharoni" panose="02010803020104030203" pitchFamily="2" charset="-79"/>
                  <a:cs typeface="Aharoni" panose="02010803020104030203" pitchFamily="2" charset="-79"/>
                </a:endParaRPr>
              </a:p>
              <a:p>
                <a:pPr marL="0" indent="0">
                  <a:buNone/>
                </a:pPr>
                <a:r>
                  <a:rPr lang="he-IL" dirty="0">
                    <a:latin typeface="Aharoni" panose="02010803020104030203" pitchFamily="2" charset="-79"/>
                    <a:cs typeface="Aharoni" panose="02010803020104030203" pitchFamily="2" charset="-79"/>
                  </a:rPr>
                  <a:t> הישר </a:t>
                </a:r>
                <a:r>
                  <a:rPr lang="ru-RU" dirty="0">
                    <a:cs typeface="Aharoni" panose="02010803020104030203" pitchFamily="2" charset="-79"/>
                  </a:rPr>
                  <a:t>DF</a:t>
                </a:r>
                <a:r>
                  <a:rPr lang="he-IL" dirty="0">
                    <a:latin typeface="Aharoni" panose="02010803020104030203" pitchFamily="2" charset="-79"/>
                    <a:cs typeface="Aharoni" panose="02010803020104030203" pitchFamily="2" charset="-79"/>
                  </a:rPr>
                  <a:t> עובר דרך </a:t>
                </a:r>
                <a:r>
                  <a:rPr lang="he-IL" dirty="0" err="1">
                    <a:latin typeface="Aharoni" panose="02010803020104030203" pitchFamily="2" charset="-79"/>
                    <a:cs typeface="Aharoni" panose="02010803020104030203" pitchFamily="2" charset="-79"/>
                  </a:rPr>
                  <a:t>קודקוד</a:t>
                </a:r>
                <a:r>
                  <a:rPr lang="he-IL" dirty="0">
                    <a:latin typeface="Aharoni" panose="02010803020104030203" pitchFamily="2" charset="-79"/>
                    <a:cs typeface="Aharoni" panose="02010803020104030203" pitchFamily="2" charset="-79"/>
                  </a:rPr>
                  <a:t> </a:t>
                </a:r>
                <a:r>
                  <a:rPr lang="ru-RU" dirty="0">
                    <a:cs typeface="Aharoni" panose="02010803020104030203" pitchFamily="2" charset="-79"/>
                  </a:rPr>
                  <a:t>A</a:t>
                </a:r>
                <a:r>
                  <a:rPr lang="he-IL" dirty="0">
                    <a:latin typeface="Aharoni" panose="02010803020104030203" pitchFamily="2" charset="-79"/>
                    <a:cs typeface="Aharoni" panose="02010803020104030203" pitchFamily="2" charset="-79"/>
                  </a:rPr>
                  <a:t> . </a:t>
                </a:r>
                <a:r>
                  <a:rPr lang="he-IL" dirty="0" err="1">
                    <a:latin typeface="Aharoni" panose="02010803020104030203" pitchFamily="2" charset="-79"/>
                    <a:cs typeface="Aharoni" panose="02010803020104030203" pitchFamily="2" charset="-79"/>
                  </a:rPr>
                  <a:t>קודקוד</a:t>
                </a:r>
                <a:r>
                  <a:rPr lang="he-IL" dirty="0">
                    <a:latin typeface="Aharoni" panose="02010803020104030203" pitchFamily="2" charset="-79"/>
                    <a:cs typeface="Aharoni" panose="02010803020104030203" pitchFamily="2" charset="-79"/>
                  </a:rPr>
                  <a:t> </a:t>
                </a:r>
                <a:r>
                  <a:rPr lang="ru-RU" dirty="0">
                    <a:cs typeface="Aharoni" panose="02010803020104030203" pitchFamily="2" charset="-79"/>
                  </a:rPr>
                  <a:t>D</a:t>
                </a:r>
                <a:r>
                  <a:rPr lang="he-IL" dirty="0">
                    <a:latin typeface="Aharoni" panose="02010803020104030203" pitchFamily="2" charset="-79"/>
                    <a:cs typeface="Aharoni" panose="02010803020104030203" pitchFamily="2" charset="-79"/>
                  </a:rPr>
                  <a:t> נמצא על </a:t>
                </a:r>
                <a:endParaRPr lang="he-IL" dirty="0" smtClean="0">
                  <a:latin typeface="Aharoni" panose="02010803020104030203" pitchFamily="2" charset="-79"/>
                  <a:cs typeface="Aharoni" panose="02010803020104030203" pitchFamily="2" charset="-79"/>
                </a:endParaRPr>
              </a:p>
              <a:p>
                <a:pPr marL="0" indent="0">
                  <a:buNone/>
                </a:pPr>
                <a:r>
                  <a:rPr lang="he-IL" dirty="0" smtClean="0">
                    <a:latin typeface="Aharoni" panose="02010803020104030203" pitchFamily="2" charset="-79"/>
                    <a:cs typeface="Aharoni" panose="02010803020104030203" pitchFamily="2" charset="-79"/>
                  </a:rPr>
                  <a:t> המשך </a:t>
                </a:r>
                <a:r>
                  <a:rPr lang="he-IL" dirty="0">
                    <a:latin typeface="Aharoni" panose="02010803020104030203" pitchFamily="2" charset="-79"/>
                    <a:cs typeface="Aharoni" panose="02010803020104030203" pitchFamily="2" charset="-79"/>
                  </a:rPr>
                  <a:t>צלע </a:t>
                </a:r>
                <a:r>
                  <a:rPr lang="ru-RU" dirty="0">
                    <a:cs typeface="Aharoni" panose="02010803020104030203" pitchFamily="2" charset="-79"/>
                  </a:rPr>
                  <a:t>BC</a:t>
                </a:r>
                <a:r>
                  <a:rPr lang="he-IL" dirty="0">
                    <a:latin typeface="Aharoni" panose="02010803020104030203" pitchFamily="2" charset="-79"/>
                    <a:cs typeface="Aharoni" panose="02010803020104030203" pitchFamily="2" charset="-79"/>
                  </a:rPr>
                  <a:t>. </a:t>
                </a:r>
                <a:r>
                  <a:rPr lang="ru-RU" dirty="0">
                    <a:cs typeface="Aharoni" panose="02010803020104030203" pitchFamily="2" charset="-79"/>
                  </a:rPr>
                  <a:t>AC</a:t>
                </a:r>
                <a:r>
                  <a:rPr lang="he-IL" dirty="0">
                    <a:latin typeface="Aharoni" panose="02010803020104030203" pitchFamily="2" charset="-79"/>
                    <a:cs typeface="Aharoni" panose="02010803020104030203" pitchFamily="2" charset="-79"/>
                  </a:rPr>
                  <a:t> חוצה את הזווית </a:t>
                </a:r>
                <a14:m>
                  <m:oMath xmlns:m="http://schemas.openxmlformats.org/officeDocument/2006/math">
                    <m:r>
                      <a:rPr lang="he-IL">
                        <a:latin typeface="Cambria Math" panose="02040503050406030204" pitchFamily="18" charset="0"/>
                      </a:rPr>
                      <m:t>∡</m:t>
                    </m:r>
                    <m:r>
                      <m:rPr>
                        <m:sty m:val="p"/>
                      </m:rPr>
                      <a:rPr lang="ru-RU">
                        <a:latin typeface="Cambria Math" panose="02040503050406030204" pitchFamily="18" charset="0"/>
                      </a:rPr>
                      <m:t>DAE</m:t>
                    </m:r>
                  </m:oMath>
                </a14:m>
                <a:r>
                  <a:rPr lang="he-IL" dirty="0">
                    <a:latin typeface="Aharoni" panose="02010803020104030203" pitchFamily="2" charset="-79"/>
                    <a:cs typeface="Aharoni" panose="02010803020104030203" pitchFamily="2" charset="-79"/>
                  </a:rPr>
                  <a:t> .  </a:t>
                </a:r>
                <a:endParaRPr lang="he-IL" dirty="0" smtClean="0">
                  <a:latin typeface="Aharoni" panose="02010803020104030203" pitchFamily="2" charset="-79"/>
                  <a:cs typeface="Aharoni" panose="02010803020104030203" pitchFamily="2" charset="-79"/>
                </a:endParaRPr>
              </a:p>
              <a:p>
                <a:pPr marL="0" indent="0">
                  <a:buNone/>
                </a:pPr>
                <a:r>
                  <a:rPr lang="he-IL" dirty="0">
                    <a:latin typeface="Aharoni" panose="02010803020104030203" pitchFamily="2" charset="-79"/>
                    <a:cs typeface="Aharoni" panose="02010803020104030203" pitchFamily="2" charset="-79"/>
                  </a:rPr>
                  <a:t>נתון כי :  </a:t>
                </a:r>
                <a:r>
                  <a:rPr lang="he-IL" dirty="0" smtClean="0">
                    <a:latin typeface="Aharoni" panose="02010803020104030203" pitchFamily="2" charset="-79"/>
                    <a:cs typeface="Aharoni" panose="02010803020104030203" pitchFamily="2" charset="-79"/>
                  </a:rPr>
                  <a:t>                 , </a:t>
                </a:r>
                <a14:m>
                  <m:oMath xmlns:m="http://schemas.openxmlformats.org/officeDocument/2006/math">
                    <m:r>
                      <a:rPr lang="ru-RU" i="1">
                        <a:latin typeface="Cambria Math" panose="02040503050406030204" pitchFamily="18" charset="0"/>
                      </a:rPr>
                      <m:t>𝐵𝐸</m:t>
                    </m:r>
                    <m:r>
                      <a:rPr lang="ru-RU" i="1">
                        <a:latin typeface="Cambria Math" panose="02040503050406030204" pitchFamily="18" charset="0"/>
                      </a:rPr>
                      <m:t>=</m:t>
                    </m:r>
                    <m:r>
                      <a:rPr lang="ru-RU" i="1">
                        <a:latin typeface="Cambria Math" panose="02040503050406030204" pitchFamily="18" charset="0"/>
                      </a:rPr>
                      <m:t>𝐶𝐷</m:t>
                    </m:r>
                    <m:r>
                      <a:rPr lang="ru-RU" i="1">
                        <a:latin typeface="Cambria Math" panose="02040503050406030204" pitchFamily="18" charset="0"/>
                      </a:rPr>
                      <m:t>=  </m:t>
                    </m:r>
                    <m:r>
                      <a:rPr lang="ru-RU" i="1">
                        <a:latin typeface="Cambria Math" panose="02040503050406030204" pitchFamily="18" charset="0"/>
                      </a:rPr>
                      <m:t>4</m:t>
                    </m:r>
                    <m:r>
                      <a:rPr lang="ru-RU" i="1">
                        <a:latin typeface="Cambria Math" panose="02040503050406030204" pitchFamily="18" charset="0"/>
                      </a:rPr>
                      <m:t>  </m:t>
                    </m:r>
                    <m:r>
                      <a:rPr lang="ru-RU" i="1">
                        <a:latin typeface="Cambria Math" panose="02040503050406030204" pitchFamily="18" charset="0"/>
                      </a:rPr>
                      <m:t>𝑐</m:t>
                    </m:r>
                    <m:r>
                      <a:rPr lang="ru-RU" i="1">
                        <a:latin typeface="Cambria Math" panose="02040503050406030204" pitchFamily="18" charset="0"/>
                      </a:rPr>
                      <m:t>"</m:t>
                    </m:r>
                    <m:r>
                      <a:rPr lang="ru-RU" i="1">
                        <a:latin typeface="Cambria Math" panose="02040503050406030204" pitchFamily="18" charset="0"/>
                      </a:rPr>
                      <m:t>𝑚</m:t>
                    </m:r>
                    <m:r>
                      <a:rPr lang="he-IL" b="0" i="1" smtClean="0">
                        <a:latin typeface="Cambria Math" panose="02040503050406030204" pitchFamily="18" charset="0"/>
                      </a:rPr>
                      <m:t>        </m:t>
                    </m:r>
                    <m:r>
                      <a:rPr lang="ru-RU" i="1">
                        <a:latin typeface="Cambria Math" panose="02040503050406030204" pitchFamily="18" charset="0"/>
                      </a:rPr>
                      <m:t> </m:t>
                    </m:r>
                  </m:oMath>
                </a14:m>
                <a:r>
                  <a:rPr lang="he-IL" dirty="0" smtClean="0">
                    <a:latin typeface="Aharoni" panose="02010803020104030203" pitchFamily="2" charset="-79"/>
                    <a:cs typeface="Aharoni" panose="02010803020104030203" pitchFamily="2" charset="-79"/>
                  </a:rPr>
                  <a:t>.</a:t>
                </a:r>
              </a:p>
              <a:p>
                <a:pPr marL="514350" lvl="0" indent="-514350">
                  <a:buFont typeface="+mj-cs"/>
                  <a:buAutoNum type="hebrew2Minus"/>
                </a:pPr>
                <a:r>
                  <a:rPr lang="he-IL" dirty="0">
                    <a:latin typeface="Aharoni" panose="02010803020104030203" pitchFamily="2" charset="-79"/>
                    <a:cs typeface="Aharoni" panose="02010803020104030203" pitchFamily="2" charset="-79"/>
                  </a:rPr>
                  <a:t>חשב את אורך </a:t>
                </a:r>
                <a:r>
                  <a:rPr lang="ru-RU" dirty="0">
                    <a:cs typeface="Aharoni" panose="02010803020104030203" pitchFamily="2" charset="-79"/>
                  </a:rPr>
                  <a:t>BC</a:t>
                </a:r>
                <a:r>
                  <a:rPr lang="he-IL" dirty="0">
                    <a:latin typeface="Aharoni" panose="02010803020104030203" pitchFamily="2" charset="-79"/>
                    <a:cs typeface="Aharoni" panose="02010803020104030203" pitchFamily="2" charset="-79"/>
                  </a:rPr>
                  <a:t>.</a:t>
                </a:r>
                <a:endParaRPr lang="en-US" dirty="0">
                  <a:latin typeface="Aharoni" panose="02010803020104030203" pitchFamily="2" charset="-79"/>
                  <a:cs typeface="Aharoni" panose="02010803020104030203" pitchFamily="2" charset="-79"/>
                </a:endParaRPr>
              </a:p>
              <a:p>
                <a:pPr marL="514350" lvl="0" indent="-514350">
                  <a:buFont typeface="+mj-cs"/>
                  <a:buAutoNum type="hebrew2Minus"/>
                </a:pPr>
                <a:r>
                  <a:rPr lang="he-IL" dirty="0">
                    <a:latin typeface="Aharoni" panose="02010803020104030203" pitchFamily="2" charset="-79"/>
                    <a:cs typeface="Aharoni" panose="02010803020104030203" pitchFamily="2" charset="-79"/>
                  </a:rPr>
                  <a:t>נתון כי המשולש </a:t>
                </a:r>
                <a:r>
                  <a:rPr lang="ru-RU" dirty="0">
                    <a:cs typeface="Aharoni" panose="02010803020104030203" pitchFamily="2" charset="-79"/>
                  </a:rPr>
                  <a:t>ABC</a:t>
                </a:r>
                <a:r>
                  <a:rPr lang="he-IL" dirty="0">
                    <a:latin typeface="Aharoni" panose="02010803020104030203" pitchFamily="2" charset="-79"/>
                    <a:cs typeface="Aharoni" panose="02010803020104030203" pitchFamily="2" charset="-79"/>
                  </a:rPr>
                  <a:t> חסום במעגל, וכי </a:t>
                </a:r>
                <a:r>
                  <a:rPr lang="ru-RU" dirty="0">
                    <a:cs typeface="Aharoni" panose="02010803020104030203" pitchFamily="2" charset="-79"/>
                  </a:rPr>
                  <a:t>AD</a:t>
                </a:r>
                <a:r>
                  <a:rPr lang="he-IL" dirty="0">
                    <a:latin typeface="Aharoni" panose="02010803020104030203" pitchFamily="2" charset="-79"/>
                    <a:cs typeface="Aharoni" panose="02010803020104030203" pitchFamily="2" charset="-79"/>
                  </a:rPr>
                  <a:t> </a:t>
                </a:r>
                <a:endParaRPr lang="he-IL" dirty="0" smtClean="0">
                  <a:latin typeface="Aharoni" panose="02010803020104030203" pitchFamily="2" charset="-79"/>
                  <a:cs typeface="Aharoni" panose="02010803020104030203" pitchFamily="2" charset="-79"/>
                </a:endParaRPr>
              </a:p>
              <a:p>
                <a:pPr marL="0" lvl="0" indent="0">
                  <a:buNone/>
                </a:pPr>
                <a:r>
                  <a:rPr lang="he-IL" dirty="0" smtClean="0">
                    <a:latin typeface="Aharoni" panose="02010803020104030203" pitchFamily="2" charset="-79"/>
                    <a:cs typeface="Aharoni" panose="02010803020104030203" pitchFamily="2" charset="-79"/>
                  </a:rPr>
                  <a:t>משיק </a:t>
                </a:r>
                <a:r>
                  <a:rPr lang="he-IL" dirty="0">
                    <a:latin typeface="Aharoni" panose="02010803020104030203" pitchFamily="2" charset="-79"/>
                    <a:cs typeface="Aharoni" panose="02010803020104030203" pitchFamily="2" charset="-79"/>
                  </a:rPr>
                  <a:t>למעגל זה בנקודה </a:t>
                </a:r>
                <a:r>
                  <a:rPr lang="ru-RU" dirty="0">
                    <a:cs typeface="Aharoni" panose="02010803020104030203" pitchFamily="2" charset="-79"/>
                  </a:rPr>
                  <a:t>A</a:t>
                </a:r>
                <a:r>
                  <a:rPr lang="he-IL" dirty="0">
                    <a:latin typeface="Aharoni" panose="02010803020104030203" pitchFamily="2" charset="-79"/>
                    <a:cs typeface="Aharoni" panose="02010803020104030203" pitchFamily="2" charset="-79"/>
                  </a:rPr>
                  <a:t>.</a:t>
                </a:r>
                <a:endParaRPr lang="en-US" dirty="0">
                  <a:latin typeface="Aharoni" panose="02010803020104030203" pitchFamily="2" charset="-79"/>
                  <a:cs typeface="Aharoni" panose="02010803020104030203" pitchFamily="2" charset="-79"/>
                </a:endParaRPr>
              </a:p>
              <a:p>
                <a:pPr marL="971550" lvl="1" indent="-514350">
                  <a:buFont typeface="+mj-lt"/>
                  <a:buAutoNum type="arabicPeriod"/>
                </a:pPr>
                <a:r>
                  <a:rPr lang="he-IL" dirty="0">
                    <a:latin typeface="Aharoni" panose="02010803020104030203" pitchFamily="2" charset="-79"/>
                    <a:cs typeface="Aharoni" panose="02010803020104030203" pitchFamily="2" charset="-79"/>
                  </a:rPr>
                  <a:t>הוכח כי: </a:t>
                </a:r>
                <a14:m>
                  <m:oMath xmlns:m="http://schemas.openxmlformats.org/officeDocument/2006/math">
                    <m:r>
                      <a:rPr lang="he-IL">
                        <a:latin typeface="Cambria Math" panose="02040503050406030204" pitchFamily="18" charset="0"/>
                      </a:rPr>
                      <m:t>∆</m:t>
                    </m:r>
                    <m:r>
                      <m:rPr>
                        <m:sty m:val="p"/>
                      </m:rPr>
                      <a:rPr lang="ru-RU">
                        <a:latin typeface="Cambria Math" panose="02040503050406030204" pitchFamily="18" charset="0"/>
                      </a:rPr>
                      <m:t>AEB</m:t>
                    </m:r>
                    <m:r>
                      <a:rPr lang="ru-RU">
                        <a:latin typeface="Cambria Math" panose="02040503050406030204" pitchFamily="18" charset="0"/>
                      </a:rPr>
                      <m:t>~∆</m:t>
                    </m:r>
                    <m:r>
                      <m:rPr>
                        <m:sty m:val="p"/>
                      </m:rPr>
                      <a:rPr lang="ru-RU">
                        <a:latin typeface="Cambria Math" panose="02040503050406030204" pitchFamily="18" charset="0"/>
                      </a:rPr>
                      <m:t>CAB</m:t>
                    </m:r>
                  </m:oMath>
                </a14:m>
                <a:r>
                  <a:rPr lang="he-IL" dirty="0">
                    <a:latin typeface="Aharoni" panose="02010803020104030203" pitchFamily="2" charset="-79"/>
                    <a:cs typeface="Aharoni" panose="02010803020104030203" pitchFamily="2" charset="-79"/>
                  </a:rPr>
                  <a:t>.</a:t>
                </a:r>
                <a:endParaRPr lang="en-US" dirty="0">
                  <a:latin typeface="Aharoni" panose="02010803020104030203" pitchFamily="2" charset="-79"/>
                  <a:cs typeface="Aharoni" panose="02010803020104030203" pitchFamily="2" charset="-79"/>
                </a:endParaRPr>
              </a:p>
              <a:p>
                <a:pPr marL="971550" lvl="1" indent="-514350">
                  <a:buFont typeface="+mj-lt"/>
                  <a:buAutoNum type="arabicPeriod"/>
                </a:pPr>
                <a:r>
                  <a:rPr lang="he-IL" dirty="0">
                    <a:latin typeface="Aharoni" panose="02010803020104030203" pitchFamily="2" charset="-79"/>
                    <a:cs typeface="Aharoni" panose="02010803020104030203" pitchFamily="2" charset="-79"/>
                  </a:rPr>
                  <a:t>חשב את הזווית </a:t>
                </a:r>
                <a14:m>
                  <m:oMath xmlns:m="http://schemas.openxmlformats.org/officeDocument/2006/math">
                    <m:r>
                      <a:rPr lang="he-IL">
                        <a:latin typeface="Cambria Math" panose="02040503050406030204" pitchFamily="18" charset="0"/>
                      </a:rPr>
                      <m:t>∡</m:t>
                    </m:r>
                    <m:r>
                      <m:rPr>
                        <m:sty m:val="p"/>
                      </m:rPr>
                      <a:rPr lang="ru-RU">
                        <a:latin typeface="Cambria Math" panose="02040503050406030204" pitchFamily="18" charset="0"/>
                      </a:rPr>
                      <m:t>ADB</m:t>
                    </m:r>
                  </m:oMath>
                </a14:m>
                <a:r>
                  <a:rPr lang="he-IL" dirty="0" smtClean="0">
                    <a:latin typeface="Aharoni" panose="02010803020104030203" pitchFamily="2" charset="-79"/>
                    <a:cs typeface="Aharoni" panose="02010803020104030203" pitchFamily="2" charset="-79"/>
                  </a:rPr>
                  <a:t>.</a:t>
                </a:r>
                <a:endParaRPr lang="en-US" dirty="0" smtClean="0">
                  <a:latin typeface="Aharoni" panose="02010803020104030203" pitchFamily="2" charset="-79"/>
                  <a:cs typeface="Aharoni" panose="02010803020104030203" pitchFamily="2" charset="-79"/>
                </a:endParaRP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1198179" y="1542667"/>
                <a:ext cx="9900034" cy="4427209"/>
              </a:xfrm>
              <a:blipFill rotWithShape="1">
                <a:blip r:embed="rId3"/>
                <a:stretch>
                  <a:fillRect t="-1511" r="-1230"/>
                </a:stretch>
              </a:blipFill>
              <a:ln>
                <a:solidFill>
                  <a:schemeClr val="accent1"/>
                </a:solidFill>
              </a:ln>
            </p:spPr>
            <p:txBody>
              <a:bodyPr/>
              <a:lstStyle/>
              <a:p>
                <a:r>
                  <a:rPr lang="he-IL">
                    <a:noFill/>
                  </a:rPr>
                  <a:t> </a:t>
                </a:r>
              </a:p>
            </p:txBody>
          </p:sp>
        </mc:Fallback>
      </mc:AlternateContent>
      <p:sp>
        <p:nvSpPr>
          <p:cNvPr id="15" name="Rectangle 11"/>
          <p:cNvSpPr>
            <a:spLocks noChangeArrowheads="1"/>
          </p:cNvSpPr>
          <p:nvPr/>
        </p:nvSpPr>
        <p:spPr bwMode="auto">
          <a:xfrm>
            <a:off x="-552450" y="1698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20" name="אובייקט 19"/>
          <p:cNvGraphicFramePr>
            <a:graphicFrameLocks noChangeAspect="1"/>
          </p:cNvGraphicFramePr>
          <p:nvPr>
            <p:extLst>
              <p:ext uri="{D42A27DB-BD31-4B8C-83A1-F6EECF244321}">
                <p14:modId xmlns:p14="http://schemas.microsoft.com/office/powerpoint/2010/main" val="1510402789"/>
              </p:ext>
            </p:extLst>
          </p:nvPr>
        </p:nvGraphicFramePr>
        <p:xfrm>
          <a:off x="9525000" y="2800483"/>
          <a:ext cx="901700" cy="637408"/>
        </p:xfrm>
        <a:graphic>
          <a:graphicData uri="http://schemas.openxmlformats.org/presentationml/2006/ole">
            <mc:AlternateContent xmlns:mc="http://schemas.openxmlformats.org/markup-compatibility/2006">
              <mc:Choice xmlns:v="urn:schemas-microsoft-com:vml" Requires="v">
                <p:oleObj spid="_x0000_s1095" name="משוואה" r:id="rId4" imgW="558558" imgH="393529" progId="Equation.3">
                  <p:embed/>
                </p:oleObj>
              </mc:Choice>
              <mc:Fallback>
                <p:oleObj name="משוואה" r:id="rId4" imgW="558558"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2800483"/>
                        <a:ext cx="901700" cy="637408"/>
                      </a:xfrm>
                      <a:prstGeom prst="rect">
                        <a:avLst/>
                      </a:prstGeom>
                      <a:noFill/>
                    </p:spPr>
                  </p:pic>
                </p:oleObj>
              </mc:Fallback>
            </mc:AlternateContent>
          </a:graphicData>
        </a:graphic>
      </p:graphicFrame>
      <p:pic>
        <p:nvPicPr>
          <p:cNvPr id="21" name="תמונה 20"/>
          <p:cNvPicPr>
            <a:picLocks noChangeAspect="1"/>
          </p:cNvPicPr>
          <p:nvPr/>
        </p:nvPicPr>
        <p:blipFill>
          <a:blip r:embed="rId6"/>
          <a:stretch>
            <a:fillRect/>
          </a:stretch>
        </p:blipFill>
        <p:spPr>
          <a:xfrm>
            <a:off x="1456336" y="1885950"/>
            <a:ext cx="3345851" cy="3103882"/>
          </a:xfrm>
          <a:prstGeom prst="rect">
            <a:avLst/>
          </a:prstGeom>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2299" y="169862"/>
            <a:ext cx="1364536" cy="125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70583" y="775818"/>
            <a:ext cx="6978257" cy="646331"/>
          </a:xfrm>
          <a:prstGeom prst="rect">
            <a:avLst/>
          </a:prstGeom>
          <a:noFill/>
        </p:spPr>
        <p:txBody>
          <a:bodyPr wrap="none" rtlCol="1">
            <a:spAutoFit/>
          </a:bodyPr>
          <a:lstStyle/>
          <a:p>
            <a:r>
              <a:rPr lang="he-IL" dirty="0" smtClean="0"/>
              <a:t>לפניכם שאלה בגאומטריה שהתלמידים פתרו מתוך אחת </a:t>
            </a:r>
            <a:r>
              <a:rPr lang="he-IL" dirty="0" err="1" smtClean="0"/>
              <a:t>מהמיקודיות</a:t>
            </a:r>
            <a:r>
              <a:rPr lang="he-IL" dirty="0" smtClean="0"/>
              <a:t>.</a:t>
            </a:r>
            <a:r>
              <a:rPr lang="en-US" dirty="0" smtClean="0"/>
              <a:t/>
            </a:r>
            <a:br>
              <a:rPr lang="en-US" dirty="0" smtClean="0"/>
            </a:br>
            <a:r>
              <a:rPr lang="he-IL" dirty="0" smtClean="0"/>
              <a:t>פתרו בדרכים שונות.</a:t>
            </a:r>
            <a:endParaRPr lang="he-IL" dirty="0"/>
          </a:p>
        </p:txBody>
      </p:sp>
    </p:spTree>
    <p:extLst>
      <p:ext uri="{BB962C8B-B14F-4D97-AF65-F5344CB8AC3E}">
        <p14:creationId xmlns:p14="http://schemas.microsoft.com/office/powerpoint/2010/main" val="424686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ircle(in)">
                                      <p:cBhvr>
                                        <p:cTn id="3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e-IL" sz="6000" dirty="0" smtClean="0"/>
              <a:t>3. </a:t>
            </a:r>
            <a:r>
              <a:rPr lang="he-IL" sz="6000" dirty="0"/>
              <a:t>איזה שאלות ניתן לשאול </a:t>
            </a:r>
            <a:endParaRPr lang="he-IL" sz="6000" dirty="0" smtClean="0"/>
          </a:p>
          <a:p>
            <a:pPr lvl="0"/>
            <a:r>
              <a:rPr lang="he-IL" sz="6000" dirty="0"/>
              <a:t> </a:t>
            </a:r>
            <a:r>
              <a:rPr lang="he-IL" sz="6000" dirty="0" smtClean="0"/>
              <a:t>על </a:t>
            </a:r>
            <a:r>
              <a:rPr lang="he-IL" sz="6000" dirty="0"/>
              <a:t>מנת שהתלמידים יחשפו </a:t>
            </a:r>
            <a:endParaRPr lang="he-IL" sz="6000" dirty="0" smtClean="0"/>
          </a:p>
          <a:p>
            <a:pPr lvl="0"/>
            <a:r>
              <a:rPr lang="he-IL" sz="6000" dirty="0"/>
              <a:t> </a:t>
            </a:r>
            <a:r>
              <a:rPr lang="he-IL" sz="6000" dirty="0" smtClean="0"/>
              <a:t>   בעצמם </a:t>
            </a:r>
            <a:r>
              <a:rPr lang="he-IL" sz="6000" dirty="0"/>
              <a:t>את  הסתירות ?</a:t>
            </a:r>
            <a:r>
              <a:rPr lang="he-IL" sz="6000" dirty="0" smtClean="0"/>
              <a:t> </a:t>
            </a:r>
            <a:endParaRPr lang="en-US" sz="6000" dirty="0"/>
          </a:p>
          <a:p>
            <a:endParaRPr lang="he-IL" dirty="0"/>
          </a:p>
        </p:txBody>
      </p:sp>
    </p:spTree>
    <p:extLst>
      <p:ext uri="{BB962C8B-B14F-4D97-AF65-F5344CB8AC3E}">
        <p14:creationId xmlns:p14="http://schemas.microsoft.com/office/powerpoint/2010/main" val="1320731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e-IL" sz="6000" dirty="0" smtClean="0"/>
              <a:t>4. </a:t>
            </a:r>
            <a:r>
              <a:rPr lang="he-IL" sz="6000" dirty="0"/>
              <a:t>האם  הייתם מציגים </a:t>
            </a:r>
            <a:endParaRPr lang="he-IL" sz="6000" dirty="0" smtClean="0"/>
          </a:p>
          <a:p>
            <a:pPr lvl="0"/>
            <a:r>
              <a:rPr lang="he-IL" sz="6000" dirty="0"/>
              <a:t> </a:t>
            </a:r>
            <a:r>
              <a:rPr lang="he-IL" sz="6000" dirty="0" smtClean="0"/>
              <a:t>   שאלה </a:t>
            </a:r>
            <a:r>
              <a:rPr lang="he-IL" sz="6000" dirty="0"/>
              <a:t>זו בכיתה? </a:t>
            </a:r>
            <a:endParaRPr lang="he-IL" sz="6000" dirty="0" smtClean="0"/>
          </a:p>
          <a:p>
            <a:pPr lvl="0"/>
            <a:r>
              <a:rPr lang="he-IL" sz="6000" dirty="0"/>
              <a:t> </a:t>
            </a:r>
            <a:r>
              <a:rPr lang="he-IL" sz="6000" dirty="0" smtClean="0"/>
              <a:t>                      מתי</a:t>
            </a:r>
            <a:r>
              <a:rPr lang="he-IL" sz="6000" dirty="0"/>
              <a:t>? </a:t>
            </a:r>
            <a:endParaRPr lang="he-IL" sz="6000" dirty="0" smtClean="0"/>
          </a:p>
          <a:p>
            <a:pPr lvl="0"/>
            <a:r>
              <a:rPr lang="he-IL" sz="6000" dirty="0"/>
              <a:t> </a:t>
            </a:r>
            <a:r>
              <a:rPr lang="he-IL" sz="6000" dirty="0" smtClean="0"/>
              <a:t>                          איך</a:t>
            </a:r>
            <a:r>
              <a:rPr lang="he-IL" sz="6000" dirty="0"/>
              <a:t>?</a:t>
            </a:r>
            <a:endParaRPr lang="he-IL" dirty="0"/>
          </a:p>
        </p:txBody>
      </p:sp>
    </p:spTree>
    <p:extLst>
      <p:ext uri="{BB962C8B-B14F-4D97-AF65-F5344CB8AC3E}">
        <p14:creationId xmlns:p14="http://schemas.microsoft.com/office/powerpoint/2010/main" val="1320731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597" y="1718441"/>
            <a:ext cx="9720073" cy="4023360"/>
          </a:xfrm>
        </p:spPr>
        <p:txBody>
          <a:bodyPr>
            <a:normAutofit fontScale="92500" lnSpcReduction="20000"/>
          </a:bodyPr>
          <a:lstStyle/>
          <a:p>
            <a:pPr lvl="0"/>
            <a:r>
              <a:rPr lang="he-IL" sz="6000" dirty="0" smtClean="0"/>
              <a:t>5. </a:t>
            </a:r>
            <a:r>
              <a:rPr lang="he-IL" sz="6000" dirty="0"/>
              <a:t>האם הייתם מעדיפים </a:t>
            </a:r>
            <a:endParaRPr lang="he-IL" sz="6000" dirty="0" smtClean="0"/>
          </a:p>
          <a:p>
            <a:pPr lvl="0"/>
            <a:r>
              <a:rPr lang="he-IL" sz="6000" dirty="0"/>
              <a:t> </a:t>
            </a:r>
            <a:r>
              <a:rPr lang="he-IL" sz="6000" dirty="0" smtClean="0"/>
              <a:t>  לתת </a:t>
            </a:r>
            <a:r>
              <a:rPr lang="he-IL" sz="6000" dirty="0"/>
              <a:t>לתלמידים לנסות </a:t>
            </a:r>
            <a:endParaRPr lang="he-IL" sz="6000" dirty="0" smtClean="0"/>
          </a:p>
          <a:p>
            <a:pPr lvl="0"/>
            <a:r>
              <a:rPr lang="he-IL" sz="6000" dirty="0"/>
              <a:t> </a:t>
            </a:r>
            <a:r>
              <a:rPr lang="he-IL" sz="6000" dirty="0" smtClean="0"/>
              <a:t>  לבנות </a:t>
            </a:r>
            <a:r>
              <a:rPr lang="he-IL" sz="6000" dirty="0"/>
              <a:t>את המשימה </a:t>
            </a:r>
            <a:endParaRPr lang="he-IL" sz="6000" dirty="0" smtClean="0"/>
          </a:p>
          <a:p>
            <a:pPr lvl="0"/>
            <a:r>
              <a:rPr lang="he-IL" sz="6000" dirty="0"/>
              <a:t> </a:t>
            </a:r>
            <a:r>
              <a:rPr lang="he-IL" sz="6000" dirty="0" smtClean="0"/>
              <a:t>  בגיאוגברה </a:t>
            </a:r>
            <a:r>
              <a:rPr lang="he-IL" sz="6000" dirty="0"/>
              <a:t>כדרך </a:t>
            </a:r>
            <a:r>
              <a:rPr lang="he-IL" sz="6000" dirty="0" smtClean="0"/>
              <a:t>הוכחה</a:t>
            </a:r>
          </a:p>
          <a:p>
            <a:pPr lvl="0"/>
            <a:r>
              <a:rPr lang="he-IL" sz="6000" dirty="0"/>
              <a:t> </a:t>
            </a:r>
            <a:r>
              <a:rPr lang="he-IL" sz="6000" dirty="0" smtClean="0"/>
              <a:t>  של </a:t>
            </a:r>
            <a:r>
              <a:rPr lang="he-IL" sz="6000" dirty="0"/>
              <a:t>הבעייתיות שלה? </a:t>
            </a:r>
            <a:endParaRPr lang="en-US" sz="6000" dirty="0"/>
          </a:p>
          <a:p>
            <a:endParaRPr lang="he-IL" dirty="0"/>
          </a:p>
        </p:txBody>
      </p:sp>
    </p:spTree>
    <p:extLst>
      <p:ext uri="{BB962C8B-B14F-4D97-AF65-F5344CB8AC3E}">
        <p14:creationId xmlns:p14="http://schemas.microsoft.com/office/powerpoint/2010/main" val="2128901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1045149" y="2319423"/>
            <a:ext cx="9720072" cy="1499616"/>
          </a:xfrm>
        </p:spPr>
        <p:txBody>
          <a:bodyPr/>
          <a:lstStyle/>
          <a:p>
            <a:pPr algn="ctr"/>
            <a:r>
              <a:rPr lang="he-IL" b="1" dirty="0" smtClean="0">
                <a:solidFill>
                  <a:srgbClr val="FF0000"/>
                </a:solidFill>
              </a:rPr>
              <a:t>שאלה "מתוקנת"</a:t>
            </a:r>
            <a:endParaRPr lang="he-IL" b="1" dirty="0">
              <a:solidFill>
                <a:srgbClr val="FF0000"/>
              </a:solidFill>
            </a:endParaRPr>
          </a:p>
        </p:txBody>
      </p:sp>
    </p:spTree>
    <p:extLst>
      <p:ext uri="{BB962C8B-B14F-4D97-AF65-F5344CB8AC3E}">
        <p14:creationId xmlns:p14="http://schemas.microsoft.com/office/powerpoint/2010/main" val="1091986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981074" y="1169006"/>
                <a:ext cx="10574029" cy="5130193"/>
              </a:xfrm>
            </p:spPr>
            <p:txBody>
              <a:bodyPr>
                <a:normAutofit/>
              </a:bodyPr>
              <a:lstStyle/>
              <a:p>
                <a:pPr marL="0" indent="0">
                  <a:buNone/>
                </a:pPr>
                <a:r>
                  <a:rPr lang="he-IL" dirty="0" smtClean="0"/>
                  <a:t>נתון משולש ישר זווית </a:t>
                </a:r>
                <a:r>
                  <a:rPr lang="ru-RU" dirty="0"/>
                  <a:t>ABC</a:t>
                </a:r>
                <a:r>
                  <a:rPr lang="he-IL" dirty="0"/>
                  <a:t>  </a:t>
                </a:r>
                <a14:m>
                  <m:oMath xmlns:m="http://schemas.openxmlformats.org/officeDocument/2006/math">
                    <m:d>
                      <m:dPr>
                        <m:ctrlPr>
                          <a:rPr lang="en-US" i="1">
                            <a:latin typeface="Cambria Math"/>
                          </a:rPr>
                        </m:ctrlPr>
                      </m:dPr>
                      <m:e>
                        <m:r>
                          <a:rPr lang="he-IL">
                            <a:latin typeface="Cambria Math" panose="02040503050406030204" pitchFamily="18" charset="0"/>
                          </a:rPr>
                          <m:t>∡</m:t>
                        </m:r>
                        <m:r>
                          <m:rPr>
                            <m:sty m:val="p"/>
                          </m:rPr>
                          <a:rPr lang="ru-RU">
                            <a:latin typeface="Cambria Math" panose="02040503050406030204" pitchFamily="18" charset="0"/>
                          </a:rPr>
                          <m:t>BAC</m:t>
                        </m:r>
                        <m:r>
                          <a:rPr lang="ru-RU">
                            <a:latin typeface="Cambria Math" panose="02040503050406030204" pitchFamily="18" charset="0"/>
                          </a:rPr>
                          <m:t>=</m:t>
                        </m:r>
                        <m:r>
                          <a:rPr lang="ru-RU">
                            <a:latin typeface="Cambria Math" panose="02040503050406030204" pitchFamily="18" charset="0"/>
                          </a:rPr>
                          <m:t>90</m:t>
                        </m:r>
                        <m:r>
                          <a:rPr lang="ru-RU">
                            <a:latin typeface="Cambria Math" panose="02040503050406030204" pitchFamily="18" charset="0"/>
                          </a:rPr>
                          <m:t>°</m:t>
                        </m:r>
                      </m:e>
                    </m:d>
                  </m:oMath>
                </a14:m>
                <a:r>
                  <a:rPr lang="he-IL" dirty="0"/>
                  <a:t>.</a:t>
                </a:r>
                <a:endParaRPr lang="en-US" dirty="0"/>
              </a:p>
              <a:p>
                <a:pPr marL="0" indent="0">
                  <a:buNone/>
                </a:pPr>
                <a:r>
                  <a:rPr lang="he-IL" dirty="0"/>
                  <a:t> הישר </a:t>
                </a:r>
                <a:r>
                  <a:rPr lang="ru-RU" dirty="0"/>
                  <a:t>DF</a:t>
                </a:r>
                <a:r>
                  <a:rPr lang="he-IL" dirty="0"/>
                  <a:t> עובר דרך </a:t>
                </a:r>
                <a:r>
                  <a:rPr lang="he-IL" dirty="0" err="1"/>
                  <a:t>קודקוד</a:t>
                </a:r>
                <a:r>
                  <a:rPr lang="he-IL" dirty="0"/>
                  <a:t> </a:t>
                </a:r>
                <a:r>
                  <a:rPr lang="ru-RU" dirty="0"/>
                  <a:t>A</a:t>
                </a:r>
                <a:r>
                  <a:rPr lang="he-IL" dirty="0"/>
                  <a:t> . </a:t>
                </a:r>
                <a:r>
                  <a:rPr lang="he-IL" dirty="0" err="1"/>
                  <a:t>קודקוד</a:t>
                </a:r>
                <a:r>
                  <a:rPr lang="he-IL" dirty="0"/>
                  <a:t> </a:t>
                </a:r>
                <a:r>
                  <a:rPr lang="ru-RU" dirty="0"/>
                  <a:t>D</a:t>
                </a:r>
                <a:r>
                  <a:rPr lang="he-IL" dirty="0"/>
                  <a:t> נמצא על </a:t>
                </a:r>
                <a:endParaRPr lang="he-IL" dirty="0" smtClean="0"/>
              </a:p>
              <a:p>
                <a:pPr marL="0" indent="0">
                  <a:buNone/>
                </a:pPr>
                <a:r>
                  <a:rPr lang="he-IL" dirty="0" smtClean="0"/>
                  <a:t> המשך </a:t>
                </a:r>
                <a:r>
                  <a:rPr lang="he-IL" dirty="0"/>
                  <a:t>צלע </a:t>
                </a:r>
                <a:r>
                  <a:rPr lang="ru-RU" dirty="0"/>
                  <a:t>BC</a:t>
                </a:r>
                <a:r>
                  <a:rPr lang="he-IL" dirty="0"/>
                  <a:t>. </a:t>
                </a:r>
                <a:r>
                  <a:rPr lang="ru-RU" dirty="0"/>
                  <a:t>AC</a:t>
                </a:r>
                <a:r>
                  <a:rPr lang="he-IL" dirty="0"/>
                  <a:t> חוצה את הזווית </a:t>
                </a:r>
                <a14:m>
                  <m:oMath xmlns:m="http://schemas.openxmlformats.org/officeDocument/2006/math">
                    <m:r>
                      <a:rPr lang="he-IL">
                        <a:latin typeface="Cambria Math" panose="02040503050406030204" pitchFamily="18" charset="0"/>
                      </a:rPr>
                      <m:t>∡</m:t>
                    </m:r>
                    <m:r>
                      <m:rPr>
                        <m:sty m:val="p"/>
                      </m:rPr>
                      <a:rPr lang="ru-RU">
                        <a:latin typeface="Cambria Math" panose="02040503050406030204" pitchFamily="18" charset="0"/>
                      </a:rPr>
                      <m:t>DAE</m:t>
                    </m:r>
                  </m:oMath>
                </a14:m>
                <a:r>
                  <a:rPr lang="he-IL" dirty="0"/>
                  <a:t> .  </a:t>
                </a:r>
                <a:endParaRPr lang="he-IL" dirty="0" smtClean="0"/>
              </a:p>
              <a:p>
                <a:pPr marL="0" indent="0">
                  <a:buNone/>
                </a:pPr>
                <a:r>
                  <a:rPr lang="he-IL" dirty="0"/>
                  <a:t>נתון כי :  </a:t>
                </a:r>
                <a:r>
                  <a:rPr lang="he-IL" dirty="0" smtClean="0"/>
                  <a:t>           , </a:t>
                </a:r>
                <a14:m>
                  <m:oMath xmlns:m="http://schemas.openxmlformats.org/officeDocument/2006/math">
                    <m:r>
                      <a:rPr lang="ru-RU" i="1">
                        <a:latin typeface="Cambria Math" panose="02040503050406030204" pitchFamily="18" charset="0"/>
                      </a:rPr>
                      <m:t>𝐶𝐷</m:t>
                    </m:r>
                    <m:r>
                      <a:rPr lang="ru-RU" i="1">
                        <a:latin typeface="Cambria Math" panose="02040503050406030204" pitchFamily="18" charset="0"/>
                      </a:rPr>
                      <m:t>=  </m:t>
                    </m:r>
                    <m:r>
                      <a:rPr lang="ru-RU" i="1">
                        <a:latin typeface="Cambria Math" panose="02040503050406030204" pitchFamily="18" charset="0"/>
                      </a:rPr>
                      <m:t>4</m:t>
                    </m:r>
                    <m:r>
                      <a:rPr lang="ru-RU" i="1">
                        <a:latin typeface="Cambria Math" panose="02040503050406030204" pitchFamily="18" charset="0"/>
                      </a:rPr>
                      <m:t>  </m:t>
                    </m:r>
                    <m:r>
                      <a:rPr lang="ru-RU" i="1">
                        <a:latin typeface="Cambria Math" panose="02040503050406030204" pitchFamily="18" charset="0"/>
                      </a:rPr>
                      <m:t>𝑐</m:t>
                    </m:r>
                    <m:r>
                      <a:rPr lang="ru-RU" i="1">
                        <a:latin typeface="Cambria Math" panose="02040503050406030204" pitchFamily="18" charset="0"/>
                      </a:rPr>
                      <m:t>"</m:t>
                    </m:r>
                    <m:r>
                      <a:rPr lang="ru-RU" i="1">
                        <a:latin typeface="Cambria Math" panose="02040503050406030204" pitchFamily="18" charset="0"/>
                      </a:rPr>
                      <m:t>𝑚</m:t>
                    </m:r>
                    <m:r>
                      <a:rPr lang="he-IL" b="0" i="1" smtClean="0">
                        <a:latin typeface="Cambria Math" panose="02040503050406030204" pitchFamily="18" charset="0"/>
                      </a:rPr>
                      <m:t>  </m:t>
                    </m:r>
                    <m:r>
                      <a:rPr lang="ru-RU" i="1">
                        <a:latin typeface="Cambria Math" panose="02040503050406030204" pitchFamily="18" charset="0"/>
                      </a:rPr>
                      <m:t> </m:t>
                    </m:r>
                  </m:oMath>
                </a14:m>
                <a:r>
                  <a:rPr lang="he-IL" dirty="0" smtClean="0"/>
                  <a:t>.</a:t>
                </a:r>
              </a:p>
              <a:p>
                <a:pPr marL="514350" lvl="0" indent="-514350">
                  <a:buFont typeface="+mj-cs"/>
                  <a:buAutoNum type="hebrew2Minus"/>
                </a:pPr>
                <a:r>
                  <a:rPr lang="he-IL" dirty="0"/>
                  <a:t>חשב את אורך </a:t>
                </a:r>
                <a:r>
                  <a:rPr lang="en-US" dirty="0" smtClean="0"/>
                  <a:t>CE</a:t>
                </a:r>
                <a:r>
                  <a:rPr lang="he-IL" dirty="0" smtClean="0"/>
                  <a:t>.</a:t>
                </a:r>
                <a:endParaRPr lang="en-US" dirty="0"/>
              </a:p>
              <a:p>
                <a:pPr marL="514350" lvl="0" indent="-514350">
                  <a:buFont typeface="+mj-cs"/>
                  <a:buAutoNum type="hebrew2Minus"/>
                </a:pPr>
                <a:r>
                  <a:rPr lang="he-IL" dirty="0"/>
                  <a:t>נתון כי המשולש </a:t>
                </a:r>
                <a:r>
                  <a:rPr lang="ru-RU" dirty="0"/>
                  <a:t>ABC</a:t>
                </a:r>
                <a:r>
                  <a:rPr lang="he-IL" dirty="0"/>
                  <a:t> חסום במעגל, וכי </a:t>
                </a:r>
                <a:r>
                  <a:rPr lang="ru-RU" dirty="0"/>
                  <a:t>AD</a:t>
                </a:r>
                <a:r>
                  <a:rPr lang="he-IL" dirty="0"/>
                  <a:t> </a:t>
                </a:r>
                <a:endParaRPr lang="he-IL" dirty="0" smtClean="0"/>
              </a:p>
              <a:p>
                <a:pPr marL="0" lvl="0" indent="0">
                  <a:buNone/>
                </a:pPr>
                <a:r>
                  <a:rPr lang="he-IL" dirty="0" smtClean="0"/>
                  <a:t>משיק </a:t>
                </a:r>
                <a:r>
                  <a:rPr lang="he-IL" dirty="0"/>
                  <a:t>למעגל זה בנקודה </a:t>
                </a:r>
                <a:r>
                  <a:rPr lang="ru-RU" dirty="0"/>
                  <a:t>A</a:t>
                </a:r>
                <a:r>
                  <a:rPr lang="he-IL" dirty="0"/>
                  <a:t>.</a:t>
                </a:r>
                <a:endParaRPr lang="en-US" dirty="0"/>
              </a:p>
              <a:p>
                <a:pPr marL="971550" lvl="1" indent="-514350">
                  <a:buFont typeface="+mj-lt"/>
                  <a:buAutoNum type="arabicPeriod"/>
                </a:pPr>
                <a:r>
                  <a:rPr lang="he-IL" dirty="0"/>
                  <a:t>הוכח כי: </a:t>
                </a:r>
                <a14:m>
                  <m:oMath xmlns:m="http://schemas.openxmlformats.org/officeDocument/2006/math">
                    <m:r>
                      <a:rPr lang="he-IL">
                        <a:latin typeface="Cambria Math" panose="02040503050406030204" pitchFamily="18" charset="0"/>
                      </a:rPr>
                      <m:t>∆</m:t>
                    </m:r>
                    <m:r>
                      <m:rPr>
                        <m:sty m:val="p"/>
                      </m:rPr>
                      <a:rPr lang="ru-RU">
                        <a:latin typeface="Cambria Math" panose="02040503050406030204" pitchFamily="18" charset="0"/>
                      </a:rPr>
                      <m:t>AEB</m:t>
                    </m:r>
                    <m:r>
                      <a:rPr lang="ru-RU">
                        <a:latin typeface="Cambria Math" panose="02040503050406030204" pitchFamily="18" charset="0"/>
                      </a:rPr>
                      <m:t>~∆</m:t>
                    </m:r>
                    <m:r>
                      <m:rPr>
                        <m:sty m:val="p"/>
                      </m:rPr>
                      <a:rPr lang="ru-RU">
                        <a:latin typeface="Cambria Math" panose="02040503050406030204" pitchFamily="18" charset="0"/>
                      </a:rPr>
                      <m:t>CAB</m:t>
                    </m:r>
                  </m:oMath>
                </a14:m>
                <a:r>
                  <a:rPr lang="he-IL" dirty="0" smtClean="0"/>
                  <a:t>.</a:t>
                </a:r>
              </a:p>
              <a:p>
                <a:pPr marL="971550" lvl="1" indent="-514350">
                  <a:buFont typeface="+mj-lt"/>
                  <a:buAutoNum type="arabicPeriod"/>
                </a:pPr>
                <a:r>
                  <a:rPr lang="he-IL" dirty="0"/>
                  <a:t>הוכח כי  </a:t>
                </a:r>
                <a14:m>
                  <m:oMath xmlns:m="http://schemas.openxmlformats.org/officeDocument/2006/math">
                    <m:r>
                      <m:rPr>
                        <m:sty m:val="p"/>
                      </m:rPr>
                      <a:rPr lang="ru-RU">
                        <a:latin typeface="Cambria Math" panose="02040503050406030204" pitchFamily="18" charset="0"/>
                      </a:rPr>
                      <m:t>BE</m:t>
                    </m:r>
                    <m:r>
                      <a:rPr lang="ru-RU">
                        <a:latin typeface="Cambria Math" panose="02040503050406030204" pitchFamily="18" charset="0"/>
                      </a:rPr>
                      <m:t>=</m:t>
                    </m:r>
                    <m:f>
                      <m:fPr>
                        <m:ctrlPr>
                          <a:rPr lang="en-US" i="1">
                            <a:latin typeface="Cambria Math"/>
                          </a:rPr>
                        </m:ctrlPr>
                      </m:fPr>
                      <m:num>
                        <m:r>
                          <a:rPr lang="ru-RU" i="1">
                            <a:latin typeface="Cambria Math" panose="02040503050406030204" pitchFamily="18" charset="0"/>
                          </a:rPr>
                          <m:t>5</m:t>
                        </m:r>
                      </m:num>
                      <m:den>
                        <m:r>
                          <a:rPr lang="ru-RU" i="1">
                            <a:latin typeface="Cambria Math" panose="02040503050406030204" pitchFamily="18" charset="0"/>
                          </a:rPr>
                          <m:t>3</m:t>
                        </m:r>
                      </m:den>
                    </m:f>
                    <m:r>
                      <a:rPr lang="ru-RU" i="1">
                        <a:latin typeface="Cambria Math" panose="02040503050406030204" pitchFamily="18" charset="0"/>
                      </a:rPr>
                      <m:t> </m:t>
                    </m:r>
                    <m:r>
                      <a:rPr lang="ru-RU" i="1">
                        <a:latin typeface="Cambria Math" panose="02040503050406030204" pitchFamily="18" charset="0"/>
                      </a:rPr>
                      <m:t>𝑐</m:t>
                    </m:r>
                    <m:r>
                      <a:rPr lang="ru-RU" i="1">
                        <a:latin typeface="Cambria Math" panose="02040503050406030204" pitchFamily="18" charset="0"/>
                      </a:rPr>
                      <m:t>"</m:t>
                    </m:r>
                    <m:r>
                      <a:rPr lang="ru-RU" i="1">
                        <a:latin typeface="Cambria Math" panose="02040503050406030204" pitchFamily="18" charset="0"/>
                      </a:rPr>
                      <m:t>𝑚</m:t>
                    </m:r>
                  </m:oMath>
                </a14:m>
                <a:r>
                  <a:rPr lang="ru-RU" dirty="0"/>
                  <a:t> </a:t>
                </a:r>
                <a:endParaRPr lang="en-US" dirty="0"/>
              </a:p>
              <a:p>
                <a:pPr marL="971550" lvl="1" indent="-514350">
                  <a:buFont typeface="+mj-lt"/>
                  <a:buAutoNum type="arabicPeriod"/>
                </a:pPr>
                <a:r>
                  <a:rPr lang="he-IL" dirty="0"/>
                  <a:t>חשב את הזווית </a:t>
                </a:r>
                <a14:m>
                  <m:oMath xmlns:m="http://schemas.openxmlformats.org/officeDocument/2006/math">
                    <m:r>
                      <a:rPr lang="he-IL">
                        <a:latin typeface="Cambria Math" panose="02040503050406030204" pitchFamily="18" charset="0"/>
                      </a:rPr>
                      <m:t>∡</m:t>
                    </m:r>
                    <m:r>
                      <m:rPr>
                        <m:sty m:val="p"/>
                      </m:rPr>
                      <a:rPr lang="ru-RU">
                        <a:latin typeface="Cambria Math" panose="02040503050406030204" pitchFamily="18" charset="0"/>
                      </a:rPr>
                      <m:t>ADB</m:t>
                    </m:r>
                  </m:oMath>
                </a14:m>
                <a:r>
                  <a:rPr lang="he-IL" dirty="0" smtClean="0"/>
                  <a:t>.</a:t>
                </a:r>
              </a:p>
              <a:p>
                <a:pPr marL="971550" lvl="1" indent="-514350">
                  <a:buFont typeface="+mj-lt"/>
                  <a:buAutoNum type="arabicPeriod"/>
                </a:pPr>
                <a:endParaRPr lang="en-US"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981074" y="1169006"/>
                <a:ext cx="10574029" cy="5130193"/>
              </a:xfrm>
              <a:blipFill rotWithShape="1">
                <a:blip r:embed="rId3"/>
                <a:stretch>
                  <a:fillRect t="-1546" r="-1383"/>
                </a:stretch>
              </a:blipFill>
            </p:spPr>
            <p:txBody>
              <a:bodyPr/>
              <a:lstStyle/>
              <a:p>
                <a:r>
                  <a:rPr lang="he-IL">
                    <a:noFill/>
                  </a:rPr>
                  <a:t> </a:t>
                </a:r>
              </a:p>
            </p:txBody>
          </p:sp>
        </mc:Fallback>
      </mc:AlternateContent>
      <p:sp>
        <p:nvSpPr>
          <p:cNvPr id="15" name="Rectangle 11"/>
          <p:cNvSpPr>
            <a:spLocks noChangeArrowheads="1"/>
          </p:cNvSpPr>
          <p:nvPr/>
        </p:nvSpPr>
        <p:spPr bwMode="auto">
          <a:xfrm>
            <a:off x="-552450" y="1698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20" name="אובייקט 19"/>
          <p:cNvGraphicFramePr>
            <a:graphicFrameLocks noChangeAspect="1"/>
          </p:cNvGraphicFramePr>
          <p:nvPr>
            <p:extLst>
              <p:ext uri="{D42A27DB-BD31-4B8C-83A1-F6EECF244321}">
                <p14:modId xmlns:p14="http://schemas.microsoft.com/office/powerpoint/2010/main" val="742339019"/>
              </p:ext>
            </p:extLst>
          </p:nvPr>
        </p:nvGraphicFramePr>
        <p:xfrm>
          <a:off x="9538252" y="2505214"/>
          <a:ext cx="881063" cy="638175"/>
        </p:xfrm>
        <a:graphic>
          <a:graphicData uri="http://schemas.openxmlformats.org/presentationml/2006/ole">
            <mc:AlternateContent xmlns:mc="http://schemas.openxmlformats.org/markup-compatibility/2006">
              <mc:Choice xmlns:v="urn:schemas-microsoft-com:vml" Requires="v">
                <p:oleObj spid="_x0000_s2107" name="משוואה" r:id="rId4" imgW="545760" imgH="393480" progId="Equation.3">
                  <p:embed/>
                </p:oleObj>
              </mc:Choice>
              <mc:Fallback>
                <p:oleObj name="משוואה" r:id="rId4" imgW="545760" imgH="393480" progId="Equation.3">
                  <p:embed/>
                  <p:pic>
                    <p:nvPicPr>
                      <p:cNvPr id="0" name=""/>
                      <p:cNvPicPr>
                        <a:picLocks noChangeAspect="1" noChangeArrowheads="1"/>
                      </p:cNvPicPr>
                      <p:nvPr/>
                    </p:nvPicPr>
                    <p:blipFill>
                      <a:blip r:embed="rId5"/>
                      <a:srcRect/>
                      <a:stretch>
                        <a:fillRect/>
                      </a:stretch>
                    </p:blipFill>
                    <p:spPr bwMode="auto">
                      <a:xfrm>
                        <a:off x="9538252" y="2505214"/>
                        <a:ext cx="881063" cy="638175"/>
                      </a:xfrm>
                      <a:prstGeom prst="rect">
                        <a:avLst/>
                      </a:prstGeom>
                      <a:noFill/>
                    </p:spPr>
                  </p:pic>
                </p:oleObj>
              </mc:Fallback>
            </mc:AlternateContent>
          </a:graphicData>
        </a:graphic>
      </p:graphicFrame>
      <p:pic>
        <p:nvPicPr>
          <p:cNvPr id="21" name="תמונה 20"/>
          <p:cNvPicPr>
            <a:picLocks noChangeAspect="1"/>
          </p:cNvPicPr>
          <p:nvPr/>
        </p:nvPicPr>
        <p:blipFill>
          <a:blip r:embed="rId6"/>
          <a:stretch>
            <a:fillRect/>
          </a:stretch>
        </p:blipFill>
        <p:spPr>
          <a:xfrm>
            <a:off x="838200" y="1805996"/>
            <a:ext cx="4049456" cy="3756603"/>
          </a:xfrm>
          <a:prstGeom prst="rect">
            <a:avLst/>
          </a:prstGeom>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18208" y="0"/>
            <a:ext cx="1273791" cy="1169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60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in)">
                                      <p:cBhvr>
                                        <p:cTn id="16" dur="2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circle(in)">
                                      <p:cBhvr>
                                        <p:cTn id="24" dur="2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in)">
                                      <p:cBhvr>
                                        <p:cTn id="35" dur="2000"/>
                                        <p:tgtEl>
                                          <p:spTgt spid="3">
                                            <p:txEl>
                                              <p:pRg st="6" end="6"/>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circle(in)">
                                      <p:cBhvr>
                                        <p:cTn id="38" dur="2000"/>
                                        <p:tgtEl>
                                          <p:spTgt spid="3">
                                            <p:txEl>
                                              <p:pRg st="7" end="7"/>
                                            </p:txEl>
                                          </p:spTgt>
                                        </p:tgtEl>
                                      </p:cBhvr>
                                    </p:animEffect>
                                  </p:childTnLst>
                                </p:cTn>
                              </p:par>
                              <p:par>
                                <p:cTn id="39" presetID="6" presetClass="entr" presetSubtype="16"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circle(in)">
                                      <p:cBhvr>
                                        <p:cTn id="41" dur="2000"/>
                                        <p:tgtEl>
                                          <p:spTgt spid="3">
                                            <p:txEl>
                                              <p:pRg st="8" end="8"/>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circle(in)">
                                      <p:cBhvr>
                                        <p:cTn id="4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5462" y="2382482"/>
            <a:ext cx="4666593" cy="2147475"/>
          </a:xfrm>
        </p:spPr>
        <p:txBody>
          <a:bodyPr>
            <a:normAutofit fontScale="90000"/>
          </a:bodyPr>
          <a:lstStyle/>
          <a:p>
            <a:pPr algn="ctr"/>
            <a:r>
              <a:rPr lang="he-IL" sz="6000" b="1" dirty="0" smtClean="0">
                <a:solidFill>
                  <a:srgbClr val="FF0000"/>
                </a:solidFill>
              </a:rPr>
              <a:t>פתרון 1           </a:t>
            </a:r>
            <a:br>
              <a:rPr lang="he-IL" sz="6000" b="1" dirty="0" smtClean="0">
                <a:solidFill>
                  <a:srgbClr val="FF0000"/>
                </a:solidFill>
              </a:rPr>
            </a:br>
            <a:r>
              <a:rPr lang="he-IL" sz="6000" b="1" dirty="0" smtClean="0">
                <a:solidFill>
                  <a:srgbClr val="FF0000"/>
                </a:solidFill>
              </a:rPr>
              <a:t>                  </a:t>
            </a:r>
            <a:br>
              <a:rPr lang="he-IL" sz="6000" b="1" dirty="0" smtClean="0">
                <a:solidFill>
                  <a:srgbClr val="FF0000"/>
                </a:solidFill>
              </a:rPr>
            </a:br>
            <a:r>
              <a:rPr lang="he-IL" sz="6000" b="1" dirty="0">
                <a:solidFill>
                  <a:srgbClr val="FF0000"/>
                </a:solidFill>
              </a:rPr>
              <a:t> </a:t>
            </a:r>
            <a:r>
              <a:rPr lang="he-IL" sz="6000" b="1" dirty="0" smtClean="0">
                <a:solidFill>
                  <a:srgbClr val="FF0000"/>
                </a:solidFill>
              </a:rPr>
              <a:t>   טריגונומטריה</a:t>
            </a:r>
            <a:endParaRPr lang="he-IL" sz="6000" b="1" dirty="0">
              <a:solidFill>
                <a:srgbClr val="FF0000"/>
              </a:solidFill>
            </a:endParaRPr>
          </a:p>
        </p:txBody>
      </p:sp>
    </p:spTree>
    <p:extLst>
      <p:ext uri="{BB962C8B-B14F-4D97-AF65-F5344CB8AC3E}">
        <p14:creationId xmlns:p14="http://schemas.microsoft.com/office/powerpoint/2010/main" val="3590302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7" name="Content Placeholder 6"/>
              <p:cNvGraphicFramePr>
                <a:graphicFrameLocks noGrp="1"/>
              </p:cNvGraphicFramePr>
              <p:nvPr>
                <p:ph idx="1"/>
                <p:extLst>
                  <p:ext uri="{D42A27DB-BD31-4B8C-83A1-F6EECF244321}">
                    <p14:modId xmlns:p14="http://schemas.microsoft.com/office/powerpoint/2010/main" val="3454328899"/>
                  </p:ext>
                </p:extLst>
              </p:nvPr>
            </p:nvGraphicFramePr>
            <p:xfrm>
              <a:off x="4218463" y="105101"/>
              <a:ext cx="6134227" cy="6752898"/>
            </p:xfrm>
            <a:graphic>
              <a:graphicData uri="http://schemas.openxmlformats.org/drawingml/2006/table">
                <a:tbl>
                  <a:tblPr rtl="1" firstRow="1" firstCol="1" bandRow="1">
                    <a:tableStyleId>{5C22544A-7EE6-4342-B048-85BDC9FD1C3A}</a:tableStyleId>
                  </a:tblPr>
                  <a:tblGrid>
                    <a:gridCol w="3979180"/>
                    <a:gridCol w="2155047"/>
                  </a:tblGrid>
                  <a:tr h="782108">
                    <a:tc>
                      <a:txBody>
                        <a:bodyPr/>
                        <a:lstStyle/>
                        <a:p>
                          <a:pPr marL="0" marR="0" algn="r" rtl="1">
                            <a:lnSpc>
                              <a:spcPct val="115000"/>
                            </a:lnSpc>
                            <a:spcBef>
                              <a:spcPts val="0"/>
                            </a:spcBef>
                            <a:spcAft>
                              <a:spcPts val="1000"/>
                            </a:spcAft>
                          </a:pPr>
                          <a:r>
                            <a:rPr lang="he-IL" sz="1100" u="sng">
                              <a:effectLst/>
                            </a:rPr>
                            <a:t>פתרון סטנדרטי:</a:t>
                          </a:r>
                          <a:endParaRPr lang="en-US" sz="1000">
                            <a:effectLst/>
                          </a:endParaRPr>
                        </a:p>
                        <a:p>
                          <a:pPr algn="r" rtl="1">
                            <a:lnSpc>
                              <a:spcPct val="115000"/>
                            </a:lnSpc>
                          </a:pPr>
                          <a14:m>
                            <m:oMathPara xmlns:m="http://schemas.openxmlformats.org/officeDocument/2006/math">
                              <m:oMathParaPr>
                                <m:jc m:val="centerGroup"/>
                              </m:oMathParaPr>
                              <m:oMath xmlns:m="http://schemas.openxmlformats.org/officeDocument/2006/math">
                                <m:f>
                                  <m:fPr>
                                    <m:ctrlPr>
                                      <a:rPr lang="en-US" sz="1100" i="1">
                                        <a:effectLst/>
                                        <a:latin typeface="Cambria Math"/>
                                      </a:rPr>
                                    </m:ctrlPr>
                                  </m:fPr>
                                  <m:num>
                                    <m:r>
                                      <a:rPr lang="en-US" sz="1100">
                                        <a:effectLst/>
                                        <a:latin typeface="Cambria Math"/>
                                      </a:rPr>
                                      <m:t>𝐸𝐶</m:t>
                                    </m:r>
                                  </m:num>
                                  <m:den>
                                    <m:r>
                                      <a:rPr lang="en-US" sz="1100">
                                        <a:effectLst/>
                                        <a:latin typeface="Cambria Math"/>
                                      </a:rPr>
                                      <m:t>𝐷𝐶</m:t>
                                    </m:r>
                                  </m:den>
                                </m:f>
                                <m:r>
                                  <a:rPr lang="en-US" sz="1100">
                                    <a:effectLst/>
                                    <a:latin typeface="Cambria Math"/>
                                  </a:rPr>
                                  <m:t>=</m:t>
                                </m:r>
                                <m:f>
                                  <m:fPr>
                                    <m:ctrlPr>
                                      <a:rPr lang="en-US" sz="1100" i="1">
                                        <a:effectLst/>
                                        <a:latin typeface="Cambria Math"/>
                                      </a:rPr>
                                    </m:ctrlPr>
                                  </m:fPr>
                                  <m:num>
                                    <m:r>
                                      <a:rPr lang="en-US" sz="1100">
                                        <a:effectLst/>
                                        <a:latin typeface="Cambria Math"/>
                                      </a:rPr>
                                      <m:t>𝐴𝐸</m:t>
                                    </m:r>
                                  </m:num>
                                  <m:den>
                                    <m:r>
                                      <a:rPr lang="en-US" sz="1100">
                                        <a:effectLst/>
                                        <a:latin typeface="Cambria Math"/>
                                      </a:rPr>
                                      <m:t>𝐴𝐷</m:t>
                                    </m:r>
                                  </m:den>
                                </m:f>
                              </m:oMath>
                            </m:oMathPara>
                          </a14:m>
                          <a:endParaRPr lang="en-US" sz="1000">
                            <a:effectLst/>
                            <a:latin typeface="Calibri"/>
                            <a:ea typeface="Calibri"/>
                            <a:cs typeface="Arial"/>
                          </a:endParaRPr>
                        </a:p>
                      </a:txBody>
                      <a:tcPr marL="68580" marR="68580" marT="0" marB="0" anchor="ctr"/>
                    </a:tc>
                    <a:tc>
                      <a:txBody>
                        <a:bodyPr/>
                        <a:lstStyle/>
                        <a:p>
                          <a:pPr algn="ctr" rtl="1">
                            <a:lnSpc>
                              <a:spcPct val="115000"/>
                            </a:lnSpc>
                          </a:pPr>
                          <a:r>
                            <a:rPr lang="he-IL" sz="1100">
                              <a:effectLst/>
                            </a:rPr>
                            <a:t>משפט חוצה הזווית</a:t>
                          </a:r>
                          <a:endParaRPr lang="en-US" sz="1000">
                            <a:effectLst/>
                            <a:latin typeface="Calibri"/>
                            <a:ea typeface="Calibri"/>
                            <a:cs typeface="Arial"/>
                          </a:endParaRPr>
                        </a:p>
                      </a:txBody>
                      <a:tcPr marL="68580" marR="68580" marT="0" marB="0" anchor="ctr"/>
                    </a:tc>
                  </a:tr>
                  <a:tr h="413848">
                    <a:tc>
                      <a:txBody>
                        <a:bodyPr/>
                        <a:lstStyle/>
                        <a:p>
                          <a:pPr algn="r" rtl="1">
                            <a:lnSpc>
                              <a:spcPct val="115000"/>
                            </a:lnSpc>
                          </a:pPr>
                          <a14:m>
                            <m:oMathPara xmlns:m="http://schemas.openxmlformats.org/officeDocument/2006/math">
                              <m:oMathParaPr>
                                <m:jc m:val="centerGroup"/>
                              </m:oMathParaPr>
                              <m:oMath xmlns:m="http://schemas.openxmlformats.org/officeDocument/2006/math">
                                <m:f>
                                  <m:fPr>
                                    <m:ctrlPr>
                                      <a:rPr lang="en-US" sz="1100" i="1">
                                        <a:effectLst/>
                                        <a:latin typeface="Cambria Math"/>
                                      </a:rPr>
                                    </m:ctrlPr>
                                  </m:fPr>
                                  <m:num>
                                    <m:r>
                                      <a:rPr lang="en-US" sz="1100">
                                        <a:effectLst/>
                                        <a:latin typeface="Cambria Math"/>
                                      </a:rPr>
                                      <m:t>𝐴𝐸</m:t>
                                    </m:r>
                                  </m:num>
                                  <m:den>
                                    <m:r>
                                      <a:rPr lang="en-US" sz="1100">
                                        <a:effectLst/>
                                        <a:latin typeface="Cambria Math"/>
                                      </a:rPr>
                                      <m:t>𝐴𝐷</m:t>
                                    </m:r>
                                  </m:den>
                                </m:f>
                                <m:r>
                                  <a:rPr lang="en-US" sz="1100">
                                    <a:effectLst/>
                                    <a:latin typeface="Cambria Math"/>
                                  </a:rPr>
                                  <m:t>=</m:t>
                                </m:r>
                                <m:f>
                                  <m:fPr>
                                    <m:ctrlPr>
                                      <a:rPr lang="en-US" sz="1100" i="1">
                                        <a:effectLst/>
                                        <a:latin typeface="Cambria Math"/>
                                      </a:rPr>
                                    </m:ctrlPr>
                                  </m:fPr>
                                  <m:num>
                                    <m:r>
                                      <a:rPr lang="en-US" sz="1100">
                                        <a:effectLst/>
                                        <a:latin typeface="Cambria Math"/>
                                      </a:rPr>
                                      <m:t>1</m:t>
                                    </m:r>
                                  </m:num>
                                  <m:den>
                                    <m:r>
                                      <a:rPr lang="en-US" sz="1100">
                                        <a:effectLst/>
                                        <a:latin typeface="Cambria Math"/>
                                      </a:rPr>
                                      <m:t>4</m:t>
                                    </m:r>
                                  </m:den>
                                </m:f>
                              </m:oMath>
                            </m:oMathPara>
                          </a14:m>
                          <a:endParaRPr lang="en-US" sz="1000">
                            <a:effectLst/>
                            <a:latin typeface="Calibri"/>
                            <a:ea typeface="Calibri"/>
                            <a:cs typeface="Arial"/>
                          </a:endParaRPr>
                        </a:p>
                      </a:txBody>
                      <a:tcPr marL="68580" marR="68580" marT="0" marB="0" anchor="ctr"/>
                    </a:tc>
                    <a:tc>
                      <a:txBody>
                        <a:bodyPr/>
                        <a:lstStyle/>
                        <a:p>
                          <a:pPr algn="ctr" rtl="1">
                            <a:lnSpc>
                              <a:spcPct val="115000"/>
                            </a:lnSpc>
                          </a:pPr>
                          <a:r>
                            <a:rPr lang="he-IL" sz="1100">
                              <a:effectLst/>
                            </a:rPr>
                            <a:t>נתון</a:t>
                          </a:r>
                          <a:endParaRPr lang="en-US" sz="1000">
                            <a:effectLst/>
                            <a:latin typeface="Calibri"/>
                            <a:ea typeface="Calibri"/>
                            <a:cs typeface="Arial"/>
                          </a:endParaRPr>
                        </a:p>
                      </a:txBody>
                      <a:tcPr marL="68580" marR="68580" marT="0" marB="0" anchor="ctr"/>
                    </a:tc>
                  </a:tr>
                  <a:tr h="415377">
                    <a:tc>
                      <a:txBody>
                        <a:bodyPr/>
                        <a:lstStyle/>
                        <a:p>
                          <a:pPr algn="r" rtl="1">
                            <a:lnSpc>
                              <a:spcPct val="115000"/>
                            </a:lnSpc>
                          </a:pPr>
                          <a14:m>
                            <m:oMathPara xmlns:m="http://schemas.openxmlformats.org/officeDocument/2006/math">
                              <m:oMathParaPr>
                                <m:jc m:val="centerGroup"/>
                              </m:oMathParaPr>
                              <m:oMath xmlns:m="http://schemas.openxmlformats.org/officeDocument/2006/math">
                                <m:f>
                                  <m:fPr>
                                    <m:ctrlPr>
                                      <a:rPr lang="en-US" sz="1100" i="1">
                                        <a:effectLst/>
                                        <a:latin typeface="Cambria Math"/>
                                      </a:rPr>
                                    </m:ctrlPr>
                                  </m:fPr>
                                  <m:num>
                                    <m:r>
                                      <a:rPr lang="en-US" sz="1100">
                                        <a:effectLst/>
                                        <a:latin typeface="Cambria Math"/>
                                      </a:rPr>
                                      <m:t>𝐸𝐶</m:t>
                                    </m:r>
                                  </m:num>
                                  <m:den>
                                    <m:r>
                                      <a:rPr lang="en-US" sz="1100">
                                        <a:effectLst/>
                                        <a:latin typeface="Cambria Math"/>
                                      </a:rPr>
                                      <m:t>𝐷𝐶</m:t>
                                    </m:r>
                                  </m:den>
                                </m:f>
                                <m:r>
                                  <a:rPr lang="en-US" sz="1100">
                                    <a:effectLst/>
                                    <a:latin typeface="Cambria Math"/>
                                  </a:rPr>
                                  <m:t>=</m:t>
                                </m:r>
                                <m:f>
                                  <m:fPr>
                                    <m:ctrlPr>
                                      <a:rPr lang="en-US" sz="1100" i="1">
                                        <a:effectLst/>
                                        <a:latin typeface="Cambria Math"/>
                                      </a:rPr>
                                    </m:ctrlPr>
                                  </m:fPr>
                                  <m:num>
                                    <m:r>
                                      <a:rPr lang="en-US" sz="1100">
                                        <a:effectLst/>
                                        <a:latin typeface="Cambria Math"/>
                                      </a:rPr>
                                      <m:t>1</m:t>
                                    </m:r>
                                  </m:num>
                                  <m:den>
                                    <m:r>
                                      <a:rPr lang="en-US" sz="1100">
                                        <a:effectLst/>
                                        <a:latin typeface="Cambria Math"/>
                                      </a:rPr>
                                      <m:t>4</m:t>
                                    </m:r>
                                  </m:den>
                                </m:f>
                              </m:oMath>
                            </m:oMathPara>
                          </a14:m>
                          <a:endParaRPr lang="en-US" sz="1000">
                            <a:effectLst/>
                            <a:latin typeface="Calibri"/>
                            <a:ea typeface="Calibri"/>
                            <a:cs typeface="Arial"/>
                          </a:endParaRPr>
                        </a:p>
                      </a:txBody>
                      <a:tcPr marL="68580" marR="68580" marT="0" marB="0" anchor="ctr"/>
                    </a:tc>
                    <a:tc>
                      <a:txBody>
                        <a:bodyPr/>
                        <a:lstStyle/>
                        <a:p>
                          <a:pPr algn="ctr" rtl="1">
                            <a:lnSpc>
                              <a:spcPct val="115000"/>
                            </a:lnSpc>
                          </a:pPr>
                          <a:r>
                            <a:rPr lang="he-IL" sz="1100">
                              <a:effectLst/>
                            </a:rPr>
                            <a:t>הצבה</a:t>
                          </a:r>
                          <a:endParaRPr lang="en-US" sz="1000">
                            <a:effectLst/>
                            <a:latin typeface="Calibri"/>
                            <a:ea typeface="Calibri"/>
                            <a:cs typeface="Arial"/>
                          </a:endParaRPr>
                        </a:p>
                      </a:txBody>
                      <a:tcPr marL="68580" marR="68580" marT="0" marB="0" anchor="ctr"/>
                    </a:tc>
                  </a:tr>
                  <a:tr h="413848">
                    <a:tc>
                      <a:txBody>
                        <a:bodyPr/>
                        <a:lstStyle/>
                        <a:p>
                          <a:pPr algn="r" rtl="1">
                            <a:lnSpc>
                              <a:spcPct val="115000"/>
                            </a:lnSpc>
                          </a:pPr>
                          <a14:m>
                            <m:oMathPara xmlns:m="http://schemas.openxmlformats.org/officeDocument/2006/math">
                              <m:oMathParaPr>
                                <m:jc m:val="centerGroup"/>
                              </m:oMathParaPr>
                              <m:oMath xmlns:m="http://schemas.openxmlformats.org/officeDocument/2006/math">
                                <m:f>
                                  <m:fPr>
                                    <m:ctrlPr>
                                      <a:rPr lang="en-US" sz="1100" i="1">
                                        <a:effectLst/>
                                        <a:latin typeface="Cambria Math"/>
                                      </a:rPr>
                                    </m:ctrlPr>
                                  </m:fPr>
                                  <m:num>
                                    <m:r>
                                      <a:rPr lang="en-US" sz="1100">
                                        <a:effectLst/>
                                        <a:latin typeface="Cambria Math"/>
                                      </a:rPr>
                                      <m:t>𝐸𝐶</m:t>
                                    </m:r>
                                  </m:num>
                                  <m:den>
                                    <m:r>
                                      <a:rPr lang="en-US" sz="1100">
                                        <a:effectLst/>
                                        <a:latin typeface="Cambria Math"/>
                                      </a:rPr>
                                      <m:t>4</m:t>
                                    </m:r>
                                  </m:den>
                                </m:f>
                                <m:r>
                                  <a:rPr lang="en-US" sz="1100">
                                    <a:effectLst/>
                                    <a:latin typeface="Cambria Math"/>
                                  </a:rPr>
                                  <m:t>=</m:t>
                                </m:r>
                                <m:f>
                                  <m:fPr>
                                    <m:ctrlPr>
                                      <a:rPr lang="en-US" sz="1100" i="1">
                                        <a:effectLst/>
                                        <a:latin typeface="Cambria Math"/>
                                      </a:rPr>
                                    </m:ctrlPr>
                                  </m:fPr>
                                  <m:num>
                                    <m:r>
                                      <a:rPr lang="en-US" sz="1100">
                                        <a:effectLst/>
                                        <a:latin typeface="Cambria Math"/>
                                      </a:rPr>
                                      <m:t>1</m:t>
                                    </m:r>
                                  </m:num>
                                  <m:den>
                                    <m:r>
                                      <a:rPr lang="en-US" sz="1100">
                                        <a:effectLst/>
                                        <a:latin typeface="Cambria Math"/>
                                      </a:rPr>
                                      <m:t>4</m:t>
                                    </m:r>
                                  </m:den>
                                </m:f>
                              </m:oMath>
                            </m:oMathPara>
                          </a14:m>
                          <a:endParaRPr lang="en-US" sz="1000">
                            <a:effectLst/>
                            <a:latin typeface="Calibri"/>
                            <a:ea typeface="Calibri"/>
                            <a:cs typeface="Arial"/>
                          </a:endParaRPr>
                        </a:p>
                      </a:txBody>
                      <a:tcPr marL="68580" marR="68580" marT="0" marB="0" anchor="ctr"/>
                    </a:tc>
                    <a:tc>
                      <a:txBody>
                        <a:bodyPr/>
                        <a:lstStyle/>
                        <a:p>
                          <a:pPr algn="ctr" rtl="1">
                            <a:lnSpc>
                              <a:spcPct val="115000"/>
                            </a:lnSpc>
                          </a:pPr>
                          <a:r>
                            <a:rPr lang="he-IL" sz="1100">
                              <a:effectLst/>
                            </a:rPr>
                            <a:t>הצבה</a:t>
                          </a:r>
                          <a:endParaRPr lang="en-US" sz="1000">
                            <a:effectLst/>
                            <a:latin typeface="Calibri"/>
                            <a:ea typeface="Calibri"/>
                            <a:cs typeface="Arial"/>
                          </a:endParaRPr>
                        </a:p>
                      </a:txBody>
                      <a:tcPr marL="68580" marR="68580" marT="0" marB="0" anchor="ctr"/>
                    </a:tc>
                  </a:tr>
                  <a:tr h="221088">
                    <a:tc>
                      <a:txBody>
                        <a:bodyPr/>
                        <a:lstStyle/>
                        <a:p>
                          <a:pPr algn="r" rtl="1">
                            <a:lnSpc>
                              <a:spcPct val="115000"/>
                            </a:lnSpc>
                          </a:pPr>
                          <a14:m>
                            <m:oMathPara xmlns:m="http://schemas.openxmlformats.org/officeDocument/2006/math">
                              <m:oMathParaPr>
                                <m:jc m:val="centerGroup"/>
                              </m:oMathParaPr>
                              <m:oMath xmlns:m="http://schemas.openxmlformats.org/officeDocument/2006/math">
                                <m:r>
                                  <m:rPr>
                                    <m:sty m:val="p"/>
                                  </m:rPr>
                                  <a:rPr lang="en-US" sz="1100">
                                    <a:effectLst/>
                                    <a:latin typeface="Cambria Math"/>
                                  </a:rPr>
                                  <m:t>EC</m:t>
                                </m:r>
                                <m:r>
                                  <a:rPr lang="en-US" sz="1100">
                                    <a:effectLst/>
                                    <a:latin typeface="Cambria Math"/>
                                  </a:rPr>
                                  <m:t>=</m:t>
                                </m:r>
                                <m:r>
                                  <a:rPr lang="en-US" sz="1100">
                                    <a:effectLst/>
                                    <a:latin typeface="Cambria Math"/>
                                  </a:rPr>
                                  <m:t>1</m:t>
                                </m:r>
                              </m:oMath>
                            </m:oMathPara>
                          </a14:m>
                          <a:endParaRPr lang="en-US" sz="1000">
                            <a:effectLst/>
                            <a:latin typeface="Calibri"/>
                            <a:ea typeface="Calibri"/>
                            <a:cs typeface="Arial"/>
                          </a:endParaRPr>
                        </a:p>
                      </a:txBody>
                      <a:tcPr marL="68580" marR="68580" marT="0" marB="0" anchor="ctr"/>
                    </a:tc>
                    <a:tc>
                      <a:txBody>
                        <a:bodyPr/>
                        <a:lstStyle/>
                        <a:p>
                          <a:pPr algn="ctr" rtl="1">
                            <a:lnSpc>
                              <a:spcPct val="115000"/>
                            </a:lnSpc>
                          </a:pPr>
                          <a:r>
                            <a:rPr lang="he-IL" sz="1100">
                              <a:effectLst/>
                            </a:rPr>
                            <a:t>חישוב</a:t>
                          </a:r>
                          <a:endParaRPr lang="en-US" sz="1000">
                            <a:effectLst/>
                            <a:latin typeface="Calibri"/>
                            <a:ea typeface="Calibri"/>
                            <a:cs typeface="Arial"/>
                          </a:endParaRPr>
                        </a:p>
                      </a:txBody>
                      <a:tcPr marL="68580" marR="68580" marT="0" marB="0" anchor="ctr"/>
                    </a:tc>
                  </a:tr>
                  <a:tr h="442175">
                    <a:tc>
                      <a:txBody>
                        <a:bodyPr/>
                        <a:lstStyle/>
                        <a:p>
                          <a:pPr algn="r" rtl="1">
                            <a:lnSpc>
                              <a:spcPct val="115000"/>
                            </a:lnSpc>
                          </a:pPr>
                          <a14:m>
                            <m:oMathPara xmlns:m="http://schemas.openxmlformats.org/officeDocument/2006/math">
                              <m:oMathParaPr>
                                <m:jc m:val="centerGroup"/>
                              </m:oMathParaPr>
                              <m:oMath xmlns:m="http://schemas.openxmlformats.org/officeDocument/2006/math">
                                <m:f>
                                  <m:fPr>
                                    <m:ctrlPr>
                                      <a:rPr lang="en-US" sz="1100" i="1">
                                        <a:effectLst/>
                                        <a:latin typeface="Cambria Math"/>
                                      </a:rPr>
                                    </m:ctrlPr>
                                  </m:fPr>
                                  <m:num>
                                    <m:r>
                                      <a:rPr lang="en-US" sz="1100">
                                        <a:effectLst/>
                                        <a:latin typeface="Cambria Math"/>
                                      </a:rPr>
                                      <m:t>𝑥</m:t>
                                    </m:r>
                                  </m:num>
                                  <m:den>
                                    <m:r>
                                      <a:rPr lang="en-US" sz="1100">
                                        <a:effectLst/>
                                        <a:latin typeface="Cambria Math"/>
                                      </a:rPr>
                                      <m:t>𝑠𝑖𝑛</m:t>
                                    </m:r>
                                    <m:r>
                                      <a:rPr lang="en-US" sz="1100">
                                        <a:effectLst/>
                                        <a:latin typeface="Cambria Math"/>
                                      </a:rPr>
                                      <m:t>𝛿</m:t>
                                    </m:r>
                                  </m:den>
                                </m:f>
                                <m:r>
                                  <a:rPr lang="en-US" sz="1100">
                                    <a:effectLst/>
                                    <a:latin typeface="Cambria Math"/>
                                  </a:rPr>
                                  <m:t>=</m:t>
                                </m:r>
                                <m:f>
                                  <m:fPr>
                                    <m:ctrlPr>
                                      <a:rPr lang="en-US" sz="1100" i="1">
                                        <a:effectLst/>
                                        <a:latin typeface="Cambria Math"/>
                                      </a:rPr>
                                    </m:ctrlPr>
                                  </m:fPr>
                                  <m:num>
                                    <m:r>
                                      <a:rPr lang="en-US" sz="1100">
                                        <a:effectLst/>
                                        <a:latin typeface="Cambria Math"/>
                                      </a:rPr>
                                      <m:t>1</m:t>
                                    </m:r>
                                  </m:num>
                                  <m:den>
                                    <m:r>
                                      <a:rPr lang="en-US" sz="1100">
                                        <a:effectLst/>
                                        <a:latin typeface="Cambria Math"/>
                                      </a:rPr>
                                      <m:t>𝑠𝑖𝑛</m:t>
                                    </m:r>
                                    <m:r>
                                      <a:rPr lang="en-US" sz="1100">
                                        <a:effectLst/>
                                        <a:latin typeface="Cambria Math"/>
                                      </a:rPr>
                                      <m:t>𝛼</m:t>
                                    </m:r>
                                  </m:den>
                                </m:f>
                              </m:oMath>
                            </m:oMathPara>
                          </a14:m>
                          <a:endParaRPr lang="en-US" sz="1000">
                            <a:effectLst/>
                            <a:latin typeface="Calibri"/>
                            <a:ea typeface="Calibri"/>
                            <a:cs typeface="Arial"/>
                          </a:endParaRPr>
                        </a:p>
                      </a:txBody>
                      <a:tcPr marL="68580" marR="68580" marT="0" marB="0" anchor="ctr"/>
                    </a:tc>
                    <a:tc>
                      <a:txBody>
                        <a:bodyPr/>
                        <a:lstStyle/>
                        <a:p>
                          <a:pPr algn="ctr" rtl="1">
                            <a:lnSpc>
                              <a:spcPct val="115000"/>
                            </a:lnSpc>
                          </a:pPr>
                          <a:r>
                            <a:rPr lang="he-IL" sz="1100">
                              <a:effectLst/>
                            </a:rPr>
                            <a:t>משפט סינוסים במשולש </a:t>
                          </a:r>
                          <a14:m>
                            <m:oMath xmlns:m="http://schemas.openxmlformats.org/officeDocument/2006/math">
                              <m:r>
                                <a:rPr lang="he-IL" sz="1100">
                                  <a:effectLst/>
                                  <a:latin typeface="Cambria Math"/>
                                </a:rPr>
                                <m:t>∆</m:t>
                              </m:r>
                              <m:r>
                                <m:rPr>
                                  <m:sty m:val="p"/>
                                </m:rPr>
                                <a:rPr lang="en-US" sz="1100">
                                  <a:effectLst/>
                                  <a:latin typeface="Cambria Math"/>
                                </a:rPr>
                                <m:t>ACE</m:t>
                              </m:r>
                            </m:oMath>
                          </a14:m>
                          <a:endParaRPr lang="en-US" sz="1000">
                            <a:effectLst/>
                            <a:latin typeface="Calibri"/>
                            <a:ea typeface="Calibri"/>
                            <a:cs typeface="Arial"/>
                          </a:endParaRPr>
                        </a:p>
                      </a:txBody>
                      <a:tcPr marL="68580" marR="68580" marT="0" marB="0" anchor="ctr"/>
                    </a:tc>
                  </a:tr>
                  <a:tr h="420402">
                    <a:tc>
                      <a:txBody>
                        <a:bodyPr/>
                        <a:lstStyle/>
                        <a:p>
                          <a:pPr algn="r" rtl="1">
                            <a:lnSpc>
                              <a:spcPct val="115000"/>
                            </a:lnSpc>
                          </a:pPr>
                          <a14:m>
                            <m:oMathPara xmlns:m="http://schemas.openxmlformats.org/officeDocument/2006/math">
                              <m:oMathParaPr>
                                <m:jc m:val="centerGroup"/>
                              </m:oMathParaPr>
                              <m:oMath xmlns:m="http://schemas.openxmlformats.org/officeDocument/2006/math">
                                <m:r>
                                  <a:rPr lang="en-US" sz="1100">
                                    <a:effectLst/>
                                    <a:latin typeface="Cambria Math"/>
                                  </a:rPr>
                                  <m:t>𝑥</m:t>
                                </m:r>
                                <m:r>
                                  <a:rPr lang="en-US" sz="1100">
                                    <a:effectLst/>
                                    <a:latin typeface="Cambria Math"/>
                                  </a:rPr>
                                  <m:t>=</m:t>
                                </m:r>
                                <m:f>
                                  <m:fPr>
                                    <m:ctrlPr>
                                      <a:rPr lang="en-US" sz="1100" i="1">
                                        <a:effectLst/>
                                        <a:latin typeface="Cambria Math"/>
                                      </a:rPr>
                                    </m:ctrlPr>
                                  </m:fPr>
                                  <m:num>
                                    <m:r>
                                      <a:rPr lang="en-US" sz="1100">
                                        <a:effectLst/>
                                        <a:latin typeface="Cambria Math"/>
                                      </a:rPr>
                                      <m:t>𝑠𝑖𝑛</m:t>
                                    </m:r>
                                    <m:r>
                                      <a:rPr lang="en-US" sz="1100">
                                        <a:effectLst/>
                                        <a:latin typeface="Cambria Math"/>
                                      </a:rPr>
                                      <m:t>𝛿</m:t>
                                    </m:r>
                                  </m:num>
                                  <m:den>
                                    <m:r>
                                      <a:rPr lang="en-US" sz="1100">
                                        <a:effectLst/>
                                        <a:latin typeface="Cambria Math"/>
                                      </a:rPr>
                                      <m:t>𝑠𝑖𝑛</m:t>
                                    </m:r>
                                    <m:r>
                                      <a:rPr lang="en-US" sz="1100">
                                        <a:effectLst/>
                                        <a:latin typeface="Cambria Math"/>
                                      </a:rPr>
                                      <m:t>𝛼</m:t>
                                    </m:r>
                                  </m:den>
                                </m:f>
                              </m:oMath>
                            </m:oMathPara>
                          </a14:m>
                          <a:endParaRPr lang="en-US" sz="1000">
                            <a:effectLst/>
                            <a:latin typeface="Calibri"/>
                            <a:ea typeface="Calibri"/>
                            <a:cs typeface="Arial"/>
                          </a:endParaRPr>
                        </a:p>
                      </a:txBody>
                      <a:tcPr marL="68580" marR="68580" marT="0" marB="0" anchor="ctr"/>
                    </a:tc>
                    <a:tc>
                      <a:txBody>
                        <a:bodyPr/>
                        <a:lstStyle/>
                        <a:p>
                          <a:pPr algn="ctr" rtl="1">
                            <a:lnSpc>
                              <a:spcPct val="115000"/>
                            </a:lnSpc>
                          </a:pPr>
                          <a:r>
                            <a:rPr lang="he-IL" sz="1100">
                              <a:effectLst/>
                            </a:rPr>
                            <a:t>*</a:t>
                          </a:r>
                          <a:endParaRPr lang="en-US" sz="1000">
                            <a:effectLst/>
                            <a:latin typeface="Calibri"/>
                            <a:ea typeface="Calibri"/>
                            <a:cs typeface="Arial"/>
                          </a:endParaRPr>
                        </a:p>
                      </a:txBody>
                      <a:tcPr marL="68580" marR="68580" marT="0" marB="0" anchor="ctr"/>
                    </a:tc>
                  </a:tr>
                  <a:tr h="453826">
                    <a:tc>
                      <a:txBody>
                        <a:bodyPr/>
                        <a:lstStyle/>
                        <a:p>
                          <a:pPr algn="r" rtl="1">
                            <a:lnSpc>
                              <a:spcPct val="115000"/>
                            </a:lnSpc>
                          </a:pPr>
                          <a14:m>
                            <m:oMathPara xmlns:m="http://schemas.openxmlformats.org/officeDocument/2006/math">
                              <m:oMathParaPr>
                                <m:jc m:val="centerGroup"/>
                              </m:oMathParaPr>
                              <m:oMath xmlns:m="http://schemas.openxmlformats.org/officeDocument/2006/math">
                                <m:f>
                                  <m:fPr>
                                    <m:ctrlPr>
                                      <a:rPr lang="en-US" sz="1100" i="1">
                                        <a:effectLst/>
                                        <a:latin typeface="Cambria Math"/>
                                      </a:rPr>
                                    </m:ctrlPr>
                                  </m:fPr>
                                  <m:num>
                                    <m:r>
                                      <a:rPr lang="en-US" sz="1100">
                                        <a:effectLst/>
                                        <a:latin typeface="Cambria Math"/>
                                      </a:rPr>
                                      <m:t>4</m:t>
                                    </m:r>
                                    <m:r>
                                      <a:rPr lang="en-US" sz="1100">
                                        <a:effectLst/>
                                        <a:latin typeface="Cambria Math"/>
                                      </a:rPr>
                                      <m:t>𝑥</m:t>
                                    </m:r>
                                  </m:num>
                                  <m:den>
                                    <m:r>
                                      <m:rPr>
                                        <m:sty m:val="p"/>
                                      </m:rPr>
                                      <a:rPr lang="en-US" sz="1100">
                                        <a:effectLst/>
                                        <a:latin typeface="Cambria Math"/>
                                      </a:rPr>
                                      <m:t>sin</m:t>
                                    </m:r>
                                    <m:r>
                                      <a:rPr lang="en-US" sz="1100">
                                        <a:effectLst/>
                                        <a:latin typeface="Cambria Math"/>
                                      </a:rPr>
                                      <m:t>⁡(</m:t>
                                    </m:r>
                                    <m:r>
                                      <a:rPr lang="en-US" sz="1100">
                                        <a:effectLst/>
                                        <a:latin typeface="Cambria Math"/>
                                      </a:rPr>
                                      <m:t>𝛼</m:t>
                                    </m:r>
                                    <m:r>
                                      <a:rPr lang="en-US" sz="1100">
                                        <a:effectLst/>
                                        <a:latin typeface="Cambria Math"/>
                                      </a:rPr>
                                      <m:t>+</m:t>
                                    </m:r>
                                    <m:r>
                                      <a:rPr lang="en-US" sz="1100">
                                        <a:effectLst/>
                                        <a:latin typeface="Cambria Math"/>
                                      </a:rPr>
                                      <m:t>𝛿</m:t>
                                    </m:r>
                                    <m:r>
                                      <a:rPr lang="en-US" sz="1100">
                                        <a:effectLst/>
                                        <a:latin typeface="Cambria Math"/>
                                      </a:rPr>
                                      <m:t>)</m:t>
                                    </m:r>
                                  </m:den>
                                </m:f>
                                <m:r>
                                  <a:rPr lang="en-US" sz="1100">
                                    <a:effectLst/>
                                    <a:latin typeface="Cambria Math"/>
                                  </a:rPr>
                                  <m:t>=</m:t>
                                </m:r>
                                <m:f>
                                  <m:fPr>
                                    <m:ctrlPr>
                                      <a:rPr lang="en-US" sz="1100" i="1">
                                        <a:effectLst/>
                                        <a:latin typeface="Cambria Math"/>
                                      </a:rPr>
                                    </m:ctrlPr>
                                  </m:fPr>
                                  <m:num>
                                    <m:r>
                                      <a:rPr lang="en-US" sz="1100">
                                        <a:effectLst/>
                                        <a:latin typeface="Cambria Math"/>
                                      </a:rPr>
                                      <m:t>𝑥</m:t>
                                    </m:r>
                                  </m:num>
                                  <m:den>
                                    <m:r>
                                      <m:rPr>
                                        <m:sty m:val="p"/>
                                      </m:rPr>
                                      <a:rPr lang="en-US" sz="1100">
                                        <a:effectLst/>
                                        <a:latin typeface="Cambria Math"/>
                                      </a:rPr>
                                      <m:t>sin</m:t>
                                    </m:r>
                                    <m:r>
                                      <a:rPr lang="en-US" sz="1100">
                                        <a:effectLst/>
                                        <a:latin typeface="Cambria Math"/>
                                      </a:rPr>
                                      <m:t>⁡(</m:t>
                                    </m:r>
                                    <m:r>
                                      <a:rPr lang="en-US" sz="1100">
                                        <a:effectLst/>
                                        <a:latin typeface="Cambria Math"/>
                                      </a:rPr>
                                      <m:t>𝛿</m:t>
                                    </m:r>
                                    <m:r>
                                      <a:rPr lang="en-US" sz="1100">
                                        <a:effectLst/>
                                        <a:latin typeface="Cambria Math"/>
                                      </a:rPr>
                                      <m:t>−∝)</m:t>
                                    </m:r>
                                  </m:den>
                                </m:f>
                              </m:oMath>
                            </m:oMathPara>
                          </a14:m>
                          <a:endParaRPr lang="en-US" sz="1000">
                            <a:effectLst/>
                            <a:latin typeface="Calibri"/>
                            <a:ea typeface="Calibri"/>
                            <a:cs typeface="Arial"/>
                          </a:endParaRPr>
                        </a:p>
                      </a:txBody>
                      <a:tcPr marL="68580" marR="68580" marT="0" marB="0" anchor="ctr"/>
                    </a:tc>
                    <a:tc>
                      <a:txBody>
                        <a:bodyPr/>
                        <a:lstStyle/>
                        <a:p>
                          <a:pPr algn="ctr" rtl="1">
                            <a:lnSpc>
                              <a:spcPct val="115000"/>
                            </a:lnSpc>
                          </a:pPr>
                          <a:r>
                            <a:rPr lang="he-IL" sz="1100">
                              <a:effectLst/>
                            </a:rPr>
                            <a:t>משפט סינוסים במשולש </a:t>
                          </a:r>
                          <a14:m>
                            <m:oMath xmlns:m="http://schemas.openxmlformats.org/officeDocument/2006/math">
                              <m:r>
                                <a:rPr lang="he-IL" sz="1100">
                                  <a:effectLst/>
                                  <a:latin typeface="Cambria Math"/>
                                </a:rPr>
                                <m:t>∆</m:t>
                              </m:r>
                              <m:r>
                                <m:rPr>
                                  <m:sty m:val="p"/>
                                </m:rPr>
                                <a:rPr lang="en-US" sz="1100">
                                  <a:effectLst/>
                                  <a:latin typeface="Cambria Math"/>
                                </a:rPr>
                                <m:t>AED</m:t>
                              </m:r>
                            </m:oMath>
                          </a14:m>
                          <a:endParaRPr lang="en-US" sz="1000">
                            <a:effectLst/>
                            <a:latin typeface="Calibri"/>
                            <a:ea typeface="Calibri"/>
                            <a:cs typeface="Arial"/>
                          </a:endParaRPr>
                        </a:p>
                      </a:txBody>
                      <a:tcPr marL="68580" marR="68580" marT="0" marB="0" anchor="ctr"/>
                    </a:tc>
                  </a:tr>
                  <a:tr h="875288">
                    <a:tc>
                      <a:txBody>
                        <a:bodyPr/>
                        <a:lstStyle/>
                        <a:p>
                          <a:pPr algn="r" rtl="1">
                            <a:lnSpc>
                              <a:spcPct val="115000"/>
                            </a:lnSpc>
                          </a:pPr>
                          <a14:m>
                            <m:oMathPara xmlns:m="http://schemas.openxmlformats.org/officeDocument/2006/math">
                              <m:oMathParaPr>
                                <m:jc m:val="centerGroup"/>
                              </m:oMathParaPr>
                              <m:oMath xmlns:m="http://schemas.openxmlformats.org/officeDocument/2006/math">
                                <m:f>
                                  <m:fPr>
                                    <m:ctrlPr>
                                      <a:rPr lang="en-US" sz="1100" i="1">
                                        <a:effectLst/>
                                        <a:latin typeface="Cambria Math"/>
                                      </a:rPr>
                                    </m:ctrlPr>
                                  </m:fPr>
                                  <m:num>
                                    <m:r>
                                      <a:rPr lang="en-US" sz="1100">
                                        <a:effectLst/>
                                        <a:latin typeface="Cambria Math"/>
                                      </a:rPr>
                                      <m:t>𝑡𝑔</m:t>
                                    </m:r>
                                    <m:r>
                                      <a:rPr lang="en-US" sz="1100">
                                        <a:effectLst/>
                                        <a:latin typeface="Cambria Math"/>
                                      </a:rPr>
                                      <m:t>𝛿</m:t>
                                    </m:r>
                                  </m:num>
                                  <m:den>
                                    <m:r>
                                      <a:rPr lang="en-US" sz="1100">
                                        <a:effectLst/>
                                        <a:latin typeface="Cambria Math"/>
                                      </a:rPr>
                                      <m:t>𝑡𝑔</m:t>
                                    </m:r>
                                    <m:r>
                                      <a:rPr lang="en-US" sz="1100">
                                        <a:effectLst/>
                                        <a:latin typeface="Cambria Math"/>
                                      </a:rPr>
                                      <m:t>𝛼</m:t>
                                    </m:r>
                                  </m:den>
                                </m:f>
                                <m:r>
                                  <a:rPr lang="en-US" sz="1100">
                                    <a:effectLst/>
                                    <a:latin typeface="Cambria Math"/>
                                  </a:rPr>
                                  <m:t>=</m:t>
                                </m:r>
                                <m:f>
                                  <m:fPr>
                                    <m:ctrlPr>
                                      <a:rPr lang="en-US" sz="1100" i="1">
                                        <a:effectLst/>
                                        <a:latin typeface="Cambria Math"/>
                                      </a:rPr>
                                    </m:ctrlPr>
                                  </m:fPr>
                                  <m:num>
                                    <m:r>
                                      <a:rPr lang="en-US" sz="1100">
                                        <a:effectLst/>
                                        <a:latin typeface="Cambria Math"/>
                                      </a:rPr>
                                      <m:t>5</m:t>
                                    </m:r>
                                  </m:num>
                                  <m:den>
                                    <m:r>
                                      <a:rPr lang="en-US" sz="1100">
                                        <a:effectLst/>
                                        <a:latin typeface="Cambria Math"/>
                                      </a:rPr>
                                      <m:t>3</m:t>
                                    </m:r>
                                  </m:den>
                                </m:f>
                              </m:oMath>
                            </m:oMathPara>
                          </a14:m>
                          <a:endParaRPr lang="en-US" sz="1000">
                            <a:effectLst/>
                            <a:latin typeface="Calibri"/>
                            <a:ea typeface="Calibri"/>
                            <a:cs typeface="Arial"/>
                          </a:endParaRPr>
                        </a:p>
                      </a:txBody>
                      <a:tcPr marL="68580" marR="68580" marT="0" marB="0" anchor="ctr"/>
                    </a:tc>
                    <a:tc>
                      <a:txBody>
                        <a:bodyPr/>
                        <a:lstStyle/>
                        <a:p>
                          <a:pPr algn="ctr" rtl="1">
                            <a:lnSpc>
                              <a:spcPct val="115000"/>
                            </a:lnSpc>
                          </a:pPr>
                          <a:r>
                            <a:rPr lang="he-IL" sz="1100">
                              <a:effectLst/>
                            </a:rPr>
                            <a:t>פישוט ושימוש בזהות: </a:t>
                          </a:r>
                          <a14:m>
                            <m:oMath xmlns:m="http://schemas.openxmlformats.org/officeDocument/2006/math">
                              <m:r>
                                <m:rPr>
                                  <m:sty m:val="p"/>
                                </m:rPr>
                                <a:rPr lang="en-US" sz="1100">
                                  <a:effectLst/>
                                  <a:latin typeface="Cambria Math"/>
                                </a:rPr>
                                <m:t>sin</m:t>
                              </m:r>
                              <m:r>
                                <a:rPr lang="en-US" sz="1100">
                                  <a:effectLst/>
                                  <a:latin typeface="Cambria Math"/>
                                </a:rPr>
                                <m:t>⁡(</m:t>
                              </m:r>
                              <m:r>
                                <a:rPr lang="en-US" sz="1100">
                                  <a:effectLst/>
                                  <a:latin typeface="Cambria Math"/>
                                </a:rPr>
                                <m:t>𝛿</m:t>
                              </m:r>
                              <m:r>
                                <a:rPr lang="en-US" sz="1100">
                                  <a:effectLst/>
                                  <a:latin typeface="Cambria Math"/>
                                </a:rPr>
                                <m:t>±∝)</m:t>
                              </m:r>
                            </m:oMath>
                          </a14:m>
                          <a:endParaRPr lang="en-US" sz="1000">
                            <a:effectLst/>
                          </a:endParaRPr>
                        </a:p>
                        <a:p>
                          <a:pPr algn="ctr" rtl="1">
                            <a:lnSpc>
                              <a:spcPct val="115000"/>
                            </a:lnSpc>
                          </a:pPr>
                          <a:r>
                            <a:rPr lang="he-IL" sz="1100">
                              <a:effectLst/>
                            </a:rPr>
                            <a:t>**</a:t>
                          </a:r>
                          <a:endParaRPr lang="en-US" sz="1000">
                            <a:effectLst/>
                            <a:latin typeface="Calibri"/>
                            <a:ea typeface="Calibri"/>
                            <a:cs typeface="Arial"/>
                          </a:endParaRPr>
                        </a:p>
                      </a:txBody>
                      <a:tcPr marL="68580" marR="68580" marT="0" marB="0" anchor="ctr"/>
                    </a:tc>
                  </a:tr>
                  <a:tr h="453171">
                    <a:tc>
                      <a:txBody>
                        <a:bodyPr/>
                        <a:lstStyle/>
                        <a:p>
                          <a:pPr algn="r" rtl="1">
                            <a:lnSpc>
                              <a:spcPct val="115000"/>
                            </a:lnSpc>
                          </a:pPr>
                          <a14:m>
                            <m:oMathPara xmlns:m="http://schemas.openxmlformats.org/officeDocument/2006/math">
                              <m:oMathParaPr>
                                <m:jc m:val="centerGroup"/>
                              </m:oMathParaPr>
                              <m:oMath xmlns:m="http://schemas.openxmlformats.org/officeDocument/2006/math">
                                <m:f>
                                  <m:fPr>
                                    <m:ctrlPr>
                                      <a:rPr lang="en-US" sz="1100" i="1">
                                        <a:effectLst/>
                                        <a:latin typeface="Cambria Math"/>
                                      </a:rPr>
                                    </m:ctrlPr>
                                  </m:fPr>
                                  <m:num>
                                    <m:r>
                                      <a:rPr lang="en-US" sz="1100">
                                        <a:effectLst/>
                                        <a:latin typeface="Cambria Math"/>
                                      </a:rPr>
                                      <m:t>𝑥</m:t>
                                    </m:r>
                                  </m:num>
                                  <m:den>
                                    <m:r>
                                      <m:rPr>
                                        <m:sty m:val="p"/>
                                      </m:rPr>
                                      <a:rPr lang="en-US" sz="1100">
                                        <a:effectLst/>
                                        <a:latin typeface="Cambria Math"/>
                                      </a:rPr>
                                      <m:t>sin</m:t>
                                    </m:r>
                                    <m:r>
                                      <a:rPr lang="en-US" sz="1100">
                                        <a:effectLst/>
                                        <a:latin typeface="Cambria Math"/>
                                      </a:rPr>
                                      <m:t>⁡(</m:t>
                                    </m:r>
                                    <m:r>
                                      <a:rPr lang="en-US" sz="1100">
                                        <a:effectLst/>
                                        <a:latin typeface="Cambria Math"/>
                                      </a:rPr>
                                      <m:t>90</m:t>
                                    </m:r>
                                    <m:r>
                                      <a:rPr lang="en-US" sz="1100">
                                        <a:effectLst/>
                                        <a:latin typeface="Cambria Math"/>
                                      </a:rPr>
                                      <m:t>°−</m:t>
                                    </m:r>
                                    <m:r>
                                      <a:rPr lang="en-US" sz="1100">
                                        <a:effectLst/>
                                        <a:latin typeface="Cambria Math"/>
                                      </a:rPr>
                                      <m:t>𝛿</m:t>
                                    </m:r>
                                    <m:r>
                                      <a:rPr lang="en-US" sz="1100">
                                        <a:effectLst/>
                                        <a:latin typeface="Cambria Math"/>
                                      </a:rPr>
                                      <m:t>)</m:t>
                                    </m:r>
                                  </m:den>
                                </m:f>
                                <m:r>
                                  <a:rPr lang="en-US" sz="1100">
                                    <a:effectLst/>
                                    <a:latin typeface="Cambria Math"/>
                                  </a:rPr>
                                  <m:t>=</m:t>
                                </m:r>
                                <m:f>
                                  <m:fPr>
                                    <m:ctrlPr>
                                      <a:rPr lang="en-US" sz="1100" i="1">
                                        <a:effectLst/>
                                        <a:latin typeface="Cambria Math"/>
                                      </a:rPr>
                                    </m:ctrlPr>
                                  </m:fPr>
                                  <m:num>
                                    <m:r>
                                      <a:rPr lang="en-US" sz="1100">
                                        <a:effectLst/>
                                        <a:latin typeface="Cambria Math"/>
                                      </a:rPr>
                                      <m:t>𝐸𝐵</m:t>
                                    </m:r>
                                  </m:num>
                                  <m:den>
                                    <m:r>
                                      <m:rPr>
                                        <m:sty m:val="p"/>
                                      </m:rPr>
                                      <a:rPr lang="en-US" sz="1100">
                                        <a:effectLst/>
                                        <a:latin typeface="Cambria Math"/>
                                      </a:rPr>
                                      <m:t>sin</m:t>
                                    </m:r>
                                    <m:r>
                                      <a:rPr lang="en-US" sz="1100">
                                        <a:effectLst/>
                                        <a:latin typeface="Cambria Math"/>
                                      </a:rPr>
                                      <m:t>⁡(</m:t>
                                    </m:r>
                                    <m:r>
                                      <a:rPr lang="en-US" sz="1100">
                                        <a:effectLst/>
                                        <a:latin typeface="Cambria Math"/>
                                      </a:rPr>
                                      <m:t>90</m:t>
                                    </m:r>
                                    <m:r>
                                      <a:rPr lang="en-US" sz="1100">
                                        <a:effectLst/>
                                        <a:latin typeface="Cambria Math"/>
                                      </a:rPr>
                                      <m:t>°−</m:t>
                                    </m:r>
                                    <m:r>
                                      <a:rPr lang="en-US" sz="1100">
                                        <a:effectLst/>
                                        <a:latin typeface="Cambria Math"/>
                                      </a:rPr>
                                      <m:t>𝛼</m:t>
                                    </m:r>
                                    <m:r>
                                      <a:rPr lang="en-US" sz="1100">
                                        <a:effectLst/>
                                        <a:latin typeface="Cambria Math"/>
                                      </a:rPr>
                                      <m:t>)</m:t>
                                    </m:r>
                                  </m:den>
                                </m:f>
                              </m:oMath>
                            </m:oMathPara>
                          </a14:m>
                          <a:endParaRPr lang="en-US" sz="1000">
                            <a:effectLst/>
                            <a:latin typeface="Calibri"/>
                            <a:ea typeface="Calibri"/>
                            <a:cs typeface="Arial"/>
                          </a:endParaRPr>
                        </a:p>
                      </a:txBody>
                      <a:tcPr marL="68580" marR="68580" marT="0" marB="0" anchor="ctr"/>
                    </a:tc>
                    <a:tc>
                      <a:txBody>
                        <a:bodyPr/>
                        <a:lstStyle/>
                        <a:p>
                          <a:pPr algn="ctr" rtl="1">
                            <a:lnSpc>
                              <a:spcPct val="115000"/>
                            </a:lnSpc>
                          </a:pPr>
                          <a:r>
                            <a:rPr lang="he-IL" sz="1100">
                              <a:effectLst/>
                            </a:rPr>
                            <a:t>משפט סינוסים במשולש </a:t>
                          </a:r>
                          <a14:m>
                            <m:oMath xmlns:m="http://schemas.openxmlformats.org/officeDocument/2006/math">
                              <m:r>
                                <a:rPr lang="he-IL" sz="1100">
                                  <a:effectLst/>
                                  <a:latin typeface="Cambria Math"/>
                                </a:rPr>
                                <m:t>∆</m:t>
                              </m:r>
                              <m:r>
                                <m:rPr>
                                  <m:sty m:val="p"/>
                                </m:rPr>
                                <a:rPr lang="en-US" sz="1100">
                                  <a:effectLst/>
                                  <a:latin typeface="Cambria Math"/>
                                </a:rPr>
                                <m:t>AEB</m:t>
                              </m:r>
                            </m:oMath>
                          </a14:m>
                          <a:endParaRPr lang="en-US" sz="1000">
                            <a:effectLst/>
                            <a:latin typeface="Calibri"/>
                            <a:ea typeface="Calibri"/>
                            <a:cs typeface="Arial"/>
                          </a:endParaRPr>
                        </a:p>
                      </a:txBody>
                      <a:tcPr marL="68580" marR="68580" marT="0" marB="0" anchor="ctr"/>
                    </a:tc>
                  </a:tr>
                  <a:tr h="378674">
                    <a:tc>
                      <a:txBody>
                        <a:bodyPr/>
                        <a:lstStyle/>
                        <a:p>
                          <a:pPr algn="r" rtl="1">
                            <a:lnSpc>
                              <a:spcPct val="115000"/>
                            </a:lnSpc>
                          </a:pPr>
                          <a14:m>
                            <m:oMathPara xmlns:m="http://schemas.openxmlformats.org/officeDocument/2006/math">
                              <m:oMathParaPr>
                                <m:jc m:val="centerGroup"/>
                              </m:oMathParaPr>
                              <m:oMath xmlns:m="http://schemas.openxmlformats.org/officeDocument/2006/math">
                                <m:r>
                                  <a:rPr lang="en-US" sz="1100">
                                    <a:effectLst/>
                                    <a:latin typeface="Cambria Math"/>
                                  </a:rPr>
                                  <m:t>𝐸𝐵</m:t>
                                </m:r>
                                <m:r>
                                  <a:rPr lang="en-US" sz="1100">
                                    <a:effectLst/>
                                    <a:latin typeface="Cambria Math"/>
                                  </a:rPr>
                                  <m:t>=</m:t>
                                </m:r>
                                <m:f>
                                  <m:fPr>
                                    <m:ctrlPr>
                                      <a:rPr lang="en-US" sz="1100" i="1">
                                        <a:effectLst/>
                                        <a:latin typeface="Cambria Math"/>
                                      </a:rPr>
                                    </m:ctrlPr>
                                  </m:fPr>
                                  <m:num>
                                    <m:r>
                                      <a:rPr lang="en-US" sz="1100">
                                        <a:effectLst/>
                                        <a:latin typeface="Cambria Math"/>
                                      </a:rPr>
                                      <m:t>𝑥𝑐𝑜𝑠</m:t>
                                    </m:r>
                                    <m:r>
                                      <a:rPr lang="en-US" sz="1100">
                                        <a:effectLst/>
                                        <a:latin typeface="Cambria Math"/>
                                      </a:rPr>
                                      <m:t>𝛼</m:t>
                                    </m:r>
                                  </m:num>
                                  <m:den>
                                    <m:r>
                                      <a:rPr lang="en-US" sz="1100">
                                        <a:effectLst/>
                                        <a:latin typeface="Cambria Math"/>
                                      </a:rPr>
                                      <m:t>𝑐𝑜𝑠</m:t>
                                    </m:r>
                                    <m:r>
                                      <a:rPr lang="en-US" sz="1100">
                                        <a:effectLst/>
                                        <a:latin typeface="Cambria Math"/>
                                      </a:rPr>
                                      <m:t>𝛿</m:t>
                                    </m:r>
                                  </m:den>
                                </m:f>
                              </m:oMath>
                            </m:oMathPara>
                          </a14:m>
                          <a:endParaRPr lang="en-US" sz="1000">
                            <a:effectLst/>
                            <a:latin typeface="Calibri"/>
                            <a:ea typeface="Calibri"/>
                            <a:cs typeface="Arial"/>
                          </a:endParaRPr>
                        </a:p>
                      </a:txBody>
                      <a:tcPr marL="68580" marR="68580" marT="0" marB="0" anchor="ctr"/>
                    </a:tc>
                    <a:tc>
                      <a:txBody>
                        <a:bodyPr/>
                        <a:lstStyle/>
                        <a:p>
                          <a:pPr algn="ctr" rtl="1">
                            <a:lnSpc>
                              <a:spcPct val="115000"/>
                            </a:lnSpc>
                          </a:pPr>
                          <a:r>
                            <a:rPr lang="he-IL" sz="1100">
                              <a:effectLst/>
                            </a:rPr>
                            <a:t> </a:t>
                          </a:r>
                          <a:endParaRPr lang="en-US" sz="1000">
                            <a:effectLst/>
                            <a:latin typeface="Calibri"/>
                            <a:ea typeface="Calibri"/>
                            <a:cs typeface="Arial"/>
                          </a:endParaRPr>
                        </a:p>
                      </a:txBody>
                      <a:tcPr marL="68580" marR="68580" marT="0" marB="0" anchor="ctr"/>
                    </a:tc>
                  </a:tr>
                  <a:tr h="564953">
                    <a:tc>
                      <a:txBody>
                        <a:bodyPr/>
                        <a:lstStyle/>
                        <a:p>
                          <a:pPr algn="r" rtl="1">
                            <a:lnSpc>
                              <a:spcPct val="115000"/>
                            </a:lnSpc>
                          </a:pPr>
                          <a14:m>
                            <m:oMathPara xmlns:m="http://schemas.openxmlformats.org/officeDocument/2006/math">
                              <m:oMathParaPr>
                                <m:jc m:val="centerGroup"/>
                              </m:oMathParaPr>
                              <m:oMath xmlns:m="http://schemas.openxmlformats.org/officeDocument/2006/math">
                                <m:r>
                                  <a:rPr lang="en-US" sz="1100">
                                    <a:effectLst/>
                                    <a:latin typeface="Cambria Math"/>
                                  </a:rPr>
                                  <m:t>𝐸𝐵</m:t>
                                </m:r>
                                <m:r>
                                  <a:rPr lang="en-US" sz="1100">
                                    <a:effectLst/>
                                    <a:latin typeface="Cambria Math"/>
                                  </a:rPr>
                                  <m:t>=</m:t>
                                </m:r>
                                <m:f>
                                  <m:fPr>
                                    <m:ctrlPr>
                                      <a:rPr lang="en-US" sz="1100" i="1">
                                        <a:effectLst/>
                                        <a:latin typeface="Cambria Math"/>
                                      </a:rPr>
                                    </m:ctrlPr>
                                  </m:fPr>
                                  <m:num>
                                    <m:f>
                                      <m:fPr>
                                        <m:ctrlPr>
                                          <a:rPr lang="en-US" sz="1100" i="1">
                                            <a:effectLst/>
                                            <a:latin typeface="Cambria Math"/>
                                          </a:rPr>
                                        </m:ctrlPr>
                                      </m:fPr>
                                      <m:num>
                                        <m:r>
                                          <a:rPr lang="en-US" sz="1100">
                                            <a:effectLst/>
                                            <a:latin typeface="Cambria Math"/>
                                          </a:rPr>
                                          <m:t>𝑠𝑖𝑛</m:t>
                                        </m:r>
                                        <m:r>
                                          <a:rPr lang="en-US" sz="1100">
                                            <a:effectLst/>
                                            <a:latin typeface="Cambria Math"/>
                                          </a:rPr>
                                          <m:t>𝛿</m:t>
                                        </m:r>
                                      </m:num>
                                      <m:den>
                                        <m:r>
                                          <a:rPr lang="en-US" sz="1100">
                                            <a:effectLst/>
                                            <a:latin typeface="Cambria Math"/>
                                          </a:rPr>
                                          <m:t>𝑠𝑖𝑛</m:t>
                                        </m:r>
                                        <m:r>
                                          <a:rPr lang="en-US" sz="1100">
                                            <a:effectLst/>
                                            <a:latin typeface="Cambria Math"/>
                                          </a:rPr>
                                          <m:t>𝛼</m:t>
                                        </m:r>
                                      </m:den>
                                    </m:f>
                                    <m:r>
                                      <a:rPr lang="en-US" sz="1100">
                                        <a:effectLst/>
                                        <a:latin typeface="Cambria Math"/>
                                      </a:rPr>
                                      <m:t>𝑐𝑜𝑠</m:t>
                                    </m:r>
                                    <m:r>
                                      <a:rPr lang="en-US" sz="1100">
                                        <a:effectLst/>
                                        <a:latin typeface="Cambria Math"/>
                                      </a:rPr>
                                      <m:t>𝛼</m:t>
                                    </m:r>
                                  </m:num>
                                  <m:den>
                                    <m:r>
                                      <a:rPr lang="en-US" sz="1100">
                                        <a:effectLst/>
                                        <a:latin typeface="Cambria Math"/>
                                      </a:rPr>
                                      <m:t>𝑐𝑜𝑠</m:t>
                                    </m:r>
                                    <m:r>
                                      <a:rPr lang="en-US" sz="1100">
                                        <a:effectLst/>
                                        <a:latin typeface="Cambria Math"/>
                                      </a:rPr>
                                      <m:t>𝛿</m:t>
                                    </m:r>
                                  </m:den>
                                </m:f>
                              </m:oMath>
                            </m:oMathPara>
                          </a14:m>
                          <a:endParaRPr lang="en-US" sz="1000">
                            <a:effectLst/>
                            <a:latin typeface="Calibri"/>
                            <a:ea typeface="Calibri"/>
                            <a:cs typeface="Arial"/>
                          </a:endParaRPr>
                        </a:p>
                      </a:txBody>
                      <a:tcPr marL="68580" marR="68580" marT="0" marB="0" anchor="ctr"/>
                    </a:tc>
                    <a:tc>
                      <a:txBody>
                        <a:bodyPr/>
                        <a:lstStyle/>
                        <a:p>
                          <a:pPr algn="ctr" rtl="1">
                            <a:lnSpc>
                              <a:spcPct val="115000"/>
                            </a:lnSpc>
                          </a:pPr>
                          <a:r>
                            <a:rPr lang="he-IL" sz="1100">
                              <a:effectLst/>
                            </a:rPr>
                            <a:t>הצבת *</a:t>
                          </a:r>
                          <a:endParaRPr lang="en-US" sz="1000">
                            <a:effectLst/>
                            <a:latin typeface="Calibri"/>
                            <a:ea typeface="Calibri"/>
                            <a:cs typeface="Arial"/>
                          </a:endParaRPr>
                        </a:p>
                      </a:txBody>
                      <a:tcPr marL="68580" marR="68580" marT="0" marB="0" anchor="ctr"/>
                    </a:tc>
                  </a:tr>
                  <a:tr h="459070">
                    <a:tc>
                      <a:txBody>
                        <a:bodyPr/>
                        <a:lstStyle/>
                        <a:p>
                          <a:pPr algn="r" rtl="1">
                            <a:lnSpc>
                              <a:spcPct val="115000"/>
                            </a:lnSpc>
                          </a:pPr>
                          <a14:m>
                            <m:oMathPara xmlns:m="http://schemas.openxmlformats.org/officeDocument/2006/math">
                              <m:oMathParaPr>
                                <m:jc m:val="centerGroup"/>
                              </m:oMathParaPr>
                              <m:oMath xmlns:m="http://schemas.openxmlformats.org/officeDocument/2006/math">
                                <m:r>
                                  <a:rPr lang="en-US" sz="1100">
                                    <a:effectLst/>
                                    <a:latin typeface="Cambria Math"/>
                                  </a:rPr>
                                  <m:t>𝐸𝐵</m:t>
                                </m:r>
                                <m:r>
                                  <a:rPr lang="en-US" sz="1100">
                                    <a:effectLst/>
                                    <a:latin typeface="Cambria Math"/>
                                  </a:rPr>
                                  <m:t>=</m:t>
                                </m:r>
                                <m:f>
                                  <m:fPr>
                                    <m:ctrlPr>
                                      <a:rPr lang="en-US" sz="1100" i="1">
                                        <a:effectLst/>
                                        <a:latin typeface="Cambria Math"/>
                                      </a:rPr>
                                    </m:ctrlPr>
                                  </m:fPr>
                                  <m:num>
                                    <m:r>
                                      <a:rPr lang="en-US" sz="1100">
                                        <a:effectLst/>
                                        <a:latin typeface="Cambria Math"/>
                                      </a:rPr>
                                      <m:t>𝑡𝑔</m:t>
                                    </m:r>
                                    <m:r>
                                      <a:rPr lang="en-US" sz="1100">
                                        <a:effectLst/>
                                        <a:latin typeface="Cambria Math"/>
                                      </a:rPr>
                                      <m:t>𝛿</m:t>
                                    </m:r>
                                  </m:num>
                                  <m:den>
                                    <m:r>
                                      <a:rPr lang="en-US" sz="1100">
                                        <a:effectLst/>
                                        <a:latin typeface="Cambria Math"/>
                                      </a:rPr>
                                      <m:t>𝑡𝑔</m:t>
                                    </m:r>
                                    <m:r>
                                      <a:rPr lang="en-US" sz="1100">
                                        <a:effectLst/>
                                        <a:latin typeface="Cambria Math"/>
                                      </a:rPr>
                                      <m:t>𝛼</m:t>
                                    </m:r>
                                  </m:den>
                                </m:f>
                              </m:oMath>
                            </m:oMathPara>
                          </a14:m>
                          <a:endParaRPr lang="en-US" sz="1000">
                            <a:effectLst/>
                            <a:latin typeface="Calibri"/>
                            <a:ea typeface="Calibri"/>
                            <a:cs typeface="Arial"/>
                          </a:endParaRPr>
                        </a:p>
                      </a:txBody>
                      <a:tcPr marL="68580" marR="68580" marT="0" marB="0" anchor="ctr"/>
                    </a:tc>
                    <a:tc>
                      <a:txBody>
                        <a:bodyPr/>
                        <a:lstStyle/>
                        <a:p>
                          <a:pPr algn="ctr" rtl="1">
                            <a:lnSpc>
                              <a:spcPct val="115000"/>
                            </a:lnSpc>
                          </a:pPr>
                          <a:r>
                            <a:rPr lang="he-IL" sz="1100">
                              <a:effectLst/>
                            </a:rPr>
                            <a:t>***</a:t>
                          </a:r>
                          <a:endParaRPr lang="en-US" sz="1000">
                            <a:effectLst/>
                            <a:latin typeface="Calibri"/>
                            <a:ea typeface="Calibri"/>
                            <a:cs typeface="Arial"/>
                          </a:endParaRPr>
                        </a:p>
                      </a:txBody>
                      <a:tcPr marL="68580" marR="68580" marT="0" marB="0" anchor="ctr"/>
                    </a:tc>
                  </a:tr>
                  <a:tr h="459070">
                    <a:tc>
                      <a:txBody>
                        <a:bodyPr/>
                        <a:lstStyle/>
                        <a:p>
                          <a:pPr algn="r" rtl="1">
                            <a:lnSpc>
                              <a:spcPct val="115000"/>
                            </a:lnSpc>
                          </a:pPr>
                          <a14:m>
                            <m:oMathPara xmlns:m="http://schemas.openxmlformats.org/officeDocument/2006/math">
                              <m:oMathParaPr>
                                <m:jc m:val="centerGroup"/>
                              </m:oMathParaPr>
                              <m:oMath xmlns:m="http://schemas.openxmlformats.org/officeDocument/2006/math">
                                <m:r>
                                  <a:rPr lang="en-US" sz="1100">
                                    <a:effectLst/>
                                    <a:latin typeface="Cambria Math"/>
                                  </a:rPr>
                                  <m:t>𝐸𝐵</m:t>
                                </m:r>
                                <m:r>
                                  <a:rPr lang="en-US" sz="1100">
                                    <a:effectLst/>
                                    <a:latin typeface="Cambria Math"/>
                                  </a:rPr>
                                  <m:t>=</m:t>
                                </m:r>
                                <m:f>
                                  <m:fPr>
                                    <m:ctrlPr>
                                      <a:rPr lang="en-US" sz="1100" i="1">
                                        <a:effectLst/>
                                        <a:latin typeface="Cambria Math"/>
                                      </a:rPr>
                                    </m:ctrlPr>
                                  </m:fPr>
                                  <m:num>
                                    <m:r>
                                      <a:rPr lang="en-US" sz="1100">
                                        <a:effectLst/>
                                        <a:latin typeface="Cambria Math"/>
                                      </a:rPr>
                                      <m:t>𝑡𝑔</m:t>
                                    </m:r>
                                    <m:r>
                                      <a:rPr lang="en-US" sz="1100">
                                        <a:effectLst/>
                                        <a:latin typeface="Cambria Math"/>
                                      </a:rPr>
                                      <m:t>𝛿</m:t>
                                    </m:r>
                                  </m:num>
                                  <m:den>
                                    <m:r>
                                      <a:rPr lang="en-US" sz="1100">
                                        <a:effectLst/>
                                        <a:latin typeface="Cambria Math"/>
                                      </a:rPr>
                                      <m:t>𝑡𝑔</m:t>
                                    </m:r>
                                    <m:r>
                                      <a:rPr lang="en-US" sz="1100">
                                        <a:effectLst/>
                                        <a:latin typeface="Cambria Math"/>
                                      </a:rPr>
                                      <m:t>𝛼</m:t>
                                    </m:r>
                                  </m:den>
                                </m:f>
                                <m:r>
                                  <a:rPr lang="en-US" sz="1100">
                                    <a:effectLst/>
                                    <a:latin typeface="Cambria Math"/>
                                  </a:rPr>
                                  <m:t>=</m:t>
                                </m:r>
                                <m:f>
                                  <m:fPr>
                                    <m:ctrlPr>
                                      <a:rPr lang="en-US" sz="1100" i="1">
                                        <a:effectLst/>
                                        <a:latin typeface="Cambria Math"/>
                                      </a:rPr>
                                    </m:ctrlPr>
                                  </m:fPr>
                                  <m:num>
                                    <m:r>
                                      <a:rPr lang="en-US" sz="1100">
                                        <a:effectLst/>
                                        <a:latin typeface="Cambria Math"/>
                                      </a:rPr>
                                      <m:t>5</m:t>
                                    </m:r>
                                  </m:num>
                                  <m:den>
                                    <m:r>
                                      <a:rPr lang="en-US" sz="1100">
                                        <a:effectLst/>
                                        <a:latin typeface="Cambria Math"/>
                                      </a:rPr>
                                      <m:t>3</m:t>
                                    </m:r>
                                  </m:den>
                                </m:f>
                              </m:oMath>
                            </m:oMathPara>
                          </a14:m>
                          <a:endParaRPr lang="en-US" sz="1000">
                            <a:effectLst/>
                            <a:latin typeface="Calibri"/>
                            <a:ea typeface="Calibri"/>
                            <a:cs typeface="Arial"/>
                          </a:endParaRPr>
                        </a:p>
                      </a:txBody>
                      <a:tcPr marL="68580" marR="68580" marT="0" marB="0" anchor="ctr"/>
                    </a:tc>
                    <a:tc>
                      <a:txBody>
                        <a:bodyPr/>
                        <a:lstStyle/>
                        <a:p>
                          <a:pPr algn="ctr" rtl="1">
                            <a:lnSpc>
                              <a:spcPct val="115000"/>
                            </a:lnSpc>
                          </a:pPr>
                          <a:r>
                            <a:rPr lang="he-IL" sz="1100" dirty="0">
                              <a:effectLst/>
                            </a:rPr>
                            <a:t>הצבת ***</a:t>
                          </a:r>
                          <a:endParaRPr lang="en-US" sz="1000" dirty="0">
                            <a:effectLst/>
                            <a:latin typeface="Calibri"/>
                            <a:ea typeface="Calibri"/>
                            <a:cs typeface="Arial"/>
                          </a:endParaRPr>
                        </a:p>
                      </a:txBody>
                      <a:tcPr marL="68580" marR="68580" marT="0" marB="0" anchor="ctr"/>
                    </a:tc>
                  </a:tr>
                </a:tbl>
              </a:graphicData>
            </a:graphic>
          </p:graphicFrame>
        </mc:Choice>
        <mc:Fallback xmlns="">
          <p:graphicFrame>
            <p:nvGraphicFramePr>
              <p:cNvPr id="7" name="Content Placeholder 6"/>
              <p:cNvGraphicFramePr>
                <a:graphicFrameLocks noGrp="1"/>
              </p:cNvGraphicFramePr>
              <p:nvPr>
                <p:ph idx="1"/>
                <p:extLst>
                  <p:ext uri="{D42A27DB-BD31-4B8C-83A1-F6EECF244321}">
                    <p14:modId xmlns:p14="http://schemas.microsoft.com/office/powerpoint/2010/main" val="3454328899"/>
                  </p:ext>
                </p:extLst>
              </p:nvPr>
            </p:nvGraphicFramePr>
            <p:xfrm>
              <a:off x="4218463" y="105101"/>
              <a:ext cx="6134227" cy="6752898"/>
            </p:xfrm>
            <a:graphic>
              <a:graphicData uri="http://schemas.openxmlformats.org/drawingml/2006/table">
                <a:tbl>
                  <a:tblPr rtl="1" firstRow="1" firstCol="1" bandRow="1">
                    <a:tableStyleId>{5C22544A-7EE6-4342-B048-85BDC9FD1C3A}</a:tableStyleId>
                  </a:tblPr>
                  <a:tblGrid>
                    <a:gridCol w="3979180"/>
                    <a:gridCol w="2155047"/>
                  </a:tblGrid>
                  <a:tr h="782108">
                    <a:tc>
                      <a:txBody>
                        <a:bodyPr/>
                        <a:lstStyle/>
                        <a:p>
                          <a:endParaRPr lang="he-IL"/>
                        </a:p>
                      </a:txBody>
                      <a:tcPr marL="68580" marR="68580" marT="0" marB="0" anchor="ctr">
                        <a:blipFill rotWithShape="1">
                          <a:blip r:embed="rId2"/>
                          <a:stretch>
                            <a:fillRect r="-54211" b="-768750"/>
                          </a:stretch>
                        </a:blipFill>
                      </a:tcPr>
                    </a:tc>
                    <a:tc>
                      <a:txBody>
                        <a:bodyPr/>
                        <a:lstStyle/>
                        <a:p>
                          <a:pPr algn="ctr" rtl="1">
                            <a:lnSpc>
                              <a:spcPct val="115000"/>
                            </a:lnSpc>
                          </a:pPr>
                          <a:r>
                            <a:rPr lang="he-IL" sz="1100">
                              <a:effectLst/>
                            </a:rPr>
                            <a:t>משפט חוצה הזווית</a:t>
                          </a:r>
                          <a:endParaRPr lang="en-US" sz="1000">
                            <a:effectLst/>
                            <a:latin typeface="Calibri"/>
                            <a:ea typeface="Calibri"/>
                            <a:cs typeface="Arial"/>
                          </a:endParaRPr>
                        </a:p>
                      </a:txBody>
                      <a:tcPr marL="68580" marR="68580" marT="0" marB="0" anchor="ctr"/>
                    </a:tc>
                  </a:tr>
                  <a:tr h="413848">
                    <a:tc>
                      <a:txBody>
                        <a:bodyPr/>
                        <a:lstStyle/>
                        <a:p>
                          <a:endParaRPr lang="he-IL"/>
                        </a:p>
                      </a:txBody>
                      <a:tcPr marL="68580" marR="68580" marT="0" marB="0" anchor="ctr">
                        <a:blipFill rotWithShape="1">
                          <a:blip r:embed="rId2"/>
                          <a:stretch>
                            <a:fillRect t="-188235" r="-54211" b="-1347059"/>
                          </a:stretch>
                        </a:blipFill>
                      </a:tcPr>
                    </a:tc>
                    <a:tc>
                      <a:txBody>
                        <a:bodyPr/>
                        <a:lstStyle/>
                        <a:p>
                          <a:pPr algn="ctr" rtl="1">
                            <a:lnSpc>
                              <a:spcPct val="115000"/>
                            </a:lnSpc>
                          </a:pPr>
                          <a:r>
                            <a:rPr lang="he-IL" sz="1100">
                              <a:effectLst/>
                            </a:rPr>
                            <a:t>נתון</a:t>
                          </a:r>
                          <a:endParaRPr lang="en-US" sz="1000">
                            <a:effectLst/>
                            <a:latin typeface="Calibri"/>
                            <a:ea typeface="Calibri"/>
                            <a:cs typeface="Arial"/>
                          </a:endParaRPr>
                        </a:p>
                      </a:txBody>
                      <a:tcPr marL="68580" marR="68580" marT="0" marB="0" anchor="ctr"/>
                    </a:tc>
                  </a:tr>
                  <a:tr h="415377">
                    <a:tc>
                      <a:txBody>
                        <a:bodyPr/>
                        <a:lstStyle/>
                        <a:p>
                          <a:endParaRPr lang="he-IL"/>
                        </a:p>
                      </a:txBody>
                      <a:tcPr marL="68580" marR="68580" marT="0" marB="0" anchor="ctr">
                        <a:blipFill rotWithShape="1">
                          <a:blip r:embed="rId2"/>
                          <a:stretch>
                            <a:fillRect t="-288235" r="-54211" b="-1247059"/>
                          </a:stretch>
                        </a:blipFill>
                      </a:tcPr>
                    </a:tc>
                    <a:tc>
                      <a:txBody>
                        <a:bodyPr/>
                        <a:lstStyle/>
                        <a:p>
                          <a:pPr algn="ctr" rtl="1">
                            <a:lnSpc>
                              <a:spcPct val="115000"/>
                            </a:lnSpc>
                          </a:pPr>
                          <a:r>
                            <a:rPr lang="he-IL" sz="1100">
                              <a:effectLst/>
                            </a:rPr>
                            <a:t>הצבה</a:t>
                          </a:r>
                          <a:endParaRPr lang="en-US" sz="1000">
                            <a:effectLst/>
                            <a:latin typeface="Calibri"/>
                            <a:ea typeface="Calibri"/>
                            <a:cs typeface="Arial"/>
                          </a:endParaRPr>
                        </a:p>
                      </a:txBody>
                      <a:tcPr marL="68580" marR="68580" marT="0" marB="0" anchor="ctr"/>
                    </a:tc>
                  </a:tr>
                  <a:tr h="413848">
                    <a:tc>
                      <a:txBody>
                        <a:bodyPr/>
                        <a:lstStyle/>
                        <a:p>
                          <a:endParaRPr lang="he-IL"/>
                        </a:p>
                      </a:txBody>
                      <a:tcPr marL="68580" marR="68580" marT="0" marB="0" anchor="ctr">
                        <a:blipFill rotWithShape="1">
                          <a:blip r:embed="rId2"/>
                          <a:stretch>
                            <a:fillRect t="-388235" r="-54211" b="-1147059"/>
                          </a:stretch>
                        </a:blipFill>
                      </a:tcPr>
                    </a:tc>
                    <a:tc>
                      <a:txBody>
                        <a:bodyPr/>
                        <a:lstStyle/>
                        <a:p>
                          <a:pPr algn="ctr" rtl="1">
                            <a:lnSpc>
                              <a:spcPct val="115000"/>
                            </a:lnSpc>
                          </a:pPr>
                          <a:r>
                            <a:rPr lang="he-IL" sz="1100">
                              <a:effectLst/>
                            </a:rPr>
                            <a:t>הצבה</a:t>
                          </a:r>
                          <a:endParaRPr lang="en-US" sz="1000">
                            <a:effectLst/>
                            <a:latin typeface="Calibri"/>
                            <a:ea typeface="Calibri"/>
                            <a:cs typeface="Arial"/>
                          </a:endParaRPr>
                        </a:p>
                      </a:txBody>
                      <a:tcPr marL="68580" marR="68580" marT="0" marB="0" anchor="ctr"/>
                    </a:tc>
                  </a:tr>
                  <a:tr h="221088">
                    <a:tc>
                      <a:txBody>
                        <a:bodyPr/>
                        <a:lstStyle/>
                        <a:p>
                          <a:endParaRPr lang="he-IL"/>
                        </a:p>
                      </a:txBody>
                      <a:tcPr marL="68580" marR="68580" marT="0" marB="0" anchor="ctr">
                        <a:blipFill rotWithShape="1">
                          <a:blip r:embed="rId2"/>
                          <a:stretch>
                            <a:fillRect t="-897297" r="-54211" b="-2008108"/>
                          </a:stretch>
                        </a:blipFill>
                      </a:tcPr>
                    </a:tc>
                    <a:tc>
                      <a:txBody>
                        <a:bodyPr/>
                        <a:lstStyle/>
                        <a:p>
                          <a:pPr algn="ctr" rtl="1">
                            <a:lnSpc>
                              <a:spcPct val="115000"/>
                            </a:lnSpc>
                          </a:pPr>
                          <a:r>
                            <a:rPr lang="he-IL" sz="1100">
                              <a:effectLst/>
                            </a:rPr>
                            <a:t>חישוב</a:t>
                          </a:r>
                          <a:endParaRPr lang="en-US" sz="1000">
                            <a:effectLst/>
                            <a:latin typeface="Calibri"/>
                            <a:ea typeface="Calibri"/>
                            <a:cs typeface="Arial"/>
                          </a:endParaRPr>
                        </a:p>
                      </a:txBody>
                      <a:tcPr marL="68580" marR="68580" marT="0" marB="0" anchor="ctr"/>
                    </a:tc>
                  </a:tr>
                  <a:tr h="442175">
                    <a:tc>
                      <a:txBody>
                        <a:bodyPr/>
                        <a:lstStyle/>
                        <a:p>
                          <a:endParaRPr lang="he-IL"/>
                        </a:p>
                      </a:txBody>
                      <a:tcPr marL="68580" marR="68580" marT="0" marB="0" anchor="ctr">
                        <a:blipFill rotWithShape="1">
                          <a:blip r:embed="rId2"/>
                          <a:stretch>
                            <a:fillRect t="-512500" r="-54211" b="-931944"/>
                          </a:stretch>
                        </a:blipFill>
                      </a:tcPr>
                    </a:tc>
                    <a:tc>
                      <a:txBody>
                        <a:bodyPr/>
                        <a:lstStyle/>
                        <a:p>
                          <a:endParaRPr lang="he-IL"/>
                        </a:p>
                      </a:txBody>
                      <a:tcPr marL="68580" marR="68580" marT="0" marB="0" anchor="ctr">
                        <a:blipFill rotWithShape="1">
                          <a:blip r:embed="rId2"/>
                          <a:stretch>
                            <a:fillRect l="-184986" t="-512500" r="-283" b="-931944"/>
                          </a:stretch>
                        </a:blipFill>
                      </a:tcPr>
                    </a:tc>
                  </a:tr>
                  <a:tr h="420402">
                    <a:tc>
                      <a:txBody>
                        <a:bodyPr/>
                        <a:lstStyle/>
                        <a:p>
                          <a:endParaRPr lang="he-IL"/>
                        </a:p>
                      </a:txBody>
                      <a:tcPr marL="68580" marR="68580" marT="0" marB="0" anchor="ctr">
                        <a:blipFill rotWithShape="1">
                          <a:blip r:embed="rId2"/>
                          <a:stretch>
                            <a:fillRect t="-639130" r="-54211" b="-872464"/>
                          </a:stretch>
                        </a:blipFill>
                      </a:tcPr>
                    </a:tc>
                    <a:tc>
                      <a:txBody>
                        <a:bodyPr/>
                        <a:lstStyle/>
                        <a:p>
                          <a:pPr algn="ctr" rtl="1">
                            <a:lnSpc>
                              <a:spcPct val="115000"/>
                            </a:lnSpc>
                          </a:pPr>
                          <a:r>
                            <a:rPr lang="he-IL" sz="1100">
                              <a:effectLst/>
                            </a:rPr>
                            <a:t>*</a:t>
                          </a:r>
                          <a:endParaRPr lang="en-US" sz="1000">
                            <a:effectLst/>
                            <a:latin typeface="Calibri"/>
                            <a:ea typeface="Calibri"/>
                            <a:cs typeface="Arial"/>
                          </a:endParaRPr>
                        </a:p>
                      </a:txBody>
                      <a:tcPr marL="68580" marR="68580" marT="0" marB="0" anchor="ctr"/>
                    </a:tc>
                  </a:tr>
                  <a:tr h="453826">
                    <a:tc>
                      <a:txBody>
                        <a:bodyPr/>
                        <a:lstStyle/>
                        <a:p>
                          <a:endParaRPr lang="he-IL"/>
                        </a:p>
                      </a:txBody>
                      <a:tcPr marL="68580" marR="68580" marT="0" marB="0" anchor="ctr">
                        <a:blipFill rotWithShape="1">
                          <a:blip r:embed="rId2"/>
                          <a:stretch>
                            <a:fillRect t="-680000" r="-54211" b="-702667"/>
                          </a:stretch>
                        </a:blipFill>
                      </a:tcPr>
                    </a:tc>
                    <a:tc>
                      <a:txBody>
                        <a:bodyPr/>
                        <a:lstStyle/>
                        <a:p>
                          <a:endParaRPr lang="he-IL"/>
                        </a:p>
                      </a:txBody>
                      <a:tcPr marL="68580" marR="68580" marT="0" marB="0" anchor="ctr">
                        <a:blipFill rotWithShape="1">
                          <a:blip r:embed="rId2"/>
                          <a:stretch>
                            <a:fillRect l="-184986" t="-680000" r="-283" b="-702667"/>
                          </a:stretch>
                        </a:blipFill>
                      </a:tcPr>
                    </a:tc>
                  </a:tr>
                  <a:tr h="875288">
                    <a:tc>
                      <a:txBody>
                        <a:bodyPr/>
                        <a:lstStyle/>
                        <a:p>
                          <a:endParaRPr lang="he-IL"/>
                        </a:p>
                      </a:txBody>
                      <a:tcPr marL="68580" marR="68580" marT="0" marB="0" anchor="ctr">
                        <a:blipFill rotWithShape="1">
                          <a:blip r:embed="rId2"/>
                          <a:stretch>
                            <a:fillRect t="-409091" r="-54211" b="-268531"/>
                          </a:stretch>
                        </a:blipFill>
                      </a:tcPr>
                    </a:tc>
                    <a:tc>
                      <a:txBody>
                        <a:bodyPr/>
                        <a:lstStyle/>
                        <a:p>
                          <a:endParaRPr lang="he-IL"/>
                        </a:p>
                      </a:txBody>
                      <a:tcPr marL="68580" marR="68580" marT="0" marB="0" anchor="ctr">
                        <a:blipFill rotWithShape="1">
                          <a:blip r:embed="rId2"/>
                          <a:stretch>
                            <a:fillRect l="-184986" t="-409091" r="-283" b="-268531"/>
                          </a:stretch>
                        </a:blipFill>
                      </a:tcPr>
                    </a:tc>
                  </a:tr>
                  <a:tr h="453171">
                    <a:tc>
                      <a:txBody>
                        <a:bodyPr/>
                        <a:lstStyle/>
                        <a:p>
                          <a:endParaRPr lang="he-IL"/>
                        </a:p>
                      </a:txBody>
                      <a:tcPr marL="68580" marR="68580" marT="0" marB="0" anchor="ctr">
                        <a:blipFill rotWithShape="1">
                          <a:blip r:embed="rId2"/>
                          <a:stretch>
                            <a:fillRect t="-970667" r="-54211" b="-412000"/>
                          </a:stretch>
                        </a:blipFill>
                      </a:tcPr>
                    </a:tc>
                    <a:tc>
                      <a:txBody>
                        <a:bodyPr/>
                        <a:lstStyle/>
                        <a:p>
                          <a:endParaRPr lang="he-IL"/>
                        </a:p>
                      </a:txBody>
                      <a:tcPr marL="68580" marR="68580" marT="0" marB="0" anchor="ctr">
                        <a:blipFill rotWithShape="1">
                          <a:blip r:embed="rId2"/>
                          <a:stretch>
                            <a:fillRect l="-184986" t="-970667" r="-283" b="-412000"/>
                          </a:stretch>
                        </a:blipFill>
                      </a:tcPr>
                    </a:tc>
                  </a:tr>
                  <a:tr h="378674">
                    <a:tc>
                      <a:txBody>
                        <a:bodyPr/>
                        <a:lstStyle/>
                        <a:p>
                          <a:endParaRPr lang="he-IL"/>
                        </a:p>
                      </a:txBody>
                      <a:tcPr marL="68580" marR="68580" marT="0" marB="0" anchor="ctr">
                        <a:blipFill rotWithShape="1">
                          <a:blip r:embed="rId2"/>
                          <a:stretch>
                            <a:fillRect t="-1295161" r="-54211" b="-398387"/>
                          </a:stretch>
                        </a:blipFill>
                      </a:tcPr>
                    </a:tc>
                    <a:tc>
                      <a:txBody>
                        <a:bodyPr/>
                        <a:lstStyle/>
                        <a:p>
                          <a:pPr algn="ctr" rtl="1">
                            <a:lnSpc>
                              <a:spcPct val="115000"/>
                            </a:lnSpc>
                          </a:pPr>
                          <a:r>
                            <a:rPr lang="he-IL" sz="1100">
                              <a:effectLst/>
                            </a:rPr>
                            <a:t> </a:t>
                          </a:r>
                          <a:endParaRPr lang="en-US" sz="1000">
                            <a:effectLst/>
                            <a:latin typeface="Calibri"/>
                            <a:ea typeface="Calibri"/>
                            <a:cs typeface="Arial"/>
                          </a:endParaRPr>
                        </a:p>
                      </a:txBody>
                      <a:tcPr marL="68580" marR="68580" marT="0" marB="0" anchor="ctr"/>
                    </a:tc>
                  </a:tr>
                  <a:tr h="564953">
                    <a:tc>
                      <a:txBody>
                        <a:bodyPr/>
                        <a:lstStyle/>
                        <a:p>
                          <a:endParaRPr lang="he-IL"/>
                        </a:p>
                      </a:txBody>
                      <a:tcPr marL="68580" marR="68580" marT="0" marB="0" anchor="ctr">
                        <a:blipFill rotWithShape="1">
                          <a:blip r:embed="rId2"/>
                          <a:stretch>
                            <a:fillRect t="-940217" r="-54211" b="-168478"/>
                          </a:stretch>
                        </a:blipFill>
                      </a:tcPr>
                    </a:tc>
                    <a:tc>
                      <a:txBody>
                        <a:bodyPr/>
                        <a:lstStyle/>
                        <a:p>
                          <a:pPr algn="ctr" rtl="1">
                            <a:lnSpc>
                              <a:spcPct val="115000"/>
                            </a:lnSpc>
                          </a:pPr>
                          <a:r>
                            <a:rPr lang="he-IL" sz="1100">
                              <a:effectLst/>
                            </a:rPr>
                            <a:t>הצבת *</a:t>
                          </a:r>
                          <a:endParaRPr lang="en-US" sz="1000">
                            <a:effectLst/>
                            <a:latin typeface="Calibri"/>
                            <a:ea typeface="Calibri"/>
                            <a:cs typeface="Arial"/>
                          </a:endParaRPr>
                        </a:p>
                      </a:txBody>
                      <a:tcPr marL="68580" marR="68580" marT="0" marB="0" anchor="ctr"/>
                    </a:tc>
                  </a:tr>
                  <a:tr h="459070">
                    <a:tc>
                      <a:txBody>
                        <a:bodyPr/>
                        <a:lstStyle/>
                        <a:p>
                          <a:endParaRPr lang="he-IL"/>
                        </a:p>
                      </a:txBody>
                      <a:tcPr marL="68580" marR="68580" marT="0" marB="0" anchor="ctr">
                        <a:blipFill rotWithShape="1">
                          <a:blip r:embed="rId2"/>
                          <a:stretch>
                            <a:fillRect t="-1259211" r="-54211" b="-103947"/>
                          </a:stretch>
                        </a:blipFill>
                      </a:tcPr>
                    </a:tc>
                    <a:tc>
                      <a:txBody>
                        <a:bodyPr/>
                        <a:lstStyle/>
                        <a:p>
                          <a:pPr algn="ctr" rtl="1">
                            <a:lnSpc>
                              <a:spcPct val="115000"/>
                            </a:lnSpc>
                          </a:pPr>
                          <a:r>
                            <a:rPr lang="he-IL" sz="1100">
                              <a:effectLst/>
                            </a:rPr>
                            <a:t>***</a:t>
                          </a:r>
                          <a:endParaRPr lang="en-US" sz="1000">
                            <a:effectLst/>
                            <a:latin typeface="Calibri"/>
                            <a:ea typeface="Calibri"/>
                            <a:cs typeface="Arial"/>
                          </a:endParaRPr>
                        </a:p>
                      </a:txBody>
                      <a:tcPr marL="68580" marR="68580" marT="0" marB="0" anchor="ctr"/>
                    </a:tc>
                  </a:tr>
                  <a:tr h="459070">
                    <a:tc>
                      <a:txBody>
                        <a:bodyPr/>
                        <a:lstStyle/>
                        <a:p>
                          <a:endParaRPr lang="he-IL"/>
                        </a:p>
                      </a:txBody>
                      <a:tcPr marL="68580" marR="68580" marT="0" marB="0" anchor="ctr">
                        <a:blipFill rotWithShape="1">
                          <a:blip r:embed="rId2"/>
                          <a:stretch>
                            <a:fillRect t="-1377333" r="-54211" b="-5333"/>
                          </a:stretch>
                        </a:blipFill>
                      </a:tcPr>
                    </a:tc>
                    <a:tc>
                      <a:txBody>
                        <a:bodyPr/>
                        <a:lstStyle/>
                        <a:p>
                          <a:pPr algn="ctr" rtl="1">
                            <a:lnSpc>
                              <a:spcPct val="115000"/>
                            </a:lnSpc>
                          </a:pPr>
                          <a:r>
                            <a:rPr lang="he-IL" sz="1100" dirty="0">
                              <a:effectLst/>
                            </a:rPr>
                            <a:t>הצבת ***</a:t>
                          </a:r>
                          <a:endParaRPr lang="en-US" sz="1000" dirty="0">
                            <a:effectLst/>
                            <a:latin typeface="Calibri"/>
                            <a:ea typeface="Calibri"/>
                            <a:cs typeface="Arial"/>
                          </a:endParaRPr>
                        </a:p>
                      </a:txBody>
                      <a:tcPr marL="68580" marR="68580" marT="0" marB="0" anchor="ctr"/>
                    </a:tc>
                  </a:tr>
                </a:tbl>
              </a:graphicData>
            </a:graphic>
          </p:graphicFrame>
        </mc:Fallback>
      </mc:AlternateContent>
      <p:pic>
        <p:nvPicPr>
          <p:cNvPr id="9" name="תמונה 22"/>
          <p:cNvPicPr/>
          <p:nvPr/>
        </p:nvPicPr>
        <p:blipFill>
          <a:blip r:embed="rId3">
            <a:extLst>
              <a:ext uri="{28A0092B-C50C-407E-A947-70E740481C1C}">
                <a14:useLocalDpi xmlns:a14="http://schemas.microsoft.com/office/drawing/2010/main" val="0"/>
              </a:ext>
            </a:extLst>
          </a:blip>
          <a:srcRect/>
          <a:stretch>
            <a:fillRect/>
          </a:stretch>
        </p:blipFill>
        <p:spPr bwMode="auto">
          <a:xfrm>
            <a:off x="395944" y="819785"/>
            <a:ext cx="3286125" cy="2609215"/>
          </a:xfrm>
          <a:prstGeom prst="rect">
            <a:avLst/>
          </a:prstGeom>
          <a:noFill/>
        </p:spPr>
      </p:pic>
    </p:spTree>
    <p:extLst>
      <p:ext uri="{BB962C8B-B14F-4D97-AF65-F5344CB8AC3E}">
        <p14:creationId xmlns:p14="http://schemas.microsoft.com/office/powerpoint/2010/main" val="1835164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5462" y="2382482"/>
            <a:ext cx="4666593" cy="2147475"/>
          </a:xfrm>
        </p:spPr>
        <p:txBody>
          <a:bodyPr>
            <a:normAutofit fontScale="90000"/>
          </a:bodyPr>
          <a:lstStyle/>
          <a:p>
            <a:pPr algn="ctr"/>
            <a:r>
              <a:rPr lang="he-IL" sz="6000" b="1" dirty="0" smtClean="0">
                <a:solidFill>
                  <a:srgbClr val="FF0000"/>
                </a:solidFill>
              </a:rPr>
              <a:t>פתרון 2           </a:t>
            </a:r>
            <a:br>
              <a:rPr lang="he-IL" sz="6000" b="1" dirty="0" smtClean="0">
                <a:solidFill>
                  <a:srgbClr val="FF0000"/>
                </a:solidFill>
              </a:rPr>
            </a:br>
            <a:r>
              <a:rPr lang="he-IL" sz="6000" b="1" dirty="0" smtClean="0">
                <a:solidFill>
                  <a:srgbClr val="FF0000"/>
                </a:solidFill>
              </a:rPr>
              <a:t>                  </a:t>
            </a:r>
            <a:br>
              <a:rPr lang="he-IL" sz="6000" b="1" dirty="0" smtClean="0">
                <a:solidFill>
                  <a:srgbClr val="FF0000"/>
                </a:solidFill>
              </a:rPr>
            </a:br>
            <a:r>
              <a:rPr lang="he-IL" sz="6000" b="1" dirty="0">
                <a:solidFill>
                  <a:srgbClr val="FF0000"/>
                </a:solidFill>
              </a:rPr>
              <a:t> </a:t>
            </a:r>
            <a:r>
              <a:rPr lang="he-IL" sz="6000" b="1" dirty="0" smtClean="0">
                <a:solidFill>
                  <a:srgbClr val="FF0000"/>
                </a:solidFill>
              </a:rPr>
              <a:t> גיאומטריה</a:t>
            </a:r>
            <a:endParaRPr lang="he-IL" sz="6000" b="1" dirty="0">
              <a:solidFill>
                <a:srgbClr val="FF0000"/>
              </a:solidFill>
            </a:endParaRPr>
          </a:p>
        </p:txBody>
      </p:sp>
    </p:spTree>
    <p:extLst>
      <p:ext uri="{BB962C8B-B14F-4D97-AF65-F5344CB8AC3E}">
        <p14:creationId xmlns:p14="http://schemas.microsoft.com/office/powerpoint/2010/main" val="1236342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1514342979"/>
                  </p:ext>
                </p:extLst>
              </p:nvPr>
            </p:nvGraphicFramePr>
            <p:xfrm>
              <a:off x="6308725" y="163602"/>
              <a:ext cx="5883275" cy="3574924"/>
            </p:xfrm>
            <a:graphic>
              <a:graphicData uri="http://schemas.openxmlformats.org/drawingml/2006/table">
                <a:tbl>
                  <a:tblPr rtl="1" firstRow="1" firstCol="1" bandRow="1">
                    <a:tableStyleId>{5C22544A-7EE6-4342-B048-85BDC9FD1C3A}</a:tableStyleId>
                  </a:tblPr>
                  <a:tblGrid>
                    <a:gridCol w="873760"/>
                    <a:gridCol w="2091055"/>
                    <a:gridCol w="2918460"/>
                  </a:tblGrid>
                  <a:tr h="0">
                    <a:tc>
                      <a:txBody>
                        <a:bodyPr/>
                        <a:lstStyle/>
                        <a:p>
                          <a:pPr marL="0" marR="0" algn="r" rtl="1">
                            <a:lnSpc>
                              <a:spcPct val="115000"/>
                            </a:lnSpc>
                            <a:spcBef>
                              <a:spcPts val="0"/>
                            </a:spcBef>
                            <a:spcAft>
                              <a:spcPts val="1000"/>
                            </a:spcAft>
                          </a:pPr>
                          <a:r>
                            <a:rPr lang="he-IL" sz="1100" dirty="0">
                              <a:effectLst/>
                            </a:rPr>
                            <a:t>א.</a:t>
                          </a:r>
                          <a:endParaRPr lang="en-US" sz="1000" dirty="0">
                            <a:effectLst/>
                            <a:latin typeface="Tahoma"/>
                            <a:ea typeface="Tahoma"/>
                            <a:cs typeface="Arial"/>
                          </a:endParaRPr>
                        </a:p>
                      </a:txBody>
                      <a:tcPr marL="68580" marR="68580" marT="0" marB="0"/>
                    </a:tc>
                    <a:tc>
                      <a:txBody>
                        <a:bodyPr/>
                        <a:lstStyle/>
                        <a:p>
                          <a:pPr marL="0" marR="0" algn="r" rtl="1">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f>
                                  <m:fPr>
                                    <m:ctrlPr>
                                      <a:rPr lang="en-US" sz="1300" i="1">
                                        <a:effectLst/>
                                        <a:latin typeface="Cambria Math"/>
                                      </a:rPr>
                                    </m:ctrlPr>
                                  </m:fPr>
                                  <m:num>
                                    <m:r>
                                      <a:rPr lang="en-US" sz="1300">
                                        <a:effectLst/>
                                        <a:latin typeface="Cambria Math"/>
                                      </a:rPr>
                                      <m:t>𝐶𝐸</m:t>
                                    </m:r>
                                  </m:num>
                                  <m:den>
                                    <m:r>
                                      <a:rPr lang="en-US" sz="1300">
                                        <a:effectLst/>
                                        <a:latin typeface="Cambria Math"/>
                                      </a:rPr>
                                      <m:t>𝐶𝐷</m:t>
                                    </m:r>
                                  </m:den>
                                </m:f>
                                <m:r>
                                  <a:rPr lang="en-US" sz="1300">
                                    <a:effectLst/>
                                    <a:latin typeface="Cambria Math"/>
                                  </a:rPr>
                                  <m:t>=</m:t>
                                </m:r>
                                <m:f>
                                  <m:fPr>
                                    <m:ctrlPr>
                                      <a:rPr lang="en-US" sz="1300" i="1">
                                        <a:effectLst/>
                                        <a:latin typeface="Cambria Math"/>
                                      </a:rPr>
                                    </m:ctrlPr>
                                  </m:fPr>
                                  <m:num>
                                    <m:r>
                                      <a:rPr lang="en-US" sz="1300">
                                        <a:effectLst/>
                                        <a:latin typeface="Cambria Math"/>
                                      </a:rPr>
                                      <m:t>𝐴𝐸</m:t>
                                    </m:r>
                                  </m:num>
                                  <m:den>
                                    <m:r>
                                      <a:rPr lang="en-US" sz="1300">
                                        <a:effectLst/>
                                        <a:latin typeface="Cambria Math"/>
                                      </a:rPr>
                                      <m:t>𝐴𝐷</m:t>
                                    </m:r>
                                  </m:den>
                                </m:f>
                                <m:r>
                                  <a:rPr lang="en-US" sz="1300">
                                    <a:effectLst/>
                                    <a:latin typeface="Cambria Math"/>
                                  </a:rPr>
                                  <m:t>=</m:t>
                                </m:r>
                                <m:f>
                                  <m:fPr>
                                    <m:ctrlPr>
                                      <a:rPr lang="en-US" sz="1300" i="1">
                                        <a:effectLst/>
                                        <a:latin typeface="Cambria Math"/>
                                      </a:rPr>
                                    </m:ctrlPr>
                                  </m:fPr>
                                  <m:num>
                                    <m:r>
                                      <a:rPr lang="en-US" sz="1300">
                                        <a:effectLst/>
                                        <a:latin typeface="Cambria Math"/>
                                      </a:rPr>
                                      <m:t>1</m:t>
                                    </m:r>
                                  </m:num>
                                  <m:den>
                                    <m:r>
                                      <a:rPr lang="en-US" sz="1300">
                                        <a:effectLst/>
                                        <a:latin typeface="Cambria Math"/>
                                      </a:rPr>
                                      <m:t>4</m:t>
                                    </m:r>
                                  </m:den>
                                </m:f>
                              </m:oMath>
                            </m:oMathPara>
                          </a14:m>
                          <a:endParaRPr lang="en-US" sz="1000">
                            <a:effectLst/>
                            <a:latin typeface="Tahoma"/>
                            <a:ea typeface="Tahoma"/>
                            <a:cs typeface="Arial"/>
                          </a:endParaRPr>
                        </a:p>
                      </a:txBody>
                      <a:tcPr marL="68580" marR="68580" marT="0" marB="0"/>
                    </a:tc>
                    <a:tc>
                      <a:txBody>
                        <a:bodyPr/>
                        <a:lstStyle/>
                        <a:p>
                          <a:pPr marL="0" marR="0" algn="r" rtl="1">
                            <a:lnSpc>
                              <a:spcPct val="115000"/>
                            </a:lnSpc>
                            <a:spcBef>
                              <a:spcPts val="0"/>
                            </a:spcBef>
                            <a:spcAft>
                              <a:spcPts val="1000"/>
                            </a:spcAft>
                          </a:pPr>
                          <a:r>
                            <a:rPr lang="he-IL" sz="1300">
                              <a:effectLst/>
                            </a:rPr>
                            <a:t>משפט חוצה זווית (</a:t>
                          </a:r>
                          <a:r>
                            <a:rPr lang="en-US" sz="1300">
                              <a:effectLst/>
                            </a:rPr>
                            <a:t>AC</a:t>
                          </a:r>
                          <a:r>
                            <a:rPr lang="he-IL" sz="1300">
                              <a:effectLst/>
                            </a:rPr>
                            <a:t>)</a:t>
                          </a:r>
                          <a:endParaRPr lang="en-US" sz="1000">
                            <a:effectLst/>
                            <a:latin typeface="Tahoma"/>
                            <a:ea typeface="Tahoma"/>
                            <a:cs typeface="Arial"/>
                          </a:endParaRPr>
                        </a:p>
                      </a:txBody>
                      <a:tcPr marL="68580" marR="68580" marT="0" marB="0"/>
                    </a:tc>
                  </a:tr>
                  <a:tr h="0">
                    <a:tc>
                      <a:txBody>
                        <a:bodyPr/>
                        <a:lstStyle/>
                        <a:p>
                          <a:pPr marL="0" marR="0" algn="r" rtl="1">
                            <a:lnSpc>
                              <a:spcPct val="115000"/>
                            </a:lnSpc>
                            <a:spcBef>
                              <a:spcPts val="0"/>
                            </a:spcBef>
                            <a:spcAft>
                              <a:spcPts val="1000"/>
                            </a:spcAft>
                          </a:pPr>
                          <a:r>
                            <a:rPr lang="he-IL" sz="1100">
                              <a:effectLst/>
                            </a:rPr>
                            <a:t> </a:t>
                          </a:r>
                          <a:endParaRPr lang="en-US" sz="1000">
                            <a:effectLst/>
                            <a:latin typeface="Tahoma"/>
                            <a:ea typeface="Tahoma"/>
                            <a:cs typeface="Arial"/>
                          </a:endParaRPr>
                        </a:p>
                      </a:txBody>
                      <a:tcPr marL="68580" marR="68580" marT="0" marB="0"/>
                    </a:tc>
                    <a:tc>
                      <a:txBody>
                        <a:bodyPr/>
                        <a:lstStyle/>
                        <a:p>
                          <a:pPr marL="0" marR="0" algn="r" rtl="1">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f>
                                  <m:fPr>
                                    <m:ctrlPr>
                                      <a:rPr lang="en-US" sz="1300" i="1">
                                        <a:effectLst/>
                                        <a:latin typeface="Cambria Math"/>
                                      </a:rPr>
                                    </m:ctrlPr>
                                  </m:fPr>
                                  <m:num>
                                    <m:r>
                                      <a:rPr lang="en-US" sz="1300">
                                        <a:effectLst/>
                                        <a:latin typeface="Cambria Math"/>
                                      </a:rPr>
                                      <m:t>𝐶𝐸</m:t>
                                    </m:r>
                                  </m:num>
                                  <m:den>
                                    <m:r>
                                      <a:rPr lang="en-US" sz="1300">
                                        <a:effectLst/>
                                        <a:latin typeface="Cambria Math"/>
                                      </a:rPr>
                                      <m:t>4</m:t>
                                    </m:r>
                                  </m:den>
                                </m:f>
                                <m:r>
                                  <a:rPr lang="en-US" sz="1300">
                                    <a:effectLst/>
                                    <a:latin typeface="Cambria Math"/>
                                  </a:rPr>
                                  <m:t>=</m:t>
                                </m:r>
                                <m:f>
                                  <m:fPr>
                                    <m:ctrlPr>
                                      <a:rPr lang="en-US" sz="1300" i="1">
                                        <a:effectLst/>
                                        <a:latin typeface="Cambria Math"/>
                                      </a:rPr>
                                    </m:ctrlPr>
                                  </m:fPr>
                                  <m:num>
                                    <m:r>
                                      <a:rPr lang="en-US" sz="1300">
                                        <a:effectLst/>
                                        <a:latin typeface="Cambria Math"/>
                                      </a:rPr>
                                      <m:t>𝐴𝐸</m:t>
                                    </m:r>
                                  </m:num>
                                  <m:den>
                                    <m:r>
                                      <a:rPr lang="en-US" sz="1300">
                                        <a:effectLst/>
                                        <a:latin typeface="Cambria Math"/>
                                      </a:rPr>
                                      <m:t>𝐴𝐷</m:t>
                                    </m:r>
                                  </m:den>
                                </m:f>
                                <m:r>
                                  <a:rPr lang="en-US" sz="1300">
                                    <a:effectLst/>
                                    <a:latin typeface="Cambria Math"/>
                                  </a:rPr>
                                  <m:t>=</m:t>
                                </m:r>
                                <m:f>
                                  <m:fPr>
                                    <m:ctrlPr>
                                      <a:rPr lang="en-US" sz="1300" i="1">
                                        <a:effectLst/>
                                        <a:latin typeface="Cambria Math"/>
                                      </a:rPr>
                                    </m:ctrlPr>
                                  </m:fPr>
                                  <m:num>
                                    <m:r>
                                      <a:rPr lang="en-US" sz="1300">
                                        <a:effectLst/>
                                        <a:latin typeface="Cambria Math"/>
                                      </a:rPr>
                                      <m:t>1</m:t>
                                    </m:r>
                                  </m:num>
                                  <m:den>
                                    <m:r>
                                      <a:rPr lang="en-US" sz="1300">
                                        <a:effectLst/>
                                        <a:latin typeface="Cambria Math"/>
                                      </a:rPr>
                                      <m:t>4</m:t>
                                    </m:r>
                                  </m:den>
                                </m:f>
                              </m:oMath>
                            </m:oMathPara>
                          </a14:m>
                          <a:endParaRPr lang="en-US" sz="1000">
                            <a:effectLst/>
                            <a:latin typeface="Tahoma"/>
                            <a:ea typeface="Tahoma"/>
                            <a:cs typeface="Arial"/>
                          </a:endParaRPr>
                        </a:p>
                      </a:txBody>
                      <a:tcPr marL="68580" marR="68580" marT="0" marB="0"/>
                    </a:tc>
                    <a:tc>
                      <a:txBody>
                        <a:bodyPr/>
                        <a:lstStyle/>
                        <a:p>
                          <a:pPr marL="0" marR="0" algn="r" rtl="1">
                            <a:lnSpc>
                              <a:spcPct val="115000"/>
                            </a:lnSpc>
                            <a:spcBef>
                              <a:spcPts val="0"/>
                            </a:spcBef>
                            <a:spcAft>
                              <a:spcPts val="1000"/>
                            </a:spcAft>
                          </a:pPr>
                          <a:r>
                            <a:rPr lang="he-IL" sz="1300">
                              <a:effectLst/>
                            </a:rPr>
                            <a:t> </a:t>
                          </a:r>
                          <a:endParaRPr lang="en-US" sz="1000">
                            <a:effectLst/>
                            <a:latin typeface="Tahoma"/>
                            <a:ea typeface="Tahoma"/>
                            <a:cs typeface="Arial"/>
                          </a:endParaRPr>
                        </a:p>
                      </a:txBody>
                      <a:tcPr marL="68580" marR="68580" marT="0" marB="0"/>
                    </a:tc>
                  </a:tr>
                  <a:tr h="0">
                    <a:tc>
                      <a:txBody>
                        <a:bodyPr/>
                        <a:lstStyle/>
                        <a:p>
                          <a:pPr marL="0" marR="0" algn="r" rtl="1">
                            <a:lnSpc>
                              <a:spcPct val="115000"/>
                            </a:lnSpc>
                            <a:spcBef>
                              <a:spcPts val="0"/>
                            </a:spcBef>
                            <a:spcAft>
                              <a:spcPts val="1000"/>
                            </a:spcAft>
                          </a:pPr>
                          <a:r>
                            <a:rPr lang="he-IL" sz="1100">
                              <a:effectLst/>
                            </a:rPr>
                            <a:t> </a:t>
                          </a:r>
                          <a:endParaRPr lang="en-US" sz="1000">
                            <a:effectLst/>
                            <a:latin typeface="Tahoma"/>
                            <a:ea typeface="Tahoma"/>
                            <a:cs typeface="Arial"/>
                          </a:endParaRPr>
                        </a:p>
                      </a:txBody>
                      <a:tcPr marL="68580" marR="68580" marT="0" marB="0"/>
                    </a:tc>
                    <a:tc>
                      <a:txBody>
                        <a:bodyPr/>
                        <a:lstStyle/>
                        <a:p>
                          <a:pPr marL="0" marR="0" algn="r" rtl="1">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1300">
                                    <a:effectLst/>
                                    <a:latin typeface="Cambria Math"/>
                                  </a:rPr>
                                  <m:t>𝐶𝐸</m:t>
                                </m:r>
                                <m:r>
                                  <a:rPr lang="en-US" sz="1300">
                                    <a:effectLst/>
                                    <a:latin typeface="Cambria Math"/>
                                  </a:rPr>
                                  <m:t>=</m:t>
                                </m:r>
                                <m:r>
                                  <a:rPr lang="en-US" sz="1300">
                                    <a:effectLst/>
                                    <a:latin typeface="Cambria Math"/>
                                  </a:rPr>
                                  <m:t>1</m:t>
                                </m:r>
                                <m:r>
                                  <a:rPr lang="en-US" sz="1300">
                                    <a:effectLst/>
                                    <a:latin typeface="Cambria Math"/>
                                  </a:rPr>
                                  <m:t> </m:t>
                                </m:r>
                                <m:r>
                                  <a:rPr lang="en-US" sz="1300">
                                    <a:effectLst/>
                                    <a:latin typeface="Cambria Math"/>
                                  </a:rPr>
                                  <m:t>𝑐</m:t>
                                </m:r>
                                <m:r>
                                  <a:rPr lang="en-US" sz="1300">
                                    <a:effectLst/>
                                    <a:latin typeface="Cambria Math"/>
                                  </a:rPr>
                                  <m:t>"</m:t>
                                </m:r>
                                <m:r>
                                  <a:rPr lang="en-US" sz="1300">
                                    <a:effectLst/>
                                    <a:latin typeface="Cambria Math"/>
                                  </a:rPr>
                                  <m:t>𝑚</m:t>
                                </m:r>
                                <m:r>
                                  <a:rPr lang="en-US" sz="1300">
                                    <a:effectLst/>
                                    <a:latin typeface="Cambria Math"/>
                                  </a:rPr>
                                  <m:t> </m:t>
                                </m:r>
                              </m:oMath>
                            </m:oMathPara>
                          </a14:m>
                          <a:endParaRPr lang="en-US" sz="1000">
                            <a:effectLst/>
                            <a:latin typeface="Tahoma"/>
                            <a:ea typeface="Tahoma"/>
                            <a:cs typeface="Arial"/>
                          </a:endParaRPr>
                        </a:p>
                      </a:txBody>
                      <a:tcPr marL="68580" marR="68580" marT="0" marB="0"/>
                    </a:tc>
                    <a:tc>
                      <a:txBody>
                        <a:bodyPr/>
                        <a:lstStyle/>
                        <a:p>
                          <a:pPr marL="0" marR="0" algn="r" rtl="1">
                            <a:lnSpc>
                              <a:spcPct val="115000"/>
                            </a:lnSpc>
                            <a:spcBef>
                              <a:spcPts val="0"/>
                            </a:spcBef>
                            <a:spcAft>
                              <a:spcPts val="1000"/>
                            </a:spcAft>
                          </a:pPr>
                          <a:r>
                            <a:rPr lang="he-IL" sz="1300">
                              <a:effectLst/>
                            </a:rPr>
                            <a:t> </a:t>
                          </a:r>
                          <a:endParaRPr lang="en-US" sz="1000">
                            <a:effectLst/>
                            <a:latin typeface="Tahoma"/>
                            <a:ea typeface="Tahoma"/>
                            <a:cs typeface="Arial"/>
                          </a:endParaRPr>
                        </a:p>
                      </a:txBody>
                      <a:tcPr marL="68580" marR="68580" marT="0" marB="0"/>
                    </a:tc>
                  </a:tr>
                  <a:tr h="0">
                    <a:tc>
                      <a:txBody>
                        <a:bodyPr/>
                        <a:lstStyle/>
                        <a:p>
                          <a:pPr marL="0" marR="0" algn="r" rtl="1">
                            <a:lnSpc>
                              <a:spcPct val="115000"/>
                            </a:lnSpc>
                            <a:spcBef>
                              <a:spcPts val="0"/>
                            </a:spcBef>
                            <a:spcAft>
                              <a:spcPts val="1000"/>
                            </a:spcAft>
                          </a:pPr>
                          <a:r>
                            <a:rPr lang="he-IL" sz="1100">
                              <a:effectLst/>
                            </a:rPr>
                            <a:t>1.</a:t>
                          </a:r>
                          <a:endParaRPr lang="en-US" sz="1000">
                            <a:effectLst/>
                            <a:latin typeface="Tahoma"/>
                            <a:ea typeface="Tahoma"/>
                            <a:cs typeface="Arial"/>
                          </a:endParaRPr>
                        </a:p>
                      </a:txBody>
                      <a:tcPr marL="68580" marR="68580" marT="0" marB="0"/>
                    </a:tc>
                    <a:tc>
                      <a:txBody>
                        <a:bodyPr/>
                        <a:lstStyle/>
                        <a:p>
                          <a:pPr marL="0" marR="0" algn="r" rtl="1">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he-IL" sz="1300">
                                    <a:effectLst/>
                                    <a:latin typeface="Cambria Math"/>
                                  </a:rPr>
                                  <m:t>∡</m:t>
                                </m:r>
                                <m:r>
                                  <m:rPr>
                                    <m:sty m:val="p"/>
                                  </m:rPr>
                                  <a:rPr lang="en-US" sz="1300">
                                    <a:effectLst/>
                                    <a:latin typeface="Cambria Math"/>
                                  </a:rPr>
                                  <m:t>DAC</m:t>
                                </m:r>
                                <m:r>
                                  <a:rPr lang="en-US" sz="1300">
                                    <a:effectLst/>
                                    <a:latin typeface="Cambria Math"/>
                                  </a:rPr>
                                  <m:t>=∡</m:t>
                                </m:r>
                                <m:r>
                                  <m:rPr>
                                    <m:sty m:val="p"/>
                                  </m:rPr>
                                  <a:rPr lang="en-US" sz="1300">
                                    <a:effectLst/>
                                    <a:latin typeface="Cambria Math"/>
                                  </a:rPr>
                                  <m:t>CBA</m:t>
                                </m:r>
                                <m:r>
                                  <a:rPr lang="en-US" sz="1300">
                                    <a:effectLst/>
                                    <a:latin typeface="Cambria Math"/>
                                  </a:rPr>
                                  <m:t>=</m:t>
                                </m:r>
                                <m:r>
                                  <m:rPr>
                                    <m:sty m:val="p"/>
                                  </m:rPr>
                                  <a:rPr lang="en-US" sz="1300">
                                    <a:effectLst/>
                                    <a:latin typeface="Cambria Math"/>
                                  </a:rPr>
                                  <m:t>α</m:t>
                                </m:r>
                              </m:oMath>
                            </m:oMathPara>
                          </a14:m>
                          <a:endParaRPr lang="en-US" sz="1000">
                            <a:effectLst/>
                            <a:latin typeface="Tahoma"/>
                            <a:ea typeface="Tahoma"/>
                            <a:cs typeface="Arial"/>
                          </a:endParaRPr>
                        </a:p>
                      </a:txBody>
                      <a:tcPr marL="68580" marR="68580" marT="0" marB="0"/>
                    </a:tc>
                    <a:tc>
                      <a:txBody>
                        <a:bodyPr/>
                        <a:lstStyle/>
                        <a:p>
                          <a:pPr marL="0" marR="0" algn="r" rtl="1">
                            <a:lnSpc>
                              <a:spcPct val="115000"/>
                            </a:lnSpc>
                            <a:spcBef>
                              <a:spcPts val="0"/>
                            </a:spcBef>
                            <a:spcAft>
                              <a:spcPts val="1000"/>
                            </a:spcAft>
                          </a:pPr>
                          <a:r>
                            <a:rPr lang="he-IL" sz="1300">
                              <a:effectLst/>
                            </a:rPr>
                            <a:t>זווית בין משיק ליתר</a:t>
                          </a:r>
                          <a:endParaRPr lang="en-US" sz="1000">
                            <a:effectLst/>
                            <a:latin typeface="Tahoma"/>
                            <a:ea typeface="Tahoma"/>
                            <a:cs typeface="Arial"/>
                          </a:endParaRPr>
                        </a:p>
                      </a:txBody>
                      <a:tcPr marL="68580" marR="68580" marT="0" marB="0"/>
                    </a:tc>
                  </a:tr>
                  <a:tr h="0">
                    <a:tc>
                      <a:txBody>
                        <a:bodyPr/>
                        <a:lstStyle/>
                        <a:p>
                          <a:pPr marL="342900" marR="0" lvl="0" indent="-342900" algn="r" rtl="1">
                            <a:spcBef>
                              <a:spcPts val="0"/>
                            </a:spcBef>
                            <a:spcAft>
                              <a:spcPts val="0"/>
                            </a:spcAft>
                            <a:buFont typeface="+mj-cs"/>
                            <a:buAutoNum type="hebrew2Minus"/>
                          </a:pPr>
                          <a:r>
                            <a:rPr lang="he-IL" sz="1100">
                              <a:effectLst/>
                            </a:rPr>
                            <a:t> </a:t>
                          </a:r>
                          <a:endParaRPr lang="en-US" sz="1000">
                            <a:effectLst/>
                            <a:latin typeface="Calibri"/>
                            <a:ea typeface="Calibri"/>
                            <a:cs typeface="Arial"/>
                          </a:endParaRPr>
                        </a:p>
                      </a:txBody>
                      <a:tcPr marL="68580" marR="68580" marT="0" marB="0"/>
                    </a:tc>
                    <a:tc>
                      <a:txBody>
                        <a:bodyPr/>
                        <a:lstStyle/>
                        <a:p>
                          <a:pPr marL="0" marR="0" algn="r" rtl="1">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he-IL" sz="1300">
                                    <a:effectLst/>
                                    <a:latin typeface="Cambria Math"/>
                                  </a:rPr>
                                  <m:t>∡</m:t>
                                </m:r>
                                <m:r>
                                  <m:rPr>
                                    <m:sty m:val="p"/>
                                  </m:rPr>
                                  <a:rPr lang="en-US" sz="1300">
                                    <a:effectLst/>
                                    <a:latin typeface="Cambria Math"/>
                                  </a:rPr>
                                  <m:t>CAE</m:t>
                                </m:r>
                                <m:r>
                                  <a:rPr lang="en-US" sz="1300">
                                    <a:effectLst/>
                                    <a:latin typeface="Cambria Math"/>
                                  </a:rPr>
                                  <m:t>=∡</m:t>
                                </m:r>
                                <m:r>
                                  <m:rPr>
                                    <m:sty m:val="p"/>
                                  </m:rPr>
                                  <a:rPr lang="en-US" sz="1300">
                                    <a:effectLst/>
                                    <a:latin typeface="Cambria Math"/>
                                  </a:rPr>
                                  <m:t>CBA</m:t>
                                </m:r>
                                <m:r>
                                  <a:rPr lang="en-US" sz="1300">
                                    <a:effectLst/>
                                    <a:latin typeface="Cambria Math"/>
                                  </a:rPr>
                                  <m:t>=</m:t>
                                </m:r>
                                <m:r>
                                  <m:rPr>
                                    <m:sty m:val="p"/>
                                  </m:rPr>
                                  <a:rPr lang="en-US" sz="1300">
                                    <a:effectLst/>
                                    <a:latin typeface="Cambria Math"/>
                                  </a:rPr>
                                  <m:t>α</m:t>
                                </m:r>
                              </m:oMath>
                            </m:oMathPara>
                          </a14:m>
                          <a:endParaRPr lang="en-US" sz="1000">
                            <a:effectLst/>
                            <a:latin typeface="Tahoma"/>
                            <a:ea typeface="Tahoma"/>
                            <a:cs typeface="Arial"/>
                          </a:endParaRPr>
                        </a:p>
                      </a:txBody>
                      <a:tcPr marL="68580" marR="68580" marT="0" marB="0"/>
                    </a:tc>
                    <a:tc>
                      <a:txBody>
                        <a:bodyPr/>
                        <a:lstStyle/>
                        <a:p>
                          <a:pPr marL="0" marR="0" algn="r" rtl="1">
                            <a:lnSpc>
                              <a:spcPct val="115000"/>
                            </a:lnSpc>
                            <a:spcBef>
                              <a:spcPts val="0"/>
                            </a:spcBef>
                            <a:spcAft>
                              <a:spcPts val="1000"/>
                            </a:spcAft>
                          </a:pPr>
                          <a:r>
                            <a:rPr lang="he-IL" sz="1300">
                              <a:effectLst/>
                            </a:rPr>
                            <a:t>(ז)</a:t>
                          </a:r>
                          <a:endParaRPr lang="en-US" sz="1000">
                            <a:effectLst/>
                            <a:latin typeface="Tahoma"/>
                            <a:ea typeface="Tahoma"/>
                            <a:cs typeface="Arial"/>
                          </a:endParaRPr>
                        </a:p>
                      </a:txBody>
                      <a:tcPr marL="68580" marR="68580" marT="0" marB="0"/>
                    </a:tc>
                  </a:tr>
                  <a:tr h="0">
                    <a:tc>
                      <a:txBody>
                        <a:bodyPr/>
                        <a:lstStyle/>
                        <a:p>
                          <a:pPr marL="0" marR="0" algn="r" rtl="1">
                            <a:lnSpc>
                              <a:spcPct val="115000"/>
                            </a:lnSpc>
                            <a:spcBef>
                              <a:spcPts val="0"/>
                            </a:spcBef>
                            <a:spcAft>
                              <a:spcPts val="1000"/>
                            </a:spcAft>
                          </a:pPr>
                          <a:r>
                            <a:rPr lang="he-IL" sz="1100">
                              <a:effectLst/>
                            </a:rPr>
                            <a:t> </a:t>
                          </a:r>
                          <a:endParaRPr lang="en-US" sz="1000">
                            <a:effectLst/>
                            <a:latin typeface="Tahoma"/>
                            <a:ea typeface="Tahoma"/>
                            <a:cs typeface="Arial"/>
                          </a:endParaRPr>
                        </a:p>
                      </a:txBody>
                      <a:tcPr marL="68580" marR="68580" marT="0" marB="0"/>
                    </a:tc>
                    <a:tc>
                      <a:txBody>
                        <a:bodyPr/>
                        <a:lstStyle/>
                        <a:p>
                          <a:pPr marL="0" marR="0" algn="r" rtl="1">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he-IL" sz="1300">
                                    <a:effectLst/>
                                    <a:latin typeface="Cambria Math"/>
                                  </a:rPr>
                                  <m:t>∡</m:t>
                                </m:r>
                                <m:r>
                                  <a:rPr lang="en-US" sz="1300">
                                    <a:effectLst/>
                                    <a:latin typeface="Cambria Math"/>
                                  </a:rPr>
                                  <m:t>𝐸</m:t>
                                </m:r>
                                <m:r>
                                  <m:rPr>
                                    <m:sty m:val="p"/>
                                  </m:rPr>
                                  <a:rPr lang="en-US" sz="1300">
                                    <a:effectLst/>
                                    <a:latin typeface="Cambria Math"/>
                                  </a:rPr>
                                  <m:t>AB</m:t>
                                </m:r>
                                <m:r>
                                  <a:rPr lang="en-US" sz="1300">
                                    <a:effectLst/>
                                    <a:latin typeface="Cambria Math"/>
                                  </a:rPr>
                                  <m:t>=∡</m:t>
                                </m:r>
                                <m:r>
                                  <m:rPr>
                                    <m:sty m:val="p"/>
                                  </m:rPr>
                                  <a:rPr lang="en-US" sz="1300">
                                    <a:effectLst/>
                                    <a:latin typeface="Cambria Math"/>
                                  </a:rPr>
                                  <m:t>ACB</m:t>
                                </m:r>
                                <m:r>
                                  <a:rPr lang="en-US" sz="1300">
                                    <a:effectLst/>
                                    <a:latin typeface="Cambria Math"/>
                                  </a:rPr>
                                  <m:t>=</m:t>
                                </m:r>
                                <m:r>
                                  <a:rPr lang="en-US" sz="1300">
                                    <a:effectLst/>
                                    <a:latin typeface="Cambria Math"/>
                                  </a:rPr>
                                  <m:t>90</m:t>
                                </m:r>
                                <m:r>
                                  <a:rPr lang="en-US" sz="1300">
                                    <a:effectLst/>
                                    <a:latin typeface="Cambria Math"/>
                                  </a:rPr>
                                  <m:t>°−</m:t>
                                </m:r>
                                <m:r>
                                  <m:rPr>
                                    <m:sty m:val="p"/>
                                  </m:rPr>
                                  <a:rPr lang="en-US" sz="1300">
                                    <a:effectLst/>
                                    <a:latin typeface="Cambria Math"/>
                                  </a:rPr>
                                  <m:t>α</m:t>
                                </m:r>
                              </m:oMath>
                            </m:oMathPara>
                          </a14:m>
                          <a:endParaRPr lang="en-US" sz="1000">
                            <a:effectLst/>
                            <a:latin typeface="Tahoma"/>
                            <a:ea typeface="Tahoma"/>
                            <a:cs typeface="Arial"/>
                          </a:endParaRPr>
                        </a:p>
                      </a:txBody>
                      <a:tcPr marL="68580" marR="68580" marT="0" marB="0"/>
                    </a:tc>
                    <a:tc>
                      <a:txBody>
                        <a:bodyPr/>
                        <a:lstStyle/>
                        <a:p>
                          <a:pPr marL="0" marR="0" algn="r" rtl="1">
                            <a:lnSpc>
                              <a:spcPct val="115000"/>
                            </a:lnSpc>
                            <a:spcBef>
                              <a:spcPts val="0"/>
                            </a:spcBef>
                            <a:spcAft>
                              <a:spcPts val="1000"/>
                            </a:spcAft>
                          </a:pPr>
                          <a:r>
                            <a:rPr lang="he-IL" sz="1300">
                              <a:effectLst/>
                            </a:rPr>
                            <a:t>(ז)</a:t>
                          </a:r>
                          <a:endParaRPr lang="en-US" sz="1000">
                            <a:effectLst/>
                            <a:latin typeface="Tahoma"/>
                            <a:ea typeface="Tahoma"/>
                            <a:cs typeface="Arial"/>
                          </a:endParaRPr>
                        </a:p>
                      </a:txBody>
                      <a:tcPr marL="68580" marR="68580" marT="0" marB="0"/>
                    </a:tc>
                  </a:tr>
                  <a:tr h="0">
                    <a:tc>
                      <a:txBody>
                        <a:bodyPr/>
                        <a:lstStyle/>
                        <a:p>
                          <a:pPr marL="0" marR="0" algn="r" rtl="1">
                            <a:lnSpc>
                              <a:spcPct val="115000"/>
                            </a:lnSpc>
                            <a:spcBef>
                              <a:spcPts val="0"/>
                            </a:spcBef>
                            <a:spcAft>
                              <a:spcPts val="1000"/>
                            </a:spcAft>
                          </a:pPr>
                          <a:r>
                            <a:rPr lang="he-IL" sz="1100">
                              <a:effectLst/>
                            </a:rPr>
                            <a:t> </a:t>
                          </a:r>
                          <a:endParaRPr lang="en-US" sz="1000">
                            <a:effectLst/>
                            <a:latin typeface="Tahoma"/>
                            <a:ea typeface="Tahoma"/>
                            <a:cs typeface="Arial"/>
                          </a:endParaRPr>
                        </a:p>
                      </a:txBody>
                      <a:tcPr marL="68580" marR="68580" marT="0" marB="0"/>
                    </a:tc>
                    <a:tc>
                      <a:txBody>
                        <a:bodyPr/>
                        <a:lstStyle/>
                        <a:p>
                          <a:pPr marL="0" marR="0" algn="r" rtl="1">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he-IL" sz="1300">
                                    <a:effectLst/>
                                    <a:latin typeface="Cambria Math"/>
                                  </a:rPr>
                                  <m:t>∡</m:t>
                                </m:r>
                                <m:r>
                                  <m:rPr>
                                    <m:sty m:val="p"/>
                                  </m:rPr>
                                  <a:rPr lang="en-US" sz="1300">
                                    <a:effectLst/>
                                    <a:latin typeface="Cambria Math"/>
                                  </a:rPr>
                                  <m:t>CAB</m:t>
                                </m:r>
                                <m:r>
                                  <a:rPr lang="en-US" sz="1300">
                                    <a:effectLst/>
                                    <a:latin typeface="Cambria Math"/>
                                  </a:rPr>
                                  <m:t>=∡</m:t>
                                </m:r>
                                <m:r>
                                  <m:rPr>
                                    <m:sty m:val="p"/>
                                  </m:rPr>
                                  <a:rPr lang="en-US" sz="1300">
                                    <a:effectLst/>
                                    <a:latin typeface="Cambria Math"/>
                                  </a:rPr>
                                  <m:t>AEB</m:t>
                                </m:r>
                                <m:r>
                                  <a:rPr lang="en-US" sz="1300">
                                    <a:effectLst/>
                                    <a:latin typeface="Cambria Math"/>
                                  </a:rPr>
                                  <m:t>=</m:t>
                                </m:r>
                                <m:r>
                                  <a:rPr lang="en-US" sz="1300">
                                    <a:effectLst/>
                                    <a:latin typeface="Cambria Math"/>
                                  </a:rPr>
                                  <m:t>90</m:t>
                                </m:r>
                                <m:r>
                                  <a:rPr lang="en-US" sz="1300">
                                    <a:effectLst/>
                                    <a:latin typeface="Cambria Math"/>
                                  </a:rPr>
                                  <m:t>°</m:t>
                                </m:r>
                              </m:oMath>
                            </m:oMathPara>
                          </a14:m>
                          <a:endParaRPr lang="en-US" sz="1000">
                            <a:effectLst/>
                            <a:latin typeface="Tahoma"/>
                            <a:ea typeface="Tahoma"/>
                            <a:cs typeface="Arial"/>
                          </a:endParaRPr>
                        </a:p>
                      </a:txBody>
                      <a:tcPr marL="68580" marR="68580" marT="0" marB="0"/>
                    </a:tc>
                    <a:tc>
                      <a:txBody>
                        <a:bodyPr/>
                        <a:lstStyle/>
                        <a:p>
                          <a:pPr marL="0" marR="0" algn="r" rtl="1">
                            <a:lnSpc>
                              <a:spcPct val="115000"/>
                            </a:lnSpc>
                            <a:spcBef>
                              <a:spcPts val="0"/>
                            </a:spcBef>
                            <a:spcAft>
                              <a:spcPts val="1000"/>
                            </a:spcAft>
                          </a:pPr>
                          <a:r>
                            <a:rPr lang="he-IL" sz="1300">
                              <a:effectLst/>
                            </a:rPr>
                            <a:t>חישוב זוויות (ז)</a:t>
                          </a:r>
                          <a:endParaRPr lang="en-US" sz="1000">
                            <a:effectLst/>
                            <a:latin typeface="Tahoma"/>
                            <a:ea typeface="Tahoma"/>
                            <a:cs typeface="Arial"/>
                          </a:endParaRPr>
                        </a:p>
                      </a:txBody>
                      <a:tcPr marL="68580" marR="68580" marT="0" marB="0"/>
                    </a:tc>
                  </a:tr>
                  <a:tr h="0">
                    <a:tc>
                      <a:txBody>
                        <a:bodyPr/>
                        <a:lstStyle/>
                        <a:p>
                          <a:pPr marL="0" marR="0" algn="r" rtl="1">
                            <a:lnSpc>
                              <a:spcPct val="115000"/>
                            </a:lnSpc>
                            <a:spcBef>
                              <a:spcPts val="0"/>
                            </a:spcBef>
                            <a:spcAft>
                              <a:spcPts val="1000"/>
                            </a:spcAft>
                          </a:pPr>
                          <a:r>
                            <a:rPr lang="he-IL" sz="1100">
                              <a:effectLst/>
                            </a:rPr>
                            <a:t> </a:t>
                          </a:r>
                          <a:endParaRPr lang="en-US" sz="1000">
                            <a:effectLst/>
                            <a:latin typeface="Tahoma"/>
                            <a:ea typeface="Tahoma"/>
                            <a:cs typeface="Arial"/>
                          </a:endParaRPr>
                        </a:p>
                      </a:txBody>
                      <a:tcPr marL="68580" marR="68580" marT="0" marB="0"/>
                    </a:tc>
                    <a:tc>
                      <a:txBody>
                        <a:bodyPr/>
                        <a:lstStyle/>
                        <a:p>
                          <a:pPr marL="0" marR="0" algn="r" rtl="1">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he-IL" sz="1200">
                                    <a:effectLst/>
                                    <a:latin typeface="Cambria Math"/>
                                  </a:rPr>
                                  <m:t>∆</m:t>
                                </m:r>
                                <m:r>
                                  <m:rPr>
                                    <m:sty m:val="p"/>
                                  </m:rPr>
                                  <a:rPr lang="ru-RU" sz="1200">
                                    <a:effectLst/>
                                    <a:latin typeface="Cambria Math"/>
                                  </a:rPr>
                                  <m:t>AEB</m:t>
                                </m:r>
                                <m:r>
                                  <a:rPr lang="ru-RU" sz="1200">
                                    <a:effectLst/>
                                    <a:latin typeface="Cambria Math"/>
                                  </a:rPr>
                                  <m:t>~∆</m:t>
                                </m:r>
                                <m:r>
                                  <m:rPr>
                                    <m:sty m:val="p"/>
                                  </m:rPr>
                                  <a:rPr lang="ru-RU" sz="1200">
                                    <a:effectLst/>
                                    <a:latin typeface="Cambria Math"/>
                                  </a:rPr>
                                  <m:t>CAB</m:t>
                                </m:r>
                              </m:oMath>
                            </m:oMathPara>
                          </a14:m>
                          <a:endParaRPr lang="en-US" sz="1000">
                            <a:effectLst/>
                            <a:latin typeface="Tahoma"/>
                            <a:ea typeface="Tahoma"/>
                            <a:cs typeface="Arial"/>
                          </a:endParaRPr>
                        </a:p>
                      </a:txBody>
                      <a:tcPr marL="68580" marR="68580" marT="0" marB="0"/>
                    </a:tc>
                    <a:tc>
                      <a:txBody>
                        <a:bodyPr/>
                        <a:lstStyle/>
                        <a:p>
                          <a:pPr marL="0" marR="0" algn="r" rtl="1">
                            <a:lnSpc>
                              <a:spcPct val="115000"/>
                            </a:lnSpc>
                            <a:spcBef>
                              <a:spcPts val="0"/>
                            </a:spcBef>
                            <a:spcAft>
                              <a:spcPts val="1000"/>
                            </a:spcAft>
                          </a:pPr>
                          <a:r>
                            <a:rPr lang="he-IL" sz="1300">
                              <a:effectLst/>
                            </a:rPr>
                            <a:t>ז.ז.ז</a:t>
                          </a:r>
                          <a:endParaRPr lang="en-US" sz="1000">
                            <a:effectLst/>
                            <a:latin typeface="Tahoma"/>
                            <a:ea typeface="Tahoma"/>
                            <a:cs typeface="Arial"/>
                          </a:endParaRPr>
                        </a:p>
                      </a:txBody>
                      <a:tcPr marL="68580" marR="68580" marT="0" marB="0"/>
                    </a:tc>
                  </a:tr>
                  <a:tr h="0">
                    <a:tc>
                      <a:txBody>
                        <a:bodyPr/>
                        <a:lstStyle/>
                        <a:p>
                          <a:pPr marL="0" marR="0" algn="r" rtl="1">
                            <a:lnSpc>
                              <a:spcPct val="115000"/>
                            </a:lnSpc>
                            <a:spcBef>
                              <a:spcPts val="0"/>
                            </a:spcBef>
                            <a:spcAft>
                              <a:spcPts val="1000"/>
                            </a:spcAft>
                          </a:pPr>
                          <a:r>
                            <a:rPr lang="he-IL" sz="1100">
                              <a:effectLst/>
                            </a:rPr>
                            <a:t>ב-1</a:t>
                          </a:r>
                          <a:endParaRPr lang="en-US" sz="1000">
                            <a:effectLst/>
                            <a:latin typeface="Tahoma"/>
                            <a:ea typeface="Tahoma"/>
                            <a:cs typeface="Arial"/>
                          </a:endParaRPr>
                        </a:p>
                      </a:txBody>
                      <a:tcPr marL="68580" marR="68580" marT="0" marB="0"/>
                    </a:tc>
                    <a:tc>
                      <a:txBody>
                        <a:bodyPr/>
                        <a:lstStyle/>
                        <a:p>
                          <a:pPr marL="0" marR="0" algn="r" rtl="1">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1300">
                                    <a:effectLst/>
                                    <a:latin typeface="Cambria Math"/>
                                  </a:rPr>
                                  <m:t>∡</m:t>
                                </m:r>
                                <m:r>
                                  <m:rPr>
                                    <m:sty m:val="p"/>
                                  </m:rPr>
                                  <a:rPr lang="en-US" sz="1300">
                                    <a:effectLst/>
                                    <a:latin typeface="Cambria Math"/>
                                  </a:rPr>
                                  <m:t>AEC</m:t>
                                </m:r>
                                <m:r>
                                  <a:rPr lang="en-US" sz="1300">
                                    <a:effectLst/>
                                    <a:latin typeface="Cambria Math"/>
                                  </a:rPr>
                                  <m:t>=</m:t>
                                </m:r>
                                <m:r>
                                  <a:rPr lang="en-US" sz="1300">
                                    <a:effectLst/>
                                    <a:latin typeface="Cambria Math"/>
                                  </a:rPr>
                                  <m:t>90</m:t>
                                </m:r>
                                <m:r>
                                  <a:rPr lang="en-US" sz="1300">
                                    <a:effectLst/>
                                    <a:latin typeface="Cambria Math"/>
                                  </a:rPr>
                                  <m:t>°</m:t>
                                </m:r>
                              </m:oMath>
                            </m:oMathPara>
                          </a14:m>
                          <a:endParaRPr lang="en-US" sz="1000" dirty="0">
                            <a:effectLst/>
                            <a:latin typeface="Tahoma"/>
                            <a:ea typeface="Tahoma"/>
                            <a:cs typeface="Arial"/>
                          </a:endParaRPr>
                        </a:p>
                      </a:txBody>
                      <a:tcPr marL="68580" marR="68580" marT="0" marB="0"/>
                    </a:tc>
                    <a:tc>
                      <a:txBody>
                        <a:bodyPr/>
                        <a:lstStyle/>
                        <a:p>
                          <a:pPr marL="0" marR="0" algn="r" rtl="1">
                            <a:lnSpc>
                              <a:spcPct val="115000"/>
                            </a:lnSpc>
                            <a:spcBef>
                              <a:spcPts val="0"/>
                            </a:spcBef>
                            <a:spcAft>
                              <a:spcPts val="1000"/>
                            </a:spcAft>
                          </a:pPr>
                          <a:r>
                            <a:rPr lang="he-IL" sz="1300" dirty="0">
                              <a:effectLst/>
                            </a:rPr>
                            <a:t>צמודה ל- </a:t>
                          </a:r>
                          <a14:m>
                            <m:oMath xmlns:m="http://schemas.openxmlformats.org/officeDocument/2006/math">
                              <m:r>
                                <a:rPr lang="en-US" sz="1300">
                                  <a:effectLst/>
                                  <a:latin typeface="Cambria Math"/>
                                </a:rPr>
                                <m:t>∡</m:t>
                              </m:r>
                              <m:r>
                                <m:rPr>
                                  <m:sty m:val="p"/>
                                </m:rPr>
                                <a:rPr lang="en-US" sz="1300">
                                  <a:effectLst/>
                                  <a:latin typeface="Cambria Math"/>
                                </a:rPr>
                                <m:t>AEB</m:t>
                              </m:r>
                              <m:r>
                                <a:rPr lang="en-US" sz="1300">
                                  <a:effectLst/>
                                  <a:latin typeface="Cambria Math"/>
                                </a:rPr>
                                <m:t>=</m:t>
                              </m:r>
                              <m:r>
                                <a:rPr lang="en-US" sz="1300">
                                  <a:effectLst/>
                                  <a:latin typeface="Cambria Math"/>
                                </a:rPr>
                                <m:t>90</m:t>
                              </m:r>
                              <m:r>
                                <a:rPr lang="en-US" sz="1300">
                                  <a:effectLst/>
                                  <a:latin typeface="Cambria Math"/>
                                </a:rPr>
                                <m:t>°</m:t>
                              </m:r>
                            </m:oMath>
                          </a14:m>
                          <a:endParaRPr lang="en-US" sz="1000" dirty="0">
                            <a:effectLst/>
                            <a:latin typeface="Tahoma"/>
                            <a:ea typeface="Tahoma"/>
                            <a:cs typeface="Arial"/>
                          </a:endParaRPr>
                        </a:p>
                      </a:txBody>
                      <a:tcPr marL="68580" marR="68580" marT="0" marB="0"/>
                    </a:tc>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1514342979"/>
                  </p:ext>
                </p:extLst>
              </p:nvPr>
            </p:nvGraphicFramePr>
            <p:xfrm>
              <a:off x="6308725" y="163602"/>
              <a:ext cx="5883275" cy="3574924"/>
            </p:xfrm>
            <a:graphic>
              <a:graphicData uri="http://schemas.openxmlformats.org/drawingml/2006/table">
                <a:tbl>
                  <a:tblPr rtl="1" firstRow="1" firstCol="1" bandRow="1">
                    <a:tableStyleId>{5C22544A-7EE6-4342-B048-85BDC9FD1C3A}</a:tableStyleId>
                  </a:tblPr>
                  <a:tblGrid>
                    <a:gridCol w="873760"/>
                    <a:gridCol w="2091055"/>
                    <a:gridCol w="2918460"/>
                  </a:tblGrid>
                  <a:tr h="555054">
                    <a:tc>
                      <a:txBody>
                        <a:bodyPr/>
                        <a:lstStyle/>
                        <a:p>
                          <a:pPr marL="0" marR="0" algn="r" rtl="1">
                            <a:lnSpc>
                              <a:spcPct val="115000"/>
                            </a:lnSpc>
                            <a:spcBef>
                              <a:spcPts val="0"/>
                            </a:spcBef>
                            <a:spcAft>
                              <a:spcPts val="1000"/>
                            </a:spcAft>
                          </a:pPr>
                          <a:r>
                            <a:rPr lang="he-IL" sz="1100" dirty="0">
                              <a:effectLst/>
                            </a:rPr>
                            <a:t>א.</a:t>
                          </a:r>
                          <a:endParaRPr lang="en-US" sz="1000" dirty="0">
                            <a:effectLst/>
                            <a:latin typeface="Tahoma"/>
                            <a:ea typeface="Tahoma"/>
                            <a:cs typeface="Arial"/>
                          </a:endParaRPr>
                        </a:p>
                      </a:txBody>
                      <a:tcPr marL="68580" marR="68580" marT="0" marB="0"/>
                    </a:tc>
                    <a:tc>
                      <a:txBody>
                        <a:bodyPr/>
                        <a:lstStyle/>
                        <a:p>
                          <a:endParaRPr lang="he-IL"/>
                        </a:p>
                      </a:txBody>
                      <a:tcPr marL="68580" marR="68580" marT="0" marB="0">
                        <a:blipFill rotWithShape="1">
                          <a:blip r:embed="rId2"/>
                          <a:stretch>
                            <a:fillRect l="-41983" t="-7692" r="-139650" b="-545055"/>
                          </a:stretch>
                        </a:blipFill>
                      </a:tcPr>
                    </a:tc>
                    <a:tc>
                      <a:txBody>
                        <a:bodyPr/>
                        <a:lstStyle/>
                        <a:p>
                          <a:pPr marL="0" marR="0" algn="r" rtl="1">
                            <a:lnSpc>
                              <a:spcPct val="115000"/>
                            </a:lnSpc>
                            <a:spcBef>
                              <a:spcPts val="0"/>
                            </a:spcBef>
                            <a:spcAft>
                              <a:spcPts val="1000"/>
                            </a:spcAft>
                          </a:pPr>
                          <a:r>
                            <a:rPr lang="he-IL" sz="1300">
                              <a:effectLst/>
                            </a:rPr>
                            <a:t>משפט חוצה זווית (</a:t>
                          </a:r>
                          <a:r>
                            <a:rPr lang="en-US" sz="1300">
                              <a:effectLst/>
                            </a:rPr>
                            <a:t>AC</a:t>
                          </a:r>
                          <a:r>
                            <a:rPr lang="he-IL" sz="1300">
                              <a:effectLst/>
                            </a:rPr>
                            <a:t>)</a:t>
                          </a:r>
                          <a:endParaRPr lang="en-US" sz="1000">
                            <a:effectLst/>
                            <a:latin typeface="Tahoma"/>
                            <a:ea typeface="Tahoma"/>
                            <a:cs typeface="Arial"/>
                          </a:endParaRPr>
                        </a:p>
                      </a:txBody>
                      <a:tcPr marL="68580" marR="68580" marT="0" marB="0"/>
                    </a:tc>
                  </a:tr>
                  <a:tr h="553530">
                    <a:tc>
                      <a:txBody>
                        <a:bodyPr/>
                        <a:lstStyle/>
                        <a:p>
                          <a:pPr marL="0" marR="0" algn="r" rtl="1">
                            <a:lnSpc>
                              <a:spcPct val="115000"/>
                            </a:lnSpc>
                            <a:spcBef>
                              <a:spcPts val="0"/>
                            </a:spcBef>
                            <a:spcAft>
                              <a:spcPts val="1000"/>
                            </a:spcAft>
                          </a:pPr>
                          <a:r>
                            <a:rPr lang="he-IL" sz="1100">
                              <a:effectLst/>
                            </a:rPr>
                            <a:t> </a:t>
                          </a:r>
                          <a:endParaRPr lang="en-US" sz="1000">
                            <a:effectLst/>
                            <a:latin typeface="Tahoma"/>
                            <a:ea typeface="Tahoma"/>
                            <a:cs typeface="Arial"/>
                          </a:endParaRPr>
                        </a:p>
                      </a:txBody>
                      <a:tcPr marL="68580" marR="68580" marT="0" marB="0"/>
                    </a:tc>
                    <a:tc>
                      <a:txBody>
                        <a:bodyPr/>
                        <a:lstStyle/>
                        <a:p>
                          <a:endParaRPr lang="he-IL"/>
                        </a:p>
                      </a:txBody>
                      <a:tcPr marL="68580" marR="68580" marT="0" marB="0">
                        <a:blipFill rotWithShape="1">
                          <a:blip r:embed="rId2"/>
                          <a:stretch>
                            <a:fillRect l="-41983" t="-107692" r="-139650" b="-445055"/>
                          </a:stretch>
                        </a:blipFill>
                      </a:tcPr>
                    </a:tc>
                    <a:tc>
                      <a:txBody>
                        <a:bodyPr/>
                        <a:lstStyle/>
                        <a:p>
                          <a:pPr marL="0" marR="0" algn="r" rtl="1">
                            <a:lnSpc>
                              <a:spcPct val="115000"/>
                            </a:lnSpc>
                            <a:spcBef>
                              <a:spcPts val="0"/>
                            </a:spcBef>
                            <a:spcAft>
                              <a:spcPts val="1000"/>
                            </a:spcAft>
                          </a:pPr>
                          <a:r>
                            <a:rPr lang="he-IL" sz="1300">
                              <a:effectLst/>
                            </a:rPr>
                            <a:t> </a:t>
                          </a:r>
                          <a:endParaRPr lang="en-US" sz="1000">
                            <a:effectLst/>
                            <a:latin typeface="Tahoma"/>
                            <a:ea typeface="Tahoma"/>
                            <a:cs typeface="Arial"/>
                          </a:endParaRPr>
                        </a:p>
                      </a:txBody>
                      <a:tcPr marL="68580" marR="68580" marT="0" marB="0"/>
                    </a:tc>
                  </a:tr>
                  <a:tr h="354838">
                    <a:tc>
                      <a:txBody>
                        <a:bodyPr/>
                        <a:lstStyle/>
                        <a:p>
                          <a:pPr marL="0" marR="0" algn="r" rtl="1">
                            <a:lnSpc>
                              <a:spcPct val="115000"/>
                            </a:lnSpc>
                            <a:spcBef>
                              <a:spcPts val="0"/>
                            </a:spcBef>
                            <a:spcAft>
                              <a:spcPts val="1000"/>
                            </a:spcAft>
                          </a:pPr>
                          <a:r>
                            <a:rPr lang="he-IL" sz="1100">
                              <a:effectLst/>
                            </a:rPr>
                            <a:t> </a:t>
                          </a:r>
                          <a:endParaRPr lang="en-US" sz="1000">
                            <a:effectLst/>
                            <a:latin typeface="Tahoma"/>
                            <a:ea typeface="Tahoma"/>
                            <a:cs typeface="Arial"/>
                          </a:endParaRPr>
                        </a:p>
                      </a:txBody>
                      <a:tcPr marL="68580" marR="68580" marT="0" marB="0"/>
                    </a:tc>
                    <a:tc>
                      <a:txBody>
                        <a:bodyPr/>
                        <a:lstStyle/>
                        <a:p>
                          <a:endParaRPr lang="he-IL"/>
                        </a:p>
                      </a:txBody>
                      <a:tcPr marL="68580" marR="68580" marT="0" marB="0">
                        <a:blipFill rotWithShape="1">
                          <a:blip r:embed="rId2"/>
                          <a:stretch>
                            <a:fillRect l="-41983" t="-325862" r="-139650" b="-598276"/>
                          </a:stretch>
                        </a:blipFill>
                      </a:tcPr>
                    </a:tc>
                    <a:tc>
                      <a:txBody>
                        <a:bodyPr/>
                        <a:lstStyle/>
                        <a:p>
                          <a:pPr marL="0" marR="0" algn="r" rtl="1">
                            <a:lnSpc>
                              <a:spcPct val="115000"/>
                            </a:lnSpc>
                            <a:spcBef>
                              <a:spcPts val="0"/>
                            </a:spcBef>
                            <a:spcAft>
                              <a:spcPts val="1000"/>
                            </a:spcAft>
                          </a:pPr>
                          <a:r>
                            <a:rPr lang="he-IL" sz="1300">
                              <a:effectLst/>
                            </a:rPr>
                            <a:t> </a:t>
                          </a:r>
                          <a:endParaRPr lang="en-US" sz="1000">
                            <a:effectLst/>
                            <a:latin typeface="Tahoma"/>
                            <a:ea typeface="Tahoma"/>
                            <a:cs typeface="Arial"/>
                          </a:endParaRPr>
                        </a:p>
                      </a:txBody>
                      <a:tcPr marL="68580" marR="68580" marT="0" marB="0"/>
                    </a:tc>
                  </a:tr>
                  <a:tr h="354838">
                    <a:tc>
                      <a:txBody>
                        <a:bodyPr/>
                        <a:lstStyle/>
                        <a:p>
                          <a:pPr marL="0" marR="0" algn="r" rtl="1">
                            <a:lnSpc>
                              <a:spcPct val="115000"/>
                            </a:lnSpc>
                            <a:spcBef>
                              <a:spcPts val="0"/>
                            </a:spcBef>
                            <a:spcAft>
                              <a:spcPts val="1000"/>
                            </a:spcAft>
                          </a:pPr>
                          <a:r>
                            <a:rPr lang="he-IL" sz="1100">
                              <a:effectLst/>
                            </a:rPr>
                            <a:t>1.</a:t>
                          </a:r>
                          <a:endParaRPr lang="en-US" sz="1000">
                            <a:effectLst/>
                            <a:latin typeface="Tahoma"/>
                            <a:ea typeface="Tahoma"/>
                            <a:cs typeface="Arial"/>
                          </a:endParaRPr>
                        </a:p>
                      </a:txBody>
                      <a:tcPr marL="68580" marR="68580" marT="0" marB="0"/>
                    </a:tc>
                    <a:tc>
                      <a:txBody>
                        <a:bodyPr/>
                        <a:lstStyle/>
                        <a:p>
                          <a:endParaRPr lang="he-IL"/>
                        </a:p>
                      </a:txBody>
                      <a:tcPr marL="68580" marR="68580" marT="0" marB="0">
                        <a:blipFill rotWithShape="1">
                          <a:blip r:embed="rId2"/>
                          <a:stretch>
                            <a:fillRect l="-41983" t="-425862" r="-139650" b="-498276"/>
                          </a:stretch>
                        </a:blipFill>
                      </a:tcPr>
                    </a:tc>
                    <a:tc>
                      <a:txBody>
                        <a:bodyPr/>
                        <a:lstStyle/>
                        <a:p>
                          <a:pPr marL="0" marR="0" algn="r" rtl="1">
                            <a:lnSpc>
                              <a:spcPct val="115000"/>
                            </a:lnSpc>
                            <a:spcBef>
                              <a:spcPts val="0"/>
                            </a:spcBef>
                            <a:spcAft>
                              <a:spcPts val="1000"/>
                            </a:spcAft>
                          </a:pPr>
                          <a:r>
                            <a:rPr lang="he-IL" sz="1300">
                              <a:effectLst/>
                            </a:rPr>
                            <a:t>זווית בין משיק ליתר</a:t>
                          </a:r>
                          <a:endParaRPr lang="en-US" sz="1000">
                            <a:effectLst/>
                            <a:latin typeface="Tahoma"/>
                            <a:ea typeface="Tahoma"/>
                            <a:cs typeface="Arial"/>
                          </a:endParaRPr>
                        </a:p>
                      </a:txBody>
                      <a:tcPr marL="68580" marR="68580" marT="0" marB="0"/>
                    </a:tc>
                  </a:tr>
                  <a:tr h="354838">
                    <a:tc>
                      <a:txBody>
                        <a:bodyPr/>
                        <a:lstStyle/>
                        <a:p>
                          <a:pPr marL="342900" marR="0" lvl="0" indent="-342900" algn="r" rtl="1">
                            <a:spcBef>
                              <a:spcPts val="0"/>
                            </a:spcBef>
                            <a:spcAft>
                              <a:spcPts val="0"/>
                            </a:spcAft>
                            <a:buFont typeface="+mj-cs"/>
                            <a:buAutoNum type="hebrew2Minus"/>
                          </a:pPr>
                          <a:r>
                            <a:rPr lang="he-IL" sz="1100">
                              <a:effectLst/>
                            </a:rPr>
                            <a:t> </a:t>
                          </a:r>
                          <a:endParaRPr lang="en-US" sz="10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41983" t="-525862" r="-139650" b="-398276"/>
                          </a:stretch>
                        </a:blipFill>
                      </a:tcPr>
                    </a:tc>
                    <a:tc>
                      <a:txBody>
                        <a:bodyPr/>
                        <a:lstStyle/>
                        <a:p>
                          <a:pPr marL="0" marR="0" algn="r" rtl="1">
                            <a:lnSpc>
                              <a:spcPct val="115000"/>
                            </a:lnSpc>
                            <a:spcBef>
                              <a:spcPts val="0"/>
                            </a:spcBef>
                            <a:spcAft>
                              <a:spcPts val="1000"/>
                            </a:spcAft>
                          </a:pPr>
                          <a:r>
                            <a:rPr lang="he-IL" sz="1300">
                              <a:effectLst/>
                            </a:rPr>
                            <a:t>(ז)</a:t>
                          </a:r>
                          <a:endParaRPr lang="en-US" sz="1000">
                            <a:effectLst/>
                            <a:latin typeface="Tahoma"/>
                            <a:ea typeface="Tahoma"/>
                            <a:cs typeface="Arial"/>
                          </a:endParaRPr>
                        </a:p>
                      </a:txBody>
                      <a:tcPr marL="68580" marR="68580" marT="0" marB="0"/>
                    </a:tc>
                  </a:tr>
                  <a:tr h="354838">
                    <a:tc>
                      <a:txBody>
                        <a:bodyPr/>
                        <a:lstStyle/>
                        <a:p>
                          <a:pPr marL="0" marR="0" algn="r" rtl="1">
                            <a:lnSpc>
                              <a:spcPct val="115000"/>
                            </a:lnSpc>
                            <a:spcBef>
                              <a:spcPts val="0"/>
                            </a:spcBef>
                            <a:spcAft>
                              <a:spcPts val="1000"/>
                            </a:spcAft>
                          </a:pPr>
                          <a:r>
                            <a:rPr lang="he-IL" sz="1100">
                              <a:effectLst/>
                            </a:rPr>
                            <a:t> </a:t>
                          </a:r>
                          <a:endParaRPr lang="en-US" sz="1000">
                            <a:effectLst/>
                            <a:latin typeface="Tahoma"/>
                            <a:ea typeface="Tahoma"/>
                            <a:cs typeface="Arial"/>
                          </a:endParaRPr>
                        </a:p>
                      </a:txBody>
                      <a:tcPr marL="68580" marR="68580" marT="0" marB="0"/>
                    </a:tc>
                    <a:tc>
                      <a:txBody>
                        <a:bodyPr/>
                        <a:lstStyle/>
                        <a:p>
                          <a:endParaRPr lang="he-IL"/>
                        </a:p>
                      </a:txBody>
                      <a:tcPr marL="68580" marR="68580" marT="0" marB="0">
                        <a:blipFill rotWithShape="1">
                          <a:blip r:embed="rId2"/>
                          <a:stretch>
                            <a:fillRect l="-41983" t="-625862" r="-139650" b="-298276"/>
                          </a:stretch>
                        </a:blipFill>
                      </a:tcPr>
                    </a:tc>
                    <a:tc>
                      <a:txBody>
                        <a:bodyPr/>
                        <a:lstStyle/>
                        <a:p>
                          <a:pPr marL="0" marR="0" algn="r" rtl="1">
                            <a:lnSpc>
                              <a:spcPct val="115000"/>
                            </a:lnSpc>
                            <a:spcBef>
                              <a:spcPts val="0"/>
                            </a:spcBef>
                            <a:spcAft>
                              <a:spcPts val="1000"/>
                            </a:spcAft>
                          </a:pPr>
                          <a:r>
                            <a:rPr lang="he-IL" sz="1300">
                              <a:effectLst/>
                            </a:rPr>
                            <a:t>(ז)</a:t>
                          </a:r>
                          <a:endParaRPr lang="en-US" sz="1000">
                            <a:effectLst/>
                            <a:latin typeface="Tahoma"/>
                            <a:ea typeface="Tahoma"/>
                            <a:cs typeface="Arial"/>
                          </a:endParaRPr>
                        </a:p>
                      </a:txBody>
                      <a:tcPr marL="68580" marR="68580" marT="0" marB="0"/>
                    </a:tc>
                  </a:tr>
                  <a:tr h="354838">
                    <a:tc>
                      <a:txBody>
                        <a:bodyPr/>
                        <a:lstStyle/>
                        <a:p>
                          <a:pPr marL="0" marR="0" algn="r" rtl="1">
                            <a:lnSpc>
                              <a:spcPct val="115000"/>
                            </a:lnSpc>
                            <a:spcBef>
                              <a:spcPts val="0"/>
                            </a:spcBef>
                            <a:spcAft>
                              <a:spcPts val="1000"/>
                            </a:spcAft>
                          </a:pPr>
                          <a:r>
                            <a:rPr lang="he-IL" sz="1100">
                              <a:effectLst/>
                            </a:rPr>
                            <a:t> </a:t>
                          </a:r>
                          <a:endParaRPr lang="en-US" sz="1000">
                            <a:effectLst/>
                            <a:latin typeface="Tahoma"/>
                            <a:ea typeface="Tahoma"/>
                            <a:cs typeface="Arial"/>
                          </a:endParaRPr>
                        </a:p>
                      </a:txBody>
                      <a:tcPr marL="68580" marR="68580" marT="0" marB="0"/>
                    </a:tc>
                    <a:tc>
                      <a:txBody>
                        <a:bodyPr/>
                        <a:lstStyle/>
                        <a:p>
                          <a:endParaRPr lang="he-IL"/>
                        </a:p>
                      </a:txBody>
                      <a:tcPr marL="68580" marR="68580" marT="0" marB="0">
                        <a:blipFill rotWithShape="1">
                          <a:blip r:embed="rId2"/>
                          <a:stretch>
                            <a:fillRect l="-41983" t="-713559" r="-139650" b="-193220"/>
                          </a:stretch>
                        </a:blipFill>
                      </a:tcPr>
                    </a:tc>
                    <a:tc>
                      <a:txBody>
                        <a:bodyPr/>
                        <a:lstStyle/>
                        <a:p>
                          <a:pPr marL="0" marR="0" algn="r" rtl="1">
                            <a:lnSpc>
                              <a:spcPct val="115000"/>
                            </a:lnSpc>
                            <a:spcBef>
                              <a:spcPts val="0"/>
                            </a:spcBef>
                            <a:spcAft>
                              <a:spcPts val="1000"/>
                            </a:spcAft>
                          </a:pPr>
                          <a:r>
                            <a:rPr lang="he-IL" sz="1300">
                              <a:effectLst/>
                            </a:rPr>
                            <a:t>חישוב זוויות (ז)</a:t>
                          </a:r>
                          <a:endParaRPr lang="en-US" sz="1000">
                            <a:effectLst/>
                            <a:latin typeface="Tahoma"/>
                            <a:ea typeface="Tahoma"/>
                            <a:cs typeface="Arial"/>
                          </a:endParaRPr>
                        </a:p>
                      </a:txBody>
                      <a:tcPr marL="68580" marR="68580" marT="0" marB="0"/>
                    </a:tc>
                  </a:tr>
                  <a:tr h="337312">
                    <a:tc>
                      <a:txBody>
                        <a:bodyPr/>
                        <a:lstStyle/>
                        <a:p>
                          <a:pPr marL="0" marR="0" algn="r" rtl="1">
                            <a:lnSpc>
                              <a:spcPct val="115000"/>
                            </a:lnSpc>
                            <a:spcBef>
                              <a:spcPts val="0"/>
                            </a:spcBef>
                            <a:spcAft>
                              <a:spcPts val="1000"/>
                            </a:spcAft>
                          </a:pPr>
                          <a:r>
                            <a:rPr lang="he-IL" sz="1100">
                              <a:effectLst/>
                            </a:rPr>
                            <a:t> </a:t>
                          </a:r>
                          <a:endParaRPr lang="en-US" sz="1000">
                            <a:effectLst/>
                            <a:latin typeface="Tahoma"/>
                            <a:ea typeface="Tahoma"/>
                            <a:cs typeface="Arial"/>
                          </a:endParaRPr>
                        </a:p>
                      </a:txBody>
                      <a:tcPr marL="68580" marR="68580" marT="0" marB="0"/>
                    </a:tc>
                    <a:tc>
                      <a:txBody>
                        <a:bodyPr/>
                        <a:lstStyle/>
                        <a:p>
                          <a:endParaRPr lang="he-IL"/>
                        </a:p>
                      </a:txBody>
                      <a:tcPr marL="68580" marR="68580" marT="0" marB="0">
                        <a:blipFill rotWithShape="1">
                          <a:blip r:embed="rId2"/>
                          <a:stretch>
                            <a:fillRect l="-41983" t="-872727" r="-139650" b="-107273"/>
                          </a:stretch>
                        </a:blipFill>
                      </a:tcPr>
                    </a:tc>
                    <a:tc>
                      <a:txBody>
                        <a:bodyPr/>
                        <a:lstStyle/>
                        <a:p>
                          <a:pPr marL="0" marR="0" algn="r" rtl="1">
                            <a:lnSpc>
                              <a:spcPct val="115000"/>
                            </a:lnSpc>
                            <a:spcBef>
                              <a:spcPts val="0"/>
                            </a:spcBef>
                            <a:spcAft>
                              <a:spcPts val="1000"/>
                            </a:spcAft>
                          </a:pPr>
                          <a:r>
                            <a:rPr lang="he-IL" sz="1300">
                              <a:effectLst/>
                            </a:rPr>
                            <a:t>ז.ז.ז</a:t>
                          </a:r>
                          <a:endParaRPr lang="en-US" sz="1000">
                            <a:effectLst/>
                            <a:latin typeface="Tahoma"/>
                            <a:ea typeface="Tahoma"/>
                            <a:cs typeface="Arial"/>
                          </a:endParaRPr>
                        </a:p>
                      </a:txBody>
                      <a:tcPr marL="68580" marR="68580" marT="0" marB="0"/>
                    </a:tc>
                  </a:tr>
                  <a:tr h="354838">
                    <a:tc>
                      <a:txBody>
                        <a:bodyPr/>
                        <a:lstStyle/>
                        <a:p>
                          <a:pPr marL="0" marR="0" algn="r" rtl="1">
                            <a:lnSpc>
                              <a:spcPct val="115000"/>
                            </a:lnSpc>
                            <a:spcBef>
                              <a:spcPts val="0"/>
                            </a:spcBef>
                            <a:spcAft>
                              <a:spcPts val="1000"/>
                            </a:spcAft>
                          </a:pPr>
                          <a:r>
                            <a:rPr lang="he-IL" sz="1100">
                              <a:effectLst/>
                            </a:rPr>
                            <a:t>ב-1</a:t>
                          </a:r>
                          <a:endParaRPr lang="en-US" sz="1000">
                            <a:effectLst/>
                            <a:latin typeface="Tahoma"/>
                            <a:ea typeface="Tahoma"/>
                            <a:cs typeface="Arial"/>
                          </a:endParaRPr>
                        </a:p>
                      </a:txBody>
                      <a:tcPr marL="68580" marR="68580" marT="0" marB="0"/>
                    </a:tc>
                    <a:tc>
                      <a:txBody>
                        <a:bodyPr/>
                        <a:lstStyle/>
                        <a:p>
                          <a:endParaRPr lang="he-IL"/>
                        </a:p>
                      </a:txBody>
                      <a:tcPr marL="68580" marR="68580" marT="0" marB="0">
                        <a:blipFill rotWithShape="1">
                          <a:blip r:embed="rId2"/>
                          <a:stretch>
                            <a:fillRect l="-41983" t="-922414" r="-139650" b="-1724"/>
                          </a:stretch>
                        </a:blipFill>
                      </a:tcPr>
                    </a:tc>
                    <a:tc>
                      <a:txBody>
                        <a:bodyPr/>
                        <a:lstStyle/>
                        <a:p>
                          <a:endParaRPr lang="he-IL"/>
                        </a:p>
                      </a:txBody>
                      <a:tcPr marL="68580" marR="68580" marT="0" marB="0">
                        <a:blipFill rotWithShape="1">
                          <a:blip r:embed="rId2"/>
                          <a:stretch>
                            <a:fillRect l="-101670" t="-922414" b="-1724"/>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757208493"/>
                  </p:ext>
                </p:extLst>
              </p:nvPr>
            </p:nvGraphicFramePr>
            <p:xfrm>
              <a:off x="409904" y="884537"/>
              <a:ext cx="5872797" cy="4029902"/>
            </p:xfrm>
            <a:graphic>
              <a:graphicData uri="http://schemas.openxmlformats.org/drawingml/2006/table">
                <a:tbl>
                  <a:tblPr rtl="1" firstRow="1" firstCol="1" bandRow="1">
                    <a:tableStyleId>{5C22544A-7EE6-4342-B048-85BDC9FD1C3A}</a:tableStyleId>
                  </a:tblPr>
                  <a:tblGrid>
                    <a:gridCol w="872204"/>
                    <a:gridCol w="2087331"/>
                    <a:gridCol w="2913262"/>
                  </a:tblGrid>
                  <a:tr h="581638">
                    <a:tc>
                      <a:txBody>
                        <a:bodyPr/>
                        <a:lstStyle/>
                        <a:p>
                          <a:pPr marL="0" marR="0" algn="r" rtl="1">
                            <a:lnSpc>
                              <a:spcPct val="115000"/>
                            </a:lnSpc>
                            <a:spcBef>
                              <a:spcPts val="0"/>
                            </a:spcBef>
                            <a:spcAft>
                              <a:spcPts val="1000"/>
                            </a:spcAft>
                          </a:pPr>
                          <a:r>
                            <a:rPr lang="he-IL" sz="1100" dirty="0">
                              <a:effectLst/>
                            </a:rPr>
                            <a:t> </a:t>
                          </a:r>
                          <a:endParaRPr lang="en-US" sz="1000" dirty="0">
                            <a:effectLst/>
                            <a:latin typeface="Tahoma"/>
                            <a:ea typeface="Tahoma"/>
                            <a:cs typeface="Arial"/>
                          </a:endParaRPr>
                        </a:p>
                      </a:txBody>
                      <a:tcPr marL="68458" marR="68458" marT="0" marB="0"/>
                    </a:tc>
                    <a:tc>
                      <a:txBody>
                        <a:bodyPr/>
                        <a:lstStyle/>
                        <a:p>
                          <a:pPr marL="0" marR="0" algn="r" rtl="1">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p>
                                  <m:sSupPr>
                                    <m:ctrlPr>
                                      <a:rPr lang="en-US" sz="1300" i="1">
                                        <a:effectLst/>
                                        <a:latin typeface="Cambria Math"/>
                                      </a:rPr>
                                    </m:ctrlPr>
                                  </m:sSupPr>
                                  <m:e>
                                    <m:r>
                                      <a:rPr lang="en-US" sz="1300">
                                        <a:effectLst/>
                                        <a:latin typeface="Cambria Math"/>
                                      </a:rPr>
                                      <m:t>𝐴𝐷</m:t>
                                    </m:r>
                                  </m:e>
                                  <m:sup>
                                    <m:r>
                                      <a:rPr lang="en-US" sz="1300">
                                        <a:effectLst/>
                                        <a:latin typeface="Cambria Math"/>
                                      </a:rPr>
                                      <m:t>2</m:t>
                                    </m:r>
                                  </m:sup>
                                </m:sSup>
                                <m:r>
                                  <a:rPr lang="en-US" sz="1300">
                                    <a:effectLst/>
                                    <a:latin typeface="Cambria Math"/>
                                  </a:rPr>
                                  <m:t>=</m:t>
                                </m:r>
                                <m:sSup>
                                  <m:sSupPr>
                                    <m:ctrlPr>
                                      <a:rPr lang="en-US" sz="1300" i="1">
                                        <a:effectLst/>
                                        <a:latin typeface="Cambria Math"/>
                                      </a:rPr>
                                    </m:ctrlPr>
                                  </m:sSupPr>
                                  <m:e>
                                    <m:r>
                                      <a:rPr lang="en-US" sz="1300">
                                        <a:effectLst/>
                                        <a:latin typeface="Cambria Math"/>
                                      </a:rPr>
                                      <m:t>𝐴𝐸</m:t>
                                    </m:r>
                                  </m:e>
                                  <m:sup>
                                    <m:r>
                                      <a:rPr lang="en-US" sz="1300">
                                        <a:effectLst/>
                                        <a:latin typeface="Cambria Math"/>
                                      </a:rPr>
                                      <m:t>2</m:t>
                                    </m:r>
                                  </m:sup>
                                </m:sSup>
                                <m:r>
                                  <a:rPr lang="en-US" sz="1300">
                                    <a:effectLst/>
                                    <a:latin typeface="Cambria Math"/>
                                  </a:rPr>
                                  <m:t>+</m:t>
                                </m:r>
                                <m:sSup>
                                  <m:sSupPr>
                                    <m:ctrlPr>
                                      <a:rPr lang="en-US" sz="1300" i="1">
                                        <a:effectLst/>
                                        <a:latin typeface="Cambria Math"/>
                                      </a:rPr>
                                    </m:ctrlPr>
                                  </m:sSupPr>
                                  <m:e>
                                    <m:r>
                                      <a:rPr lang="en-US" sz="1300">
                                        <a:effectLst/>
                                        <a:latin typeface="Cambria Math"/>
                                      </a:rPr>
                                      <m:t>𝐸𝐷</m:t>
                                    </m:r>
                                  </m:e>
                                  <m:sup>
                                    <m:r>
                                      <a:rPr lang="en-US" sz="1300">
                                        <a:effectLst/>
                                        <a:latin typeface="Cambria Math"/>
                                      </a:rPr>
                                      <m:t>2</m:t>
                                    </m:r>
                                  </m:sup>
                                </m:sSup>
                              </m:oMath>
                            </m:oMathPara>
                          </a14:m>
                          <a:endParaRPr lang="en-US" sz="1000">
                            <a:effectLst/>
                          </a:endParaRPr>
                        </a:p>
                        <a:p>
                          <a:pPr marL="0" marR="0" algn="r" rtl="1">
                            <a:lnSpc>
                              <a:spcPct val="115000"/>
                            </a:lnSpc>
                            <a:spcBef>
                              <a:spcPts val="0"/>
                            </a:spcBef>
                            <a:spcAft>
                              <a:spcPts val="1000"/>
                            </a:spcAft>
                          </a:pPr>
                          <a:r>
                            <a:rPr lang="en-US" sz="1300">
                              <a:effectLst/>
                            </a:rPr>
                            <a:t> </a:t>
                          </a:r>
                          <a:endParaRPr lang="en-US" sz="1000">
                            <a:effectLst/>
                            <a:latin typeface="Tahoma"/>
                            <a:ea typeface="Tahoma"/>
                            <a:cs typeface="Arial"/>
                          </a:endParaRPr>
                        </a:p>
                      </a:txBody>
                      <a:tcPr marL="68458" marR="68458" marT="0" marB="0"/>
                    </a:tc>
                    <a:tc>
                      <a:txBody>
                        <a:bodyPr/>
                        <a:lstStyle/>
                        <a:p>
                          <a:pPr marL="0" marR="0" algn="r" rtl="1">
                            <a:lnSpc>
                              <a:spcPct val="115000"/>
                            </a:lnSpc>
                            <a:spcBef>
                              <a:spcPts val="0"/>
                            </a:spcBef>
                            <a:spcAft>
                              <a:spcPts val="1000"/>
                            </a:spcAft>
                          </a:pPr>
                          <a:r>
                            <a:rPr lang="he-IL" sz="1300">
                              <a:effectLst/>
                            </a:rPr>
                            <a:t>לפי פיתאגורס במשולש ישר הזווית </a:t>
                          </a:r>
                          <a14:m>
                            <m:oMath xmlns:m="http://schemas.openxmlformats.org/officeDocument/2006/math">
                              <m:r>
                                <a:rPr lang="he-IL" sz="1300">
                                  <a:effectLst/>
                                  <a:latin typeface="Cambria Math"/>
                                </a:rPr>
                                <m:t>∆</m:t>
                              </m:r>
                              <m:r>
                                <m:rPr>
                                  <m:sty m:val="p"/>
                                </m:rPr>
                                <a:rPr lang="en-US" sz="1300">
                                  <a:effectLst/>
                                  <a:latin typeface="Cambria Math"/>
                                </a:rPr>
                                <m:t>AED</m:t>
                              </m:r>
                            </m:oMath>
                          </a14:m>
                          <a:endParaRPr lang="en-US" sz="1000">
                            <a:effectLst/>
                            <a:latin typeface="Tahoma"/>
                            <a:ea typeface="Tahoma"/>
                            <a:cs typeface="Arial"/>
                          </a:endParaRPr>
                        </a:p>
                      </a:txBody>
                      <a:tcPr marL="68458" marR="68458" marT="0" marB="0"/>
                    </a:tc>
                  </a:tr>
                  <a:tr h="354206">
                    <a:tc>
                      <a:txBody>
                        <a:bodyPr/>
                        <a:lstStyle/>
                        <a:p>
                          <a:pPr marL="0" marR="0" algn="r" rtl="1">
                            <a:lnSpc>
                              <a:spcPct val="115000"/>
                            </a:lnSpc>
                            <a:spcBef>
                              <a:spcPts val="0"/>
                            </a:spcBef>
                            <a:spcAft>
                              <a:spcPts val="1000"/>
                            </a:spcAft>
                          </a:pPr>
                          <a:r>
                            <a:rPr lang="he-IL" sz="1100">
                              <a:effectLst/>
                            </a:rPr>
                            <a:t> </a:t>
                          </a:r>
                          <a:endParaRPr lang="en-US" sz="1000">
                            <a:effectLst/>
                            <a:latin typeface="Tahoma"/>
                            <a:ea typeface="Tahoma"/>
                            <a:cs typeface="Arial"/>
                          </a:endParaRPr>
                        </a:p>
                      </a:txBody>
                      <a:tcPr marL="68458" marR="68458" marT="0" marB="0"/>
                    </a:tc>
                    <a:tc>
                      <a:txBody>
                        <a:bodyPr/>
                        <a:lstStyle/>
                        <a:p>
                          <a:pPr marL="0" marR="0" algn="r" rtl="1">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p>
                                  <m:sSupPr>
                                    <m:ctrlPr>
                                      <a:rPr lang="en-US" sz="1300" i="1">
                                        <a:effectLst/>
                                        <a:latin typeface="Cambria Math"/>
                                      </a:rPr>
                                    </m:ctrlPr>
                                  </m:sSupPr>
                                  <m:e>
                                    <m:r>
                                      <a:rPr lang="en-US" sz="1300">
                                        <a:effectLst/>
                                        <a:latin typeface="Cambria Math"/>
                                      </a:rPr>
                                      <m:t>(</m:t>
                                    </m:r>
                                    <m:r>
                                      <a:rPr lang="en-US" sz="1300">
                                        <a:effectLst/>
                                        <a:latin typeface="Cambria Math"/>
                                      </a:rPr>
                                      <m:t>4</m:t>
                                    </m:r>
                                    <m:r>
                                      <a:rPr lang="en-US" sz="1300">
                                        <a:effectLst/>
                                        <a:latin typeface="Cambria Math"/>
                                      </a:rPr>
                                      <m:t>𝐴𝐸</m:t>
                                    </m:r>
                                    <m:r>
                                      <a:rPr lang="en-US" sz="1300">
                                        <a:effectLst/>
                                        <a:latin typeface="Cambria Math"/>
                                      </a:rPr>
                                      <m:t>)</m:t>
                                    </m:r>
                                  </m:e>
                                  <m:sup>
                                    <m:r>
                                      <a:rPr lang="en-US" sz="1300">
                                        <a:effectLst/>
                                        <a:latin typeface="Cambria Math"/>
                                      </a:rPr>
                                      <m:t>2</m:t>
                                    </m:r>
                                  </m:sup>
                                </m:sSup>
                                <m:r>
                                  <a:rPr lang="en-US" sz="1300">
                                    <a:effectLst/>
                                    <a:latin typeface="Cambria Math"/>
                                  </a:rPr>
                                  <m:t>=</m:t>
                                </m:r>
                                <m:sSup>
                                  <m:sSupPr>
                                    <m:ctrlPr>
                                      <a:rPr lang="en-US" sz="1300" i="1">
                                        <a:effectLst/>
                                        <a:latin typeface="Cambria Math"/>
                                      </a:rPr>
                                    </m:ctrlPr>
                                  </m:sSupPr>
                                  <m:e>
                                    <m:r>
                                      <a:rPr lang="en-US" sz="1300">
                                        <a:effectLst/>
                                        <a:latin typeface="Cambria Math"/>
                                      </a:rPr>
                                      <m:t>𝐴𝐸</m:t>
                                    </m:r>
                                  </m:e>
                                  <m:sup>
                                    <m:r>
                                      <a:rPr lang="en-US" sz="1300">
                                        <a:effectLst/>
                                        <a:latin typeface="Cambria Math"/>
                                      </a:rPr>
                                      <m:t>2</m:t>
                                    </m:r>
                                  </m:sup>
                                </m:sSup>
                                <m:r>
                                  <a:rPr lang="en-US" sz="1300">
                                    <a:effectLst/>
                                    <a:latin typeface="Cambria Math"/>
                                  </a:rPr>
                                  <m:t>+</m:t>
                                </m:r>
                                <m:sSup>
                                  <m:sSupPr>
                                    <m:ctrlPr>
                                      <a:rPr lang="en-US" sz="1300" i="1">
                                        <a:effectLst/>
                                        <a:latin typeface="Cambria Math"/>
                                      </a:rPr>
                                    </m:ctrlPr>
                                  </m:sSupPr>
                                  <m:e>
                                    <m:r>
                                      <a:rPr lang="en-US" sz="1300">
                                        <a:effectLst/>
                                        <a:latin typeface="Cambria Math"/>
                                      </a:rPr>
                                      <m:t>5</m:t>
                                    </m:r>
                                  </m:e>
                                  <m:sup>
                                    <m:r>
                                      <a:rPr lang="en-US" sz="1300">
                                        <a:effectLst/>
                                        <a:latin typeface="Cambria Math"/>
                                      </a:rPr>
                                      <m:t>2</m:t>
                                    </m:r>
                                  </m:sup>
                                </m:sSup>
                              </m:oMath>
                            </m:oMathPara>
                          </a14:m>
                          <a:endParaRPr lang="en-US" sz="1000">
                            <a:effectLst/>
                            <a:latin typeface="Tahoma"/>
                            <a:ea typeface="Tahoma"/>
                            <a:cs typeface="Arial"/>
                          </a:endParaRPr>
                        </a:p>
                      </a:txBody>
                      <a:tcPr marL="68458" marR="68458" marT="0" marB="0"/>
                    </a:tc>
                    <a:tc>
                      <a:txBody>
                        <a:bodyPr/>
                        <a:lstStyle/>
                        <a:p>
                          <a:pPr marL="0" marR="0" algn="r" rtl="1">
                            <a:lnSpc>
                              <a:spcPct val="115000"/>
                            </a:lnSpc>
                            <a:spcBef>
                              <a:spcPts val="0"/>
                            </a:spcBef>
                            <a:spcAft>
                              <a:spcPts val="1000"/>
                            </a:spcAft>
                          </a:pPr>
                          <a:r>
                            <a:rPr lang="he-IL" sz="1300">
                              <a:effectLst/>
                            </a:rPr>
                            <a:t> </a:t>
                          </a:r>
                          <a:endParaRPr lang="en-US" sz="1000">
                            <a:effectLst/>
                            <a:latin typeface="Tahoma"/>
                            <a:ea typeface="Tahoma"/>
                            <a:cs typeface="Arial"/>
                          </a:endParaRPr>
                        </a:p>
                      </a:txBody>
                      <a:tcPr marL="68458" marR="68458" marT="0" marB="0"/>
                    </a:tc>
                  </a:tr>
                  <a:tr h="354206">
                    <a:tc>
                      <a:txBody>
                        <a:bodyPr/>
                        <a:lstStyle/>
                        <a:p>
                          <a:pPr marL="0" marR="0" algn="r" rtl="1">
                            <a:lnSpc>
                              <a:spcPct val="115000"/>
                            </a:lnSpc>
                            <a:spcBef>
                              <a:spcPts val="0"/>
                            </a:spcBef>
                            <a:spcAft>
                              <a:spcPts val="1000"/>
                            </a:spcAft>
                          </a:pPr>
                          <a:r>
                            <a:rPr lang="he-IL" sz="1100">
                              <a:effectLst/>
                            </a:rPr>
                            <a:t> </a:t>
                          </a:r>
                          <a:endParaRPr lang="en-US" sz="1000">
                            <a:effectLst/>
                            <a:latin typeface="Tahoma"/>
                            <a:ea typeface="Tahoma"/>
                            <a:cs typeface="Arial"/>
                          </a:endParaRPr>
                        </a:p>
                      </a:txBody>
                      <a:tcPr marL="68458" marR="68458" marT="0" marB="0"/>
                    </a:tc>
                    <a:tc>
                      <a:txBody>
                        <a:bodyPr/>
                        <a:lstStyle/>
                        <a:p>
                          <a:pPr marL="0" marR="0" algn="r" rtl="1">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p>
                                  <m:sSupPr>
                                    <m:ctrlPr>
                                      <a:rPr lang="en-US" sz="1300" i="1">
                                        <a:effectLst/>
                                        <a:latin typeface="Cambria Math"/>
                                      </a:rPr>
                                    </m:ctrlPr>
                                  </m:sSupPr>
                                  <m:e>
                                    <m:r>
                                      <a:rPr lang="en-US" sz="1300">
                                        <a:effectLst/>
                                        <a:latin typeface="Cambria Math"/>
                                      </a:rPr>
                                      <m:t>15</m:t>
                                    </m:r>
                                    <m:r>
                                      <a:rPr lang="en-US" sz="1300">
                                        <a:effectLst/>
                                        <a:latin typeface="Cambria Math"/>
                                      </a:rPr>
                                      <m:t>𝐴𝐸</m:t>
                                    </m:r>
                                  </m:e>
                                  <m:sup>
                                    <m:r>
                                      <a:rPr lang="en-US" sz="1300">
                                        <a:effectLst/>
                                        <a:latin typeface="Cambria Math"/>
                                      </a:rPr>
                                      <m:t>2</m:t>
                                    </m:r>
                                  </m:sup>
                                </m:sSup>
                                <m:r>
                                  <a:rPr lang="en-US" sz="1300">
                                    <a:effectLst/>
                                    <a:latin typeface="Cambria Math"/>
                                  </a:rPr>
                                  <m:t>=</m:t>
                                </m:r>
                                <m:sSup>
                                  <m:sSupPr>
                                    <m:ctrlPr>
                                      <a:rPr lang="en-US" sz="1300" i="1">
                                        <a:effectLst/>
                                        <a:latin typeface="Cambria Math"/>
                                      </a:rPr>
                                    </m:ctrlPr>
                                  </m:sSupPr>
                                  <m:e>
                                    <m:r>
                                      <a:rPr lang="en-US" sz="1300">
                                        <a:effectLst/>
                                        <a:latin typeface="Cambria Math"/>
                                      </a:rPr>
                                      <m:t>5</m:t>
                                    </m:r>
                                  </m:e>
                                  <m:sup>
                                    <m:r>
                                      <a:rPr lang="en-US" sz="1300">
                                        <a:effectLst/>
                                        <a:latin typeface="Cambria Math"/>
                                      </a:rPr>
                                      <m:t>2</m:t>
                                    </m:r>
                                  </m:sup>
                                </m:sSup>
                              </m:oMath>
                            </m:oMathPara>
                          </a14:m>
                          <a:endParaRPr lang="en-US" sz="1000">
                            <a:effectLst/>
                            <a:latin typeface="Tahoma"/>
                            <a:ea typeface="Tahoma"/>
                            <a:cs typeface="Arial"/>
                          </a:endParaRPr>
                        </a:p>
                      </a:txBody>
                      <a:tcPr marL="68458" marR="68458" marT="0" marB="0"/>
                    </a:tc>
                    <a:tc>
                      <a:txBody>
                        <a:bodyPr/>
                        <a:lstStyle/>
                        <a:p>
                          <a:pPr marL="0" marR="0" algn="r" rtl="1">
                            <a:lnSpc>
                              <a:spcPct val="115000"/>
                            </a:lnSpc>
                            <a:spcBef>
                              <a:spcPts val="0"/>
                            </a:spcBef>
                            <a:spcAft>
                              <a:spcPts val="1000"/>
                            </a:spcAft>
                          </a:pPr>
                          <a:r>
                            <a:rPr lang="he-IL" sz="1300">
                              <a:effectLst/>
                            </a:rPr>
                            <a:t> </a:t>
                          </a:r>
                          <a:endParaRPr lang="en-US" sz="1000">
                            <a:effectLst/>
                            <a:latin typeface="Tahoma"/>
                            <a:ea typeface="Tahoma"/>
                            <a:cs typeface="Arial"/>
                          </a:endParaRPr>
                        </a:p>
                      </a:txBody>
                      <a:tcPr marL="68458" marR="68458" marT="0" marB="0"/>
                    </a:tc>
                  </a:tr>
                  <a:tr h="558756">
                    <a:tc>
                      <a:txBody>
                        <a:bodyPr/>
                        <a:lstStyle/>
                        <a:p>
                          <a:pPr marL="0" marR="0" algn="r" rtl="1">
                            <a:lnSpc>
                              <a:spcPct val="115000"/>
                            </a:lnSpc>
                            <a:spcBef>
                              <a:spcPts val="0"/>
                            </a:spcBef>
                            <a:spcAft>
                              <a:spcPts val="1000"/>
                            </a:spcAft>
                          </a:pPr>
                          <a:r>
                            <a:rPr lang="he-IL" sz="1100">
                              <a:effectLst/>
                            </a:rPr>
                            <a:t> </a:t>
                          </a:r>
                          <a:endParaRPr lang="en-US" sz="1000">
                            <a:effectLst/>
                            <a:latin typeface="Tahoma"/>
                            <a:ea typeface="Tahoma"/>
                            <a:cs typeface="Arial"/>
                          </a:endParaRPr>
                        </a:p>
                      </a:txBody>
                      <a:tcPr marL="68458" marR="68458" marT="0" marB="0"/>
                    </a:tc>
                    <a:tc>
                      <a:txBody>
                        <a:bodyPr/>
                        <a:lstStyle/>
                        <a:p>
                          <a:pPr marL="0" marR="0" algn="r" rtl="1">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p>
                                  <m:sSupPr>
                                    <m:ctrlPr>
                                      <a:rPr lang="en-US" sz="1300" i="1">
                                        <a:effectLst/>
                                        <a:latin typeface="Cambria Math"/>
                                      </a:rPr>
                                    </m:ctrlPr>
                                  </m:sSupPr>
                                  <m:e>
                                    <m:r>
                                      <a:rPr lang="en-US" sz="1300">
                                        <a:effectLst/>
                                        <a:latin typeface="Cambria Math"/>
                                      </a:rPr>
                                      <m:t>𝐴𝐸</m:t>
                                    </m:r>
                                  </m:e>
                                  <m:sup>
                                    <m:r>
                                      <a:rPr lang="en-US" sz="1300">
                                        <a:effectLst/>
                                        <a:latin typeface="Cambria Math"/>
                                      </a:rPr>
                                      <m:t>2</m:t>
                                    </m:r>
                                  </m:sup>
                                </m:sSup>
                                <m:r>
                                  <a:rPr lang="en-US" sz="1300">
                                    <a:effectLst/>
                                    <a:latin typeface="Cambria Math"/>
                                  </a:rPr>
                                  <m:t>=</m:t>
                                </m:r>
                                <m:f>
                                  <m:fPr>
                                    <m:ctrlPr>
                                      <a:rPr lang="en-US" sz="1300" i="1">
                                        <a:effectLst/>
                                        <a:latin typeface="Cambria Math"/>
                                      </a:rPr>
                                    </m:ctrlPr>
                                  </m:fPr>
                                  <m:num>
                                    <m:r>
                                      <a:rPr lang="en-US" sz="1300">
                                        <a:effectLst/>
                                        <a:latin typeface="Cambria Math"/>
                                      </a:rPr>
                                      <m:t>25</m:t>
                                    </m:r>
                                  </m:num>
                                  <m:den>
                                    <m:r>
                                      <a:rPr lang="en-US" sz="1300">
                                        <a:effectLst/>
                                        <a:latin typeface="Cambria Math"/>
                                      </a:rPr>
                                      <m:t>15</m:t>
                                    </m:r>
                                  </m:den>
                                </m:f>
                                <m:r>
                                  <a:rPr lang="en-US" sz="1300">
                                    <a:effectLst/>
                                    <a:latin typeface="Cambria Math"/>
                                  </a:rPr>
                                  <m:t>=</m:t>
                                </m:r>
                                <m:f>
                                  <m:fPr>
                                    <m:ctrlPr>
                                      <a:rPr lang="en-US" sz="1300" i="1">
                                        <a:effectLst/>
                                        <a:latin typeface="Cambria Math"/>
                                      </a:rPr>
                                    </m:ctrlPr>
                                  </m:fPr>
                                  <m:num>
                                    <m:r>
                                      <a:rPr lang="en-US" sz="1300">
                                        <a:effectLst/>
                                        <a:latin typeface="Cambria Math"/>
                                      </a:rPr>
                                      <m:t>5</m:t>
                                    </m:r>
                                  </m:num>
                                  <m:den>
                                    <m:r>
                                      <a:rPr lang="en-US" sz="1300">
                                        <a:effectLst/>
                                        <a:latin typeface="Cambria Math"/>
                                      </a:rPr>
                                      <m:t>3</m:t>
                                    </m:r>
                                  </m:den>
                                </m:f>
                              </m:oMath>
                            </m:oMathPara>
                          </a14:m>
                          <a:endParaRPr lang="en-US" sz="1000">
                            <a:effectLst/>
                            <a:latin typeface="Tahoma"/>
                            <a:ea typeface="Tahoma"/>
                            <a:cs typeface="Arial"/>
                          </a:endParaRPr>
                        </a:p>
                      </a:txBody>
                      <a:tcPr marL="68458" marR="68458" marT="0" marB="0"/>
                    </a:tc>
                    <a:tc>
                      <a:txBody>
                        <a:bodyPr/>
                        <a:lstStyle/>
                        <a:p>
                          <a:pPr marL="0" marR="0" algn="r" rtl="1">
                            <a:lnSpc>
                              <a:spcPct val="115000"/>
                            </a:lnSpc>
                            <a:spcBef>
                              <a:spcPts val="0"/>
                            </a:spcBef>
                            <a:spcAft>
                              <a:spcPts val="1000"/>
                            </a:spcAft>
                          </a:pPr>
                          <a:r>
                            <a:rPr lang="he-IL" sz="1300">
                              <a:effectLst/>
                            </a:rPr>
                            <a:t>*</a:t>
                          </a:r>
                          <a:endParaRPr lang="en-US" sz="1000">
                            <a:effectLst/>
                            <a:latin typeface="Tahoma"/>
                            <a:ea typeface="Tahoma"/>
                            <a:cs typeface="Arial"/>
                          </a:endParaRPr>
                        </a:p>
                      </a:txBody>
                      <a:tcPr marL="68458" marR="68458" marT="0" marB="0"/>
                    </a:tc>
                  </a:tr>
                  <a:tr h="354206">
                    <a:tc>
                      <a:txBody>
                        <a:bodyPr/>
                        <a:lstStyle/>
                        <a:p>
                          <a:pPr marL="0" marR="0" algn="r" rtl="1">
                            <a:lnSpc>
                              <a:spcPct val="115000"/>
                            </a:lnSpc>
                            <a:spcBef>
                              <a:spcPts val="0"/>
                            </a:spcBef>
                            <a:spcAft>
                              <a:spcPts val="1000"/>
                            </a:spcAft>
                          </a:pPr>
                          <a:r>
                            <a:rPr lang="he-IL" sz="1100">
                              <a:effectLst/>
                            </a:rPr>
                            <a:t> </a:t>
                          </a:r>
                          <a:endParaRPr lang="en-US" sz="1000">
                            <a:effectLst/>
                            <a:latin typeface="Tahoma"/>
                            <a:ea typeface="Tahoma"/>
                            <a:cs typeface="Arial"/>
                          </a:endParaRPr>
                        </a:p>
                      </a:txBody>
                      <a:tcPr marL="68458" marR="68458" marT="0" marB="0"/>
                    </a:tc>
                    <a:tc>
                      <a:txBody>
                        <a:bodyPr/>
                        <a:lstStyle/>
                        <a:p>
                          <a:pPr marL="0" marR="0" algn="r" rtl="1">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he-IL" sz="1300">
                                    <a:effectLst/>
                                    <a:latin typeface="Cambria Math"/>
                                  </a:rPr>
                                  <m:t>∆</m:t>
                                </m:r>
                                <m:r>
                                  <m:rPr>
                                    <m:sty m:val="p"/>
                                  </m:rPr>
                                  <a:rPr lang="en-US" sz="1300">
                                    <a:effectLst/>
                                    <a:latin typeface="Cambria Math"/>
                                  </a:rPr>
                                  <m:t>AEC</m:t>
                                </m:r>
                                <m:r>
                                  <a:rPr lang="en-US" sz="1300">
                                    <a:effectLst/>
                                    <a:latin typeface="Cambria Math"/>
                                  </a:rPr>
                                  <m:t>~∆</m:t>
                                </m:r>
                                <m:r>
                                  <a:rPr lang="en-US" sz="1300">
                                    <a:effectLst/>
                                    <a:latin typeface="Cambria Math"/>
                                  </a:rPr>
                                  <m:t>𝐵𝐸𝐴</m:t>
                                </m:r>
                              </m:oMath>
                            </m:oMathPara>
                          </a14:m>
                          <a:endParaRPr lang="en-US" sz="1000">
                            <a:effectLst/>
                            <a:latin typeface="Tahoma"/>
                            <a:ea typeface="Tahoma"/>
                            <a:cs typeface="Arial"/>
                          </a:endParaRPr>
                        </a:p>
                      </a:txBody>
                      <a:tcPr marL="68458" marR="68458" marT="0" marB="0"/>
                    </a:tc>
                    <a:tc>
                      <a:txBody>
                        <a:bodyPr/>
                        <a:lstStyle/>
                        <a:p>
                          <a:pPr marL="0" marR="0" algn="r" rtl="1">
                            <a:lnSpc>
                              <a:spcPct val="115000"/>
                            </a:lnSpc>
                            <a:spcBef>
                              <a:spcPts val="0"/>
                            </a:spcBef>
                            <a:spcAft>
                              <a:spcPts val="1000"/>
                            </a:spcAft>
                          </a:pPr>
                          <a:r>
                            <a:rPr lang="he-IL" sz="1300">
                              <a:effectLst/>
                            </a:rPr>
                            <a:t>ז.ז.ז</a:t>
                          </a:r>
                          <a:endParaRPr lang="en-US" sz="1000">
                            <a:effectLst/>
                            <a:latin typeface="Tahoma"/>
                            <a:ea typeface="Tahoma"/>
                            <a:cs typeface="Arial"/>
                          </a:endParaRPr>
                        </a:p>
                      </a:txBody>
                      <a:tcPr marL="68458" marR="68458" marT="0" marB="0"/>
                    </a:tc>
                  </a:tr>
                  <a:tr h="552544">
                    <a:tc>
                      <a:txBody>
                        <a:bodyPr/>
                        <a:lstStyle/>
                        <a:p>
                          <a:pPr marL="0" marR="0" algn="r" rtl="1">
                            <a:lnSpc>
                              <a:spcPct val="115000"/>
                            </a:lnSpc>
                            <a:spcBef>
                              <a:spcPts val="0"/>
                            </a:spcBef>
                            <a:spcAft>
                              <a:spcPts val="1000"/>
                            </a:spcAft>
                          </a:pPr>
                          <a:r>
                            <a:rPr lang="he-IL" sz="1100">
                              <a:effectLst/>
                            </a:rPr>
                            <a:t> </a:t>
                          </a:r>
                          <a:endParaRPr lang="en-US" sz="1000">
                            <a:effectLst/>
                            <a:latin typeface="Tahoma"/>
                            <a:ea typeface="Tahoma"/>
                            <a:cs typeface="Arial"/>
                          </a:endParaRPr>
                        </a:p>
                      </a:txBody>
                      <a:tcPr marL="68458" marR="68458" marT="0" marB="0"/>
                    </a:tc>
                    <a:tc>
                      <a:txBody>
                        <a:bodyPr/>
                        <a:lstStyle/>
                        <a:p>
                          <a:pPr marL="0" marR="0" algn="r" rtl="1">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f>
                                  <m:fPr>
                                    <m:ctrlPr>
                                      <a:rPr lang="en-US" sz="1300" i="1">
                                        <a:effectLst/>
                                        <a:latin typeface="Cambria Math"/>
                                      </a:rPr>
                                    </m:ctrlPr>
                                  </m:fPr>
                                  <m:num>
                                    <m:r>
                                      <a:rPr lang="en-US" sz="1300">
                                        <a:effectLst/>
                                        <a:latin typeface="Cambria Math"/>
                                      </a:rPr>
                                      <m:t>𝐴𝐸</m:t>
                                    </m:r>
                                  </m:num>
                                  <m:den>
                                    <m:r>
                                      <a:rPr lang="en-US" sz="1300">
                                        <a:effectLst/>
                                        <a:latin typeface="Cambria Math"/>
                                      </a:rPr>
                                      <m:t>𝐵𝐸</m:t>
                                    </m:r>
                                  </m:den>
                                </m:f>
                                <m:r>
                                  <a:rPr lang="en-US" sz="1300">
                                    <a:effectLst/>
                                    <a:latin typeface="Cambria Math"/>
                                  </a:rPr>
                                  <m:t>=</m:t>
                                </m:r>
                                <m:f>
                                  <m:fPr>
                                    <m:ctrlPr>
                                      <a:rPr lang="en-US" sz="1300" i="1">
                                        <a:effectLst/>
                                        <a:latin typeface="Cambria Math"/>
                                      </a:rPr>
                                    </m:ctrlPr>
                                  </m:fPr>
                                  <m:num>
                                    <m:r>
                                      <a:rPr lang="en-US" sz="1300">
                                        <a:effectLst/>
                                        <a:latin typeface="Cambria Math"/>
                                      </a:rPr>
                                      <m:t>𝐸𝐶</m:t>
                                    </m:r>
                                  </m:num>
                                  <m:den>
                                    <m:r>
                                      <a:rPr lang="en-US" sz="1300">
                                        <a:effectLst/>
                                        <a:latin typeface="Cambria Math"/>
                                      </a:rPr>
                                      <m:t>𝐸𝐴</m:t>
                                    </m:r>
                                  </m:den>
                                </m:f>
                                <m:r>
                                  <a:rPr lang="en-US" sz="1300">
                                    <a:effectLst/>
                                    <a:latin typeface="Cambria Math"/>
                                  </a:rPr>
                                  <m:t>=</m:t>
                                </m:r>
                                <m:f>
                                  <m:fPr>
                                    <m:ctrlPr>
                                      <a:rPr lang="en-US" sz="1300" i="1">
                                        <a:effectLst/>
                                        <a:latin typeface="Cambria Math"/>
                                      </a:rPr>
                                    </m:ctrlPr>
                                  </m:fPr>
                                  <m:num>
                                    <m:r>
                                      <a:rPr lang="en-US" sz="1300">
                                        <a:effectLst/>
                                        <a:latin typeface="Cambria Math"/>
                                      </a:rPr>
                                      <m:t>𝐴𝐶</m:t>
                                    </m:r>
                                  </m:num>
                                  <m:den>
                                    <m:r>
                                      <a:rPr lang="en-US" sz="1300">
                                        <a:effectLst/>
                                        <a:latin typeface="Cambria Math"/>
                                      </a:rPr>
                                      <m:t>𝐵𝐴</m:t>
                                    </m:r>
                                  </m:den>
                                </m:f>
                              </m:oMath>
                            </m:oMathPara>
                          </a14:m>
                          <a:endParaRPr lang="en-US" sz="1000">
                            <a:effectLst/>
                            <a:latin typeface="Tahoma"/>
                            <a:ea typeface="Tahoma"/>
                            <a:cs typeface="Arial"/>
                          </a:endParaRPr>
                        </a:p>
                      </a:txBody>
                      <a:tcPr marL="68458" marR="68458" marT="0" marB="0"/>
                    </a:tc>
                    <a:tc>
                      <a:txBody>
                        <a:bodyPr/>
                        <a:lstStyle/>
                        <a:p>
                          <a:pPr marL="0" marR="0" algn="r" rtl="1">
                            <a:lnSpc>
                              <a:spcPct val="115000"/>
                            </a:lnSpc>
                            <a:spcBef>
                              <a:spcPts val="0"/>
                            </a:spcBef>
                            <a:spcAft>
                              <a:spcPts val="1000"/>
                            </a:spcAft>
                          </a:pPr>
                          <a:r>
                            <a:rPr lang="he-IL" sz="1300">
                              <a:effectLst/>
                            </a:rPr>
                            <a:t> </a:t>
                          </a:r>
                          <a:endParaRPr lang="en-US" sz="1000">
                            <a:effectLst/>
                            <a:latin typeface="Tahoma"/>
                            <a:ea typeface="Tahoma"/>
                            <a:cs typeface="Arial"/>
                          </a:endParaRPr>
                        </a:p>
                      </a:txBody>
                      <a:tcPr marL="68458" marR="68458" marT="0" marB="0"/>
                    </a:tc>
                  </a:tr>
                  <a:tr h="354206">
                    <a:tc>
                      <a:txBody>
                        <a:bodyPr/>
                        <a:lstStyle/>
                        <a:p>
                          <a:pPr marL="457200" algn="r" rtl="1">
                            <a:lnSpc>
                              <a:spcPct val="115000"/>
                            </a:lnSpc>
                          </a:pPr>
                          <a:r>
                            <a:rPr lang="he-IL" sz="1100">
                              <a:effectLst/>
                            </a:rPr>
                            <a:t> </a:t>
                          </a:r>
                          <a:endParaRPr lang="en-US" sz="1000">
                            <a:effectLst/>
                            <a:latin typeface="Calibri"/>
                            <a:ea typeface="Calibri"/>
                            <a:cs typeface="Arial"/>
                          </a:endParaRPr>
                        </a:p>
                      </a:txBody>
                      <a:tcPr marL="68458" marR="68458" marT="0" marB="0"/>
                    </a:tc>
                    <a:tc>
                      <a:txBody>
                        <a:bodyPr/>
                        <a:lstStyle/>
                        <a:p>
                          <a:pPr marL="0" marR="0" algn="r" rtl="1">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p>
                                  <m:sSupPr>
                                    <m:ctrlPr>
                                      <a:rPr lang="en-US" sz="1300" i="1">
                                        <a:effectLst/>
                                        <a:latin typeface="Cambria Math"/>
                                      </a:rPr>
                                    </m:ctrlPr>
                                  </m:sSupPr>
                                  <m:e>
                                    <m:r>
                                      <m:rPr>
                                        <m:sty m:val="p"/>
                                      </m:rPr>
                                      <a:rPr lang="en-US" sz="1300">
                                        <a:effectLst/>
                                        <a:latin typeface="Cambria Math"/>
                                      </a:rPr>
                                      <m:t>AE</m:t>
                                    </m:r>
                                  </m:e>
                                  <m:sup>
                                    <m:r>
                                      <a:rPr lang="en-US" sz="1300">
                                        <a:effectLst/>
                                        <a:latin typeface="Cambria Math"/>
                                      </a:rPr>
                                      <m:t>2</m:t>
                                    </m:r>
                                  </m:sup>
                                </m:sSup>
                                <m:r>
                                  <a:rPr lang="en-US" sz="1300">
                                    <a:effectLst/>
                                    <a:latin typeface="Cambria Math"/>
                                  </a:rPr>
                                  <m:t>=</m:t>
                                </m:r>
                                <m:r>
                                  <m:rPr>
                                    <m:sty m:val="p"/>
                                  </m:rPr>
                                  <a:rPr lang="en-US" sz="1300">
                                    <a:effectLst/>
                                    <a:latin typeface="Cambria Math"/>
                                  </a:rPr>
                                  <m:t>EC</m:t>
                                </m:r>
                                <m:r>
                                  <a:rPr lang="en-US" sz="1300">
                                    <a:effectLst/>
                                    <a:latin typeface="Cambria Math"/>
                                  </a:rPr>
                                  <m:t>∙</m:t>
                                </m:r>
                                <m:r>
                                  <m:rPr>
                                    <m:sty m:val="p"/>
                                  </m:rPr>
                                  <a:rPr lang="en-US" sz="1300">
                                    <a:effectLst/>
                                    <a:latin typeface="Cambria Math"/>
                                  </a:rPr>
                                  <m:t>BE</m:t>
                                </m:r>
                              </m:oMath>
                            </m:oMathPara>
                          </a14:m>
                          <a:endParaRPr lang="en-US" sz="1000">
                            <a:effectLst/>
                            <a:latin typeface="Tahoma"/>
                            <a:ea typeface="Tahoma"/>
                            <a:cs typeface="Arial"/>
                          </a:endParaRPr>
                        </a:p>
                      </a:txBody>
                      <a:tcPr marL="68458" marR="68458" marT="0" marB="0"/>
                    </a:tc>
                    <a:tc>
                      <a:txBody>
                        <a:bodyPr/>
                        <a:lstStyle/>
                        <a:p>
                          <a:pPr marL="0" marR="0" algn="r" rtl="1">
                            <a:lnSpc>
                              <a:spcPct val="115000"/>
                            </a:lnSpc>
                            <a:spcBef>
                              <a:spcPts val="0"/>
                            </a:spcBef>
                            <a:spcAft>
                              <a:spcPts val="1000"/>
                            </a:spcAft>
                          </a:pPr>
                          <a:r>
                            <a:rPr lang="he-IL" sz="1300">
                              <a:effectLst/>
                            </a:rPr>
                            <a:t> </a:t>
                          </a:r>
                          <a:endParaRPr lang="en-US" sz="1000">
                            <a:effectLst/>
                            <a:latin typeface="Tahoma"/>
                            <a:ea typeface="Tahoma"/>
                            <a:cs typeface="Arial"/>
                          </a:endParaRPr>
                        </a:p>
                      </a:txBody>
                      <a:tcPr marL="68458" marR="68458" marT="0" marB="0"/>
                    </a:tc>
                  </a:tr>
                  <a:tr h="354206">
                    <a:tc>
                      <a:txBody>
                        <a:bodyPr/>
                        <a:lstStyle/>
                        <a:p>
                          <a:pPr marL="457200" algn="r" rtl="1">
                            <a:lnSpc>
                              <a:spcPct val="115000"/>
                            </a:lnSpc>
                          </a:pPr>
                          <a:r>
                            <a:rPr lang="he-IL" sz="1100">
                              <a:effectLst/>
                            </a:rPr>
                            <a:t> </a:t>
                          </a:r>
                          <a:endParaRPr lang="en-US" sz="1000">
                            <a:effectLst/>
                            <a:latin typeface="Calibri"/>
                            <a:ea typeface="Calibri"/>
                            <a:cs typeface="Arial"/>
                          </a:endParaRPr>
                        </a:p>
                      </a:txBody>
                      <a:tcPr marL="68458" marR="68458" marT="0" marB="0"/>
                    </a:tc>
                    <a:tc>
                      <a:txBody>
                        <a:bodyPr/>
                        <a:lstStyle/>
                        <a:p>
                          <a:pPr marL="0" marR="0" algn="r" rtl="1">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p>
                                  <m:sSupPr>
                                    <m:ctrlPr>
                                      <a:rPr lang="en-US" sz="1300" i="1">
                                        <a:effectLst/>
                                        <a:latin typeface="Cambria Math"/>
                                      </a:rPr>
                                    </m:ctrlPr>
                                  </m:sSupPr>
                                  <m:e>
                                    <m:r>
                                      <m:rPr>
                                        <m:sty m:val="p"/>
                                      </m:rPr>
                                      <a:rPr lang="en-US" sz="1300">
                                        <a:effectLst/>
                                        <a:latin typeface="Cambria Math"/>
                                      </a:rPr>
                                      <m:t>AE</m:t>
                                    </m:r>
                                  </m:e>
                                  <m:sup>
                                    <m:r>
                                      <a:rPr lang="en-US" sz="1300">
                                        <a:effectLst/>
                                        <a:latin typeface="Cambria Math"/>
                                      </a:rPr>
                                      <m:t>2</m:t>
                                    </m:r>
                                  </m:sup>
                                </m:sSup>
                                <m:r>
                                  <a:rPr lang="en-US" sz="1300">
                                    <a:effectLst/>
                                    <a:latin typeface="Cambria Math"/>
                                  </a:rPr>
                                  <m:t>=</m:t>
                                </m:r>
                                <m:r>
                                  <a:rPr lang="en-US" sz="1300">
                                    <a:effectLst/>
                                    <a:latin typeface="Cambria Math"/>
                                  </a:rPr>
                                  <m:t>1</m:t>
                                </m:r>
                                <m:r>
                                  <a:rPr lang="en-US" sz="1300">
                                    <a:effectLst/>
                                    <a:latin typeface="Cambria Math"/>
                                  </a:rPr>
                                  <m:t>∙</m:t>
                                </m:r>
                                <m:r>
                                  <m:rPr>
                                    <m:sty m:val="p"/>
                                  </m:rPr>
                                  <a:rPr lang="en-US" sz="1300">
                                    <a:effectLst/>
                                    <a:latin typeface="Cambria Math"/>
                                  </a:rPr>
                                  <m:t>BE</m:t>
                                </m:r>
                              </m:oMath>
                            </m:oMathPara>
                          </a14:m>
                          <a:endParaRPr lang="en-US" sz="1000">
                            <a:effectLst/>
                            <a:latin typeface="Tahoma"/>
                            <a:ea typeface="Tahoma"/>
                            <a:cs typeface="Arial"/>
                          </a:endParaRPr>
                        </a:p>
                      </a:txBody>
                      <a:tcPr marL="68458" marR="68458" marT="0" marB="0"/>
                    </a:tc>
                    <a:tc>
                      <a:txBody>
                        <a:bodyPr/>
                        <a:lstStyle/>
                        <a:p>
                          <a:pPr marL="0" marR="0" algn="r" rtl="1">
                            <a:lnSpc>
                              <a:spcPct val="115000"/>
                            </a:lnSpc>
                            <a:spcBef>
                              <a:spcPts val="0"/>
                            </a:spcBef>
                            <a:spcAft>
                              <a:spcPts val="1000"/>
                            </a:spcAft>
                          </a:pPr>
                          <a:r>
                            <a:rPr lang="he-IL" sz="1300">
                              <a:effectLst/>
                            </a:rPr>
                            <a:t> </a:t>
                          </a:r>
                          <a:endParaRPr lang="en-US" sz="1000">
                            <a:effectLst/>
                            <a:latin typeface="Tahoma"/>
                            <a:ea typeface="Tahoma"/>
                            <a:cs typeface="Arial"/>
                          </a:endParaRPr>
                        </a:p>
                      </a:txBody>
                      <a:tcPr marL="68458" marR="68458" marT="0" marB="0"/>
                    </a:tc>
                  </a:tr>
                  <a:tr h="558756">
                    <a:tc>
                      <a:txBody>
                        <a:bodyPr/>
                        <a:lstStyle/>
                        <a:p>
                          <a:pPr marL="457200" algn="r" rtl="1">
                            <a:lnSpc>
                              <a:spcPct val="115000"/>
                            </a:lnSpc>
                          </a:pPr>
                          <a:r>
                            <a:rPr lang="he-IL" sz="1100">
                              <a:effectLst/>
                            </a:rPr>
                            <a:t> </a:t>
                          </a:r>
                          <a:endParaRPr lang="en-US" sz="1000">
                            <a:effectLst/>
                            <a:latin typeface="Calibri"/>
                            <a:ea typeface="Calibri"/>
                            <a:cs typeface="Arial"/>
                          </a:endParaRPr>
                        </a:p>
                      </a:txBody>
                      <a:tcPr marL="68458" marR="68458" marT="0" marB="0"/>
                    </a:tc>
                    <a:tc>
                      <a:txBody>
                        <a:bodyPr/>
                        <a:lstStyle/>
                        <a:p>
                          <a:pPr marL="0" marR="0" algn="r" rtl="1">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m:rPr>
                                    <m:sty m:val="p"/>
                                  </m:rPr>
                                  <a:rPr lang="en-US" sz="1300">
                                    <a:effectLst/>
                                    <a:latin typeface="Cambria Math"/>
                                  </a:rPr>
                                  <m:t>BE</m:t>
                                </m:r>
                                <m:r>
                                  <a:rPr lang="en-US" sz="1300">
                                    <a:effectLst/>
                                    <a:latin typeface="Cambria Math"/>
                                  </a:rPr>
                                  <m:t>=</m:t>
                                </m:r>
                                <m:sSup>
                                  <m:sSupPr>
                                    <m:ctrlPr>
                                      <a:rPr lang="en-US" sz="1300" i="1">
                                        <a:effectLst/>
                                        <a:latin typeface="Cambria Math"/>
                                      </a:rPr>
                                    </m:ctrlPr>
                                  </m:sSupPr>
                                  <m:e>
                                    <m:r>
                                      <a:rPr lang="en-US" sz="1300">
                                        <a:effectLst/>
                                        <a:latin typeface="Cambria Math"/>
                                      </a:rPr>
                                      <m:t>𝐴𝐸</m:t>
                                    </m:r>
                                  </m:e>
                                  <m:sup>
                                    <m:r>
                                      <a:rPr lang="en-US" sz="1300">
                                        <a:effectLst/>
                                        <a:latin typeface="Cambria Math"/>
                                      </a:rPr>
                                      <m:t>2</m:t>
                                    </m:r>
                                  </m:sup>
                                </m:sSup>
                                <m:r>
                                  <a:rPr lang="en-US" sz="1300">
                                    <a:effectLst/>
                                    <a:latin typeface="Cambria Math"/>
                                  </a:rPr>
                                  <m:t>=</m:t>
                                </m:r>
                                <m:f>
                                  <m:fPr>
                                    <m:ctrlPr>
                                      <a:rPr lang="en-US" sz="1300" i="1">
                                        <a:effectLst/>
                                        <a:latin typeface="Cambria Math"/>
                                      </a:rPr>
                                    </m:ctrlPr>
                                  </m:fPr>
                                  <m:num>
                                    <m:r>
                                      <a:rPr lang="en-US" sz="1300">
                                        <a:effectLst/>
                                        <a:latin typeface="Cambria Math"/>
                                      </a:rPr>
                                      <m:t>5</m:t>
                                    </m:r>
                                  </m:num>
                                  <m:den>
                                    <m:r>
                                      <a:rPr lang="en-US" sz="1300">
                                        <a:effectLst/>
                                        <a:latin typeface="Cambria Math"/>
                                      </a:rPr>
                                      <m:t>3</m:t>
                                    </m:r>
                                  </m:den>
                                </m:f>
                              </m:oMath>
                            </m:oMathPara>
                          </a14:m>
                          <a:endParaRPr lang="en-US" sz="1000">
                            <a:effectLst/>
                            <a:latin typeface="Tahoma"/>
                            <a:ea typeface="Tahoma"/>
                            <a:cs typeface="Arial"/>
                          </a:endParaRPr>
                        </a:p>
                      </a:txBody>
                      <a:tcPr marL="68458" marR="68458" marT="0" marB="0"/>
                    </a:tc>
                    <a:tc>
                      <a:txBody>
                        <a:bodyPr/>
                        <a:lstStyle/>
                        <a:p>
                          <a:pPr marL="0" marR="0" algn="r" rtl="1">
                            <a:lnSpc>
                              <a:spcPct val="115000"/>
                            </a:lnSpc>
                            <a:spcBef>
                              <a:spcPts val="0"/>
                            </a:spcBef>
                            <a:spcAft>
                              <a:spcPts val="1000"/>
                            </a:spcAft>
                          </a:pPr>
                          <a:r>
                            <a:rPr lang="he-IL" sz="1300" dirty="0">
                              <a:effectLst/>
                            </a:rPr>
                            <a:t>מ-*</a:t>
                          </a:r>
                          <a:endParaRPr lang="en-US" sz="1000" dirty="0">
                            <a:effectLst/>
                            <a:latin typeface="Tahoma"/>
                            <a:ea typeface="Tahoma"/>
                            <a:cs typeface="Arial"/>
                          </a:endParaRPr>
                        </a:p>
                      </a:txBody>
                      <a:tcPr marL="68458" marR="68458" marT="0" marB="0"/>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757208493"/>
                  </p:ext>
                </p:extLst>
              </p:nvPr>
            </p:nvGraphicFramePr>
            <p:xfrm>
              <a:off x="409904" y="884537"/>
              <a:ext cx="5872797" cy="4063917"/>
            </p:xfrm>
            <a:graphic>
              <a:graphicData uri="http://schemas.openxmlformats.org/drawingml/2006/table">
                <a:tbl>
                  <a:tblPr rtl="1" firstRow="1" firstCol="1" bandRow="1">
                    <a:tableStyleId>{5C22544A-7EE6-4342-B048-85BDC9FD1C3A}</a:tableStyleId>
                  </a:tblPr>
                  <a:tblGrid>
                    <a:gridCol w="872204"/>
                    <a:gridCol w="2087331"/>
                    <a:gridCol w="2913262"/>
                  </a:tblGrid>
                  <a:tr h="581638">
                    <a:tc>
                      <a:txBody>
                        <a:bodyPr/>
                        <a:lstStyle/>
                        <a:p>
                          <a:pPr marL="0" marR="0" algn="r" rtl="1">
                            <a:lnSpc>
                              <a:spcPct val="115000"/>
                            </a:lnSpc>
                            <a:spcBef>
                              <a:spcPts val="0"/>
                            </a:spcBef>
                            <a:spcAft>
                              <a:spcPts val="1000"/>
                            </a:spcAft>
                          </a:pPr>
                          <a:r>
                            <a:rPr lang="he-IL" sz="1100" dirty="0">
                              <a:effectLst/>
                            </a:rPr>
                            <a:t> </a:t>
                          </a:r>
                          <a:endParaRPr lang="en-US" sz="1000" dirty="0">
                            <a:effectLst/>
                            <a:latin typeface="Tahoma"/>
                            <a:ea typeface="Tahoma"/>
                            <a:cs typeface="Arial"/>
                          </a:endParaRPr>
                        </a:p>
                      </a:txBody>
                      <a:tcPr marL="68458" marR="68458" marT="0" marB="0"/>
                    </a:tc>
                    <a:tc>
                      <a:txBody>
                        <a:bodyPr/>
                        <a:lstStyle/>
                        <a:p>
                          <a:endParaRPr lang="he-IL"/>
                        </a:p>
                      </a:txBody>
                      <a:tcPr marL="68458" marR="68458" marT="0" marB="0">
                        <a:blipFill rotWithShape="1">
                          <a:blip r:embed="rId3"/>
                          <a:stretch>
                            <a:fillRect l="-41691" t="-3158" r="-139359" b="-602105"/>
                          </a:stretch>
                        </a:blipFill>
                      </a:tcPr>
                    </a:tc>
                    <a:tc>
                      <a:txBody>
                        <a:bodyPr/>
                        <a:lstStyle/>
                        <a:p>
                          <a:endParaRPr lang="he-IL"/>
                        </a:p>
                      </a:txBody>
                      <a:tcPr marL="68458" marR="68458" marT="0" marB="0">
                        <a:blipFill rotWithShape="1">
                          <a:blip r:embed="rId3"/>
                          <a:stretch>
                            <a:fillRect l="-101674" t="-3158" b="-602105"/>
                          </a:stretch>
                        </a:blipFill>
                      </a:tcPr>
                    </a:tc>
                  </a:tr>
                  <a:tr h="370015">
                    <a:tc>
                      <a:txBody>
                        <a:bodyPr/>
                        <a:lstStyle/>
                        <a:p>
                          <a:pPr marL="0" marR="0" algn="r" rtl="1">
                            <a:lnSpc>
                              <a:spcPct val="115000"/>
                            </a:lnSpc>
                            <a:spcBef>
                              <a:spcPts val="0"/>
                            </a:spcBef>
                            <a:spcAft>
                              <a:spcPts val="1000"/>
                            </a:spcAft>
                          </a:pPr>
                          <a:r>
                            <a:rPr lang="he-IL" sz="1100">
                              <a:effectLst/>
                            </a:rPr>
                            <a:t> </a:t>
                          </a:r>
                          <a:endParaRPr lang="en-US" sz="1000">
                            <a:effectLst/>
                            <a:latin typeface="Tahoma"/>
                            <a:ea typeface="Tahoma"/>
                            <a:cs typeface="Arial"/>
                          </a:endParaRPr>
                        </a:p>
                      </a:txBody>
                      <a:tcPr marL="68458" marR="68458" marT="0" marB="0"/>
                    </a:tc>
                    <a:tc>
                      <a:txBody>
                        <a:bodyPr/>
                        <a:lstStyle/>
                        <a:p>
                          <a:endParaRPr lang="he-IL"/>
                        </a:p>
                      </a:txBody>
                      <a:tcPr marL="68458" marR="68458" marT="0" marB="0">
                        <a:blipFill rotWithShape="1">
                          <a:blip r:embed="rId3"/>
                          <a:stretch>
                            <a:fillRect l="-41691" t="-160656" r="-139359" b="-837705"/>
                          </a:stretch>
                        </a:blipFill>
                      </a:tcPr>
                    </a:tc>
                    <a:tc>
                      <a:txBody>
                        <a:bodyPr/>
                        <a:lstStyle/>
                        <a:p>
                          <a:pPr marL="0" marR="0" algn="r" rtl="1">
                            <a:lnSpc>
                              <a:spcPct val="115000"/>
                            </a:lnSpc>
                            <a:spcBef>
                              <a:spcPts val="0"/>
                            </a:spcBef>
                            <a:spcAft>
                              <a:spcPts val="1000"/>
                            </a:spcAft>
                          </a:pPr>
                          <a:r>
                            <a:rPr lang="he-IL" sz="1300">
                              <a:effectLst/>
                            </a:rPr>
                            <a:t> </a:t>
                          </a:r>
                          <a:endParaRPr lang="en-US" sz="1000">
                            <a:effectLst/>
                            <a:latin typeface="Tahoma"/>
                            <a:ea typeface="Tahoma"/>
                            <a:cs typeface="Arial"/>
                          </a:endParaRPr>
                        </a:p>
                      </a:txBody>
                      <a:tcPr marL="68458" marR="68458" marT="0" marB="0"/>
                    </a:tc>
                  </a:tr>
                  <a:tr h="374714">
                    <a:tc>
                      <a:txBody>
                        <a:bodyPr/>
                        <a:lstStyle/>
                        <a:p>
                          <a:pPr marL="0" marR="0" algn="r" rtl="1">
                            <a:lnSpc>
                              <a:spcPct val="115000"/>
                            </a:lnSpc>
                            <a:spcBef>
                              <a:spcPts val="0"/>
                            </a:spcBef>
                            <a:spcAft>
                              <a:spcPts val="1000"/>
                            </a:spcAft>
                          </a:pPr>
                          <a:r>
                            <a:rPr lang="he-IL" sz="1100">
                              <a:effectLst/>
                            </a:rPr>
                            <a:t> </a:t>
                          </a:r>
                          <a:endParaRPr lang="en-US" sz="1000">
                            <a:effectLst/>
                            <a:latin typeface="Tahoma"/>
                            <a:ea typeface="Tahoma"/>
                            <a:cs typeface="Arial"/>
                          </a:endParaRPr>
                        </a:p>
                      </a:txBody>
                      <a:tcPr marL="68458" marR="68458" marT="0" marB="0"/>
                    </a:tc>
                    <a:tc>
                      <a:txBody>
                        <a:bodyPr/>
                        <a:lstStyle/>
                        <a:p>
                          <a:endParaRPr lang="he-IL"/>
                        </a:p>
                      </a:txBody>
                      <a:tcPr marL="68458" marR="68458" marT="0" marB="0">
                        <a:blipFill rotWithShape="1">
                          <a:blip r:embed="rId3"/>
                          <a:stretch>
                            <a:fillRect l="-41691" t="-256452" r="-139359" b="-724194"/>
                          </a:stretch>
                        </a:blipFill>
                      </a:tcPr>
                    </a:tc>
                    <a:tc>
                      <a:txBody>
                        <a:bodyPr/>
                        <a:lstStyle/>
                        <a:p>
                          <a:pPr marL="0" marR="0" algn="r" rtl="1">
                            <a:lnSpc>
                              <a:spcPct val="115000"/>
                            </a:lnSpc>
                            <a:spcBef>
                              <a:spcPts val="0"/>
                            </a:spcBef>
                            <a:spcAft>
                              <a:spcPts val="1000"/>
                            </a:spcAft>
                          </a:pPr>
                          <a:r>
                            <a:rPr lang="he-IL" sz="1300">
                              <a:effectLst/>
                            </a:rPr>
                            <a:t> </a:t>
                          </a:r>
                          <a:endParaRPr lang="en-US" sz="1000">
                            <a:effectLst/>
                            <a:latin typeface="Tahoma"/>
                            <a:ea typeface="Tahoma"/>
                            <a:cs typeface="Arial"/>
                          </a:endParaRPr>
                        </a:p>
                      </a:txBody>
                      <a:tcPr marL="68458" marR="68458" marT="0" marB="0"/>
                    </a:tc>
                  </a:tr>
                  <a:tr h="559753">
                    <a:tc>
                      <a:txBody>
                        <a:bodyPr/>
                        <a:lstStyle/>
                        <a:p>
                          <a:pPr marL="0" marR="0" algn="r" rtl="1">
                            <a:lnSpc>
                              <a:spcPct val="115000"/>
                            </a:lnSpc>
                            <a:spcBef>
                              <a:spcPts val="0"/>
                            </a:spcBef>
                            <a:spcAft>
                              <a:spcPts val="1000"/>
                            </a:spcAft>
                          </a:pPr>
                          <a:r>
                            <a:rPr lang="he-IL" sz="1100">
                              <a:effectLst/>
                            </a:rPr>
                            <a:t> </a:t>
                          </a:r>
                          <a:endParaRPr lang="en-US" sz="1000">
                            <a:effectLst/>
                            <a:latin typeface="Tahoma"/>
                            <a:ea typeface="Tahoma"/>
                            <a:cs typeface="Arial"/>
                          </a:endParaRPr>
                        </a:p>
                      </a:txBody>
                      <a:tcPr marL="68458" marR="68458" marT="0" marB="0"/>
                    </a:tc>
                    <a:tc>
                      <a:txBody>
                        <a:bodyPr/>
                        <a:lstStyle/>
                        <a:p>
                          <a:endParaRPr lang="he-IL"/>
                        </a:p>
                      </a:txBody>
                      <a:tcPr marL="68458" marR="68458" marT="0" marB="0">
                        <a:blipFill rotWithShape="1">
                          <a:blip r:embed="rId3"/>
                          <a:stretch>
                            <a:fillRect l="-41691" t="-240217" r="-139359" b="-388043"/>
                          </a:stretch>
                        </a:blipFill>
                      </a:tcPr>
                    </a:tc>
                    <a:tc>
                      <a:txBody>
                        <a:bodyPr/>
                        <a:lstStyle/>
                        <a:p>
                          <a:pPr marL="0" marR="0" algn="r" rtl="1">
                            <a:lnSpc>
                              <a:spcPct val="115000"/>
                            </a:lnSpc>
                            <a:spcBef>
                              <a:spcPts val="0"/>
                            </a:spcBef>
                            <a:spcAft>
                              <a:spcPts val="1000"/>
                            </a:spcAft>
                          </a:pPr>
                          <a:r>
                            <a:rPr lang="he-IL" sz="1300">
                              <a:effectLst/>
                            </a:rPr>
                            <a:t>*</a:t>
                          </a:r>
                          <a:endParaRPr lang="en-US" sz="1000">
                            <a:effectLst/>
                            <a:latin typeface="Tahoma"/>
                            <a:ea typeface="Tahoma"/>
                            <a:cs typeface="Arial"/>
                          </a:endParaRPr>
                        </a:p>
                      </a:txBody>
                      <a:tcPr marL="68458" marR="68458" marT="0" marB="0"/>
                    </a:tc>
                  </a:tr>
                  <a:tr h="354838">
                    <a:tc>
                      <a:txBody>
                        <a:bodyPr/>
                        <a:lstStyle/>
                        <a:p>
                          <a:pPr marL="0" marR="0" algn="r" rtl="1">
                            <a:lnSpc>
                              <a:spcPct val="115000"/>
                            </a:lnSpc>
                            <a:spcBef>
                              <a:spcPts val="0"/>
                            </a:spcBef>
                            <a:spcAft>
                              <a:spcPts val="1000"/>
                            </a:spcAft>
                          </a:pPr>
                          <a:r>
                            <a:rPr lang="he-IL" sz="1100">
                              <a:effectLst/>
                            </a:rPr>
                            <a:t> </a:t>
                          </a:r>
                          <a:endParaRPr lang="en-US" sz="1000">
                            <a:effectLst/>
                            <a:latin typeface="Tahoma"/>
                            <a:ea typeface="Tahoma"/>
                            <a:cs typeface="Arial"/>
                          </a:endParaRPr>
                        </a:p>
                      </a:txBody>
                      <a:tcPr marL="68458" marR="68458" marT="0" marB="0"/>
                    </a:tc>
                    <a:tc>
                      <a:txBody>
                        <a:bodyPr/>
                        <a:lstStyle/>
                        <a:p>
                          <a:endParaRPr lang="he-IL"/>
                        </a:p>
                      </a:txBody>
                      <a:tcPr marL="68458" marR="68458" marT="0" marB="0">
                        <a:blipFill rotWithShape="1">
                          <a:blip r:embed="rId3"/>
                          <a:stretch>
                            <a:fillRect l="-41691" t="-539655" r="-139359" b="-515517"/>
                          </a:stretch>
                        </a:blipFill>
                      </a:tcPr>
                    </a:tc>
                    <a:tc>
                      <a:txBody>
                        <a:bodyPr/>
                        <a:lstStyle/>
                        <a:p>
                          <a:pPr marL="0" marR="0" algn="r" rtl="1">
                            <a:lnSpc>
                              <a:spcPct val="115000"/>
                            </a:lnSpc>
                            <a:spcBef>
                              <a:spcPts val="0"/>
                            </a:spcBef>
                            <a:spcAft>
                              <a:spcPts val="1000"/>
                            </a:spcAft>
                          </a:pPr>
                          <a:r>
                            <a:rPr lang="he-IL" sz="1300">
                              <a:effectLst/>
                            </a:rPr>
                            <a:t>ז.ז.ז</a:t>
                          </a:r>
                          <a:endParaRPr lang="en-US" sz="1000">
                            <a:effectLst/>
                            <a:latin typeface="Tahoma"/>
                            <a:ea typeface="Tahoma"/>
                            <a:cs typeface="Arial"/>
                          </a:endParaRPr>
                        </a:p>
                      </a:txBody>
                      <a:tcPr marL="68458" marR="68458" marT="0" marB="0"/>
                    </a:tc>
                  </a:tr>
                  <a:tr h="553530">
                    <a:tc>
                      <a:txBody>
                        <a:bodyPr/>
                        <a:lstStyle/>
                        <a:p>
                          <a:pPr marL="0" marR="0" algn="r" rtl="1">
                            <a:lnSpc>
                              <a:spcPct val="115000"/>
                            </a:lnSpc>
                            <a:spcBef>
                              <a:spcPts val="0"/>
                            </a:spcBef>
                            <a:spcAft>
                              <a:spcPts val="1000"/>
                            </a:spcAft>
                          </a:pPr>
                          <a:r>
                            <a:rPr lang="he-IL" sz="1100">
                              <a:effectLst/>
                            </a:rPr>
                            <a:t> </a:t>
                          </a:r>
                          <a:endParaRPr lang="en-US" sz="1000">
                            <a:effectLst/>
                            <a:latin typeface="Tahoma"/>
                            <a:ea typeface="Tahoma"/>
                            <a:cs typeface="Arial"/>
                          </a:endParaRPr>
                        </a:p>
                      </a:txBody>
                      <a:tcPr marL="68458" marR="68458" marT="0" marB="0"/>
                    </a:tc>
                    <a:tc>
                      <a:txBody>
                        <a:bodyPr/>
                        <a:lstStyle/>
                        <a:p>
                          <a:endParaRPr lang="he-IL"/>
                        </a:p>
                      </a:txBody>
                      <a:tcPr marL="68458" marR="68458" marT="0" marB="0">
                        <a:blipFill rotWithShape="1">
                          <a:blip r:embed="rId3"/>
                          <a:stretch>
                            <a:fillRect l="-41691" t="-407692" r="-139359" b="-228571"/>
                          </a:stretch>
                        </a:blipFill>
                      </a:tcPr>
                    </a:tc>
                    <a:tc>
                      <a:txBody>
                        <a:bodyPr/>
                        <a:lstStyle/>
                        <a:p>
                          <a:pPr marL="0" marR="0" algn="r" rtl="1">
                            <a:lnSpc>
                              <a:spcPct val="115000"/>
                            </a:lnSpc>
                            <a:spcBef>
                              <a:spcPts val="0"/>
                            </a:spcBef>
                            <a:spcAft>
                              <a:spcPts val="1000"/>
                            </a:spcAft>
                          </a:pPr>
                          <a:r>
                            <a:rPr lang="he-IL" sz="1300">
                              <a:effectLst/>
                            </a:rPr>
                            <a:t> </a:t>
                          </a:r>
                          <a:endParaRPr lang="en-US" sz="1000">
                            <a:effectLst/>
                            <a:latin typeface="Tahoma"/>
                            <a:ea typeface="Tahoma"/>
                            <a:cs typeface="Arial"/>
                          </a:endParaRPr>
                        </a:p>
                      </a:txBody>
                      <a:tcPr marL="68458" marR="68458" marT="0" marB="0"/>
                    </a:tc>
                  </a:tr>
                  <a:tr h="354838">
                    <a:tc>
                      <a:txBody>
                        <a:bodyPr/>
                        <a:lstStyle/>
                        <a:p>
                          <a:pPr marL="457200" algn="r" rtl="1">
                            <a:lnSpc>
                              <a:spcPct val="115000"/>
                            </a:lnSpc>
                          </a:pPr>
                          <a:r>
                            <a:rPr lang="he-IL" sz="1100">
                              <a:effectLst/>
                            </a:rPr>
                            <a:t> </a:t>
                          </a:r>
                          <a:endParaRPr lang="en-US" sz="1000">
                            <a:effectLst/>
                            <a:latin typeface="Calibri"/>
                            <a:ea typeface="Calibri"/>
                            <a:cs typeface="Arial"/>
                          </a:endParaRPr>
                        </a:p>
                      </a:txBody>
                      <a:tcPr marL="68458" marR="68458" marT="0" marB="0"/>
                    </a:tc>
                    <a:tc>
                      <a:txBody>
                        <a:bodyPr/>
                        <a:lstStyle/>
                        <a:p>
                          <a:endParaRPr lang="he-IL"/>
                        </a:p>
                      </a:txBody>
                      <a:tcPr marL="68458" marR="68458" marT="0" marB="0">
                        <a:blipFill rotWithShape="1">
                          <a:blip r:embed="rId3"/>
                          <a:stretch>
                            <a:fillRect l="-41691" t="-796552" r="-139359" b="-258621"/>
                          </a:stretch>
                        </a:blipFill>
                      </a:tcPr>
                    </a:tc>
                    <a:tc>
                      <a:txBody>
                        <a:bodyPr/>
                        <a:lstStyle/>
                        <a:p>
                          <a:pPr marL="0" marR="0" algn="r" rtl="1">
                            <a:lnSpc>
                              <a:spcPct val="115000"/>
                            </a:lnSpc>
                            <a:spcBef>
                              <a:spcPts val="0"/>
                            </a:spcBef>
                            <a:spcAft>
                              <a:spcPts val="1000"/>
                            </a:spcAft>
                          </a:pPr>
                          <a:r>
                            <a:rPr lang="he-IL" sz="1300">
                              <a:effectLst/>
                            </a:rPr>
                            <a:t> </a:t>
                          </a:r>
                          <a:endParaRPr lang="en-US" sz="1000">
                            <a:effectLst/>
                            <a:latin typeface="Tahoma"/>
                            <a:ea typeface="Tahoma"/>
                            <a:cs typeface="Arial"/>
                          </a:endParaRPr>
                        </a:p>
                      </a:txBody>
                      <a:tcPr marL="68458" marR="68458" marT="0" marB="0"/>
                    </a:tc>
                  </a:tr>
                  <a:tr h="354838">
                    <a:tc>
                      <a:txBody>
                        <a:bodyPr/>
                        <a:lstStyle/>
                        <a:p>
                          <a:pPr marL="457200" algn="r" rtl="1">
                            <a:lnSpc>
                              <a:spcPct val="115000"/>
                            </a:lnSpc>
                          </a:pPr>
                          <a:r>
                            <a:rPr lang="he-IL" sz="1100">
                              <a:effectLst/>
                            </a:rPr>
                            <a:t> </a:t>
                          </a:r>
                          <a:endParaRPr lang="en-US" sz="1000">
                            <a:effectLst/>
                            <a:latin typeface="Calibri"/>
                            <a:ea typeface="Calibri"/>
                            <a:cs typeface="Arial"/>
                          </a:endParaRPr>
                        </a:p>
                      </a:txBody>
                      <a:tcPr marL="68458" marR="68458" marT="0" marB="0"/>
                    </a:tc>
                    <a:tc>
                      <a:txBody>
                        <a:bodyPr/>
                        <a:lstStyle/>
                        <a:p>
                          <a:endParaRPr lang="he-IL"/>
                        </a:p>
                      </a:txBody>
                      <a:tcPr marL="68458" marR="68458" marT="0" marB="0">
                        <a:blipFill rotWithShape="1">
                          <a:blip r:embed="rId3"/>
                          <a:stretch>
                            <a:fillRect l="-41691" t="-896552" r="-139359" b="-158621"/>
                          </a:stretch>
                        </a:blipFill>
                      </a:tcPr>
                    </a:tc>
                    <a:tc>
                      <a:txBody>
                        <a:bodyPr/>
                        <a:lstStyle/>
                        <a:p>
                          <a:pPr marL="0" marR="0" algn="r" rtl="1">
                            <a:lnSpc>
                              <a:spcPct val="115000"/>
                            </a:lnSpc>
                            <a:spcBef>
                              <a:spcPts val="0"/>
                            </a:spcBef>
                            <a:spcAft>
                              <a:spcPts val="1000"/>
                            </a:spcAft>
                          </a:pPr>
                          <a:r>
                            <a:rPr lang="he-IL" sz="1300">
                              <a:effectLst/>
                            </a:rPr>
                            <a:t> </a:t>
                          </a:r>
                          <a:endParaRPr lang="en-US" sz="1000">
                            <a:effectLst/>
                            <a:latin typeface="Tahoma"/>
                            <a:ea typeface="Tahoma"/>
                            <a:cs typeface="Arial"/>
                          </a:endParaRPr>
                        </a:p>
                      </a:txBody>
                      <a:tcPr marL="68458" marR="68458" marT="0" marB="0"/>
                    </a:tc>
                  </a:tr>
                  <a:tr h="559753">
                    <a:tc>
                      <a:txBody>
                        <a:bodyPr/>
                        <a:lstStyle/>
                        <a:p>
                          <a:pPr marL="457200" algn="r" rtl="1">
                            <a:lnSpc>
                              <a:spcPct val="115000"/>
                            </a:lnSpc>
                          </a:pPr>
                          <a:r>
                            <a:rPr lang="he-IL" sz="1100">
                              <a:effectLst/>
                            </a:rPr>
                            <a:t> </a:t>
                          </a:r>
                          <a:endParaRPr lang="en-US" sz="1000">
                            <a:effectLst/>
                            <a:latin typeface="Calibri"/>
                            <a:ea typeface="Calibri"/>
                            <a:cs typeface="Arial"/>
                          </a:endParaRPr>
                        </a:p>
                      </a:txBody>
                      <a:tcPr marL="68458" marR="68458" marT="0" marB="0"/>
                    </a:tc>
                    <a:tc>
                      <a:txBody>
                        <a:bodyPr/>
                        <a:lstStyle/>
                        <a:p>
                          <a:endParaRPr lang="he-IL"/>
                        </a:p>
                      </a:txBody>
                      <a:tcPr marL="68458" marR="68458" marT="0" marB="0">
                        <a:blipFill rotWithShape="1">
                          <a:blip r:embed="rId3"/>
                          <a:stretch>
                            <a:fillRect l="-41691" t="-628261" r="-139359"/>
                          </a:stretch>
                        </a:blipFill>
                      </a:tcPr>
                    </a:tc>
                    <a:tc>
                      <a:txBody>
                        <a:bodyPr/>
                        <a:lstStyle/>
                        <a:p>
                          <a:pPr marL="0" marR="0" algn="r" rtl="1">
                            <a:lnSpc>
                              <a:spcPct val="115000"/>
                            </a:lnSpc>
                            <a:spcBef>
                              <a:spcPts val="0"/>
                            </a:spcBef>
                            <a:spcAft>
                              <a:spcPts val="1000"/>
                            </a:spcAft>
                          </a:pPr>
                          <a:r>
                            <a:rPr lang="he-IL" sz="1300" dirty="0">
                              <a:effectLst/>
                            </a:rPr>
                            <a:t>מ-*</a:t>
                          </a:r>
                          <a:endParaRPr lang="en-US" sz="1000" dirty="0">
                            <a:effectLst/>
                            <a:latin typeface="Tahoma"/>
                            <a:ea typeface="Tahoma"/>
                            <a:cs typeface="Arial"/>
                          </a:endParaRPr>
                        </a:p>
                      </a:txBody>
                      <a:tcPr marL="68458" marR="68458" marT="0" marB="0"/>
                    </a:tc>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147116023"/>
                  </p:ext>
                </p:extLst>
              </p:nvPr>
            </p:nvGraphicFramePr>
            <p:xfrm>
              <a:off x="567095" y="5055479"/>
              <a:ext cx="6054422" cy="1660632"/>
            </p:xfrm>
            <a:graphic>
              <a:graphicData uri="http://schemas.openxmlformats.org/drawingml/2006/table">
                <a:tbl>
                  <a:tblPr rtl="1" firstRow="1" firstCol="1" bandRow="1">
                    <a:tableStyleId>{5C22544A-7EE6-4342-B048-85BDC9FD1C3A}</a:tableStyleId>
                  </a:tblPr>
                  <a:tblGrid>
                    <a:gridCol w="1402506"/>
                    <a:gridCol w="4651916"/>
                  </a:tblGrid>
                  <a:tr h="440595">
                    <a:tc>
                      <a:txBody>
                        <a:bodyPr/>
                        <a:lstStyle/>
                        <a:p>
                          <a:pPr marL="457200" algn="r" rtl="1">
                            <a:lnSpc>
                              <a:spcPct val="115000"/>
                            </a:lnSpc>
                          </a:pPr>
                          <a:r>
                            <a:rPr lang="he-IL" sz="1100">
                              <a:effectLst/>
                            </a:rPr>
                            <a:t>ב-2</a:t>
                          </a:r>
                          <a:endParaRPr lang="en-US" sz="1000">
                            <a:effectLst/>
                            <a:latin typeface="Calibri"/>
                            <a:ea typeface="Calibri"/>
                            <a:cs typeface="Arial"/>
                          </a:endParaRPr>
                        </a:p>
                      </a:txBody>
                      <a:tcPr marL="68580" marR="68580" marT="0" marB="0"/>
                    </a:tc>
                    <a:tc>
                      <a:txBody>
                        <a:bodyPr/>
                        <a:lstStyle/>
                        <a:p>
                          <a:pPr marL="0" marR="0" algn="r" rtl="1">
                            <a:lnSpc>
                              <a:spcPct val="115000"/>
                            </a:lnSpc>
                            <a:spcBef>
                              <a:spcPts val="0"/>
                            </a:spcBef>
                            <a:spcAft>
                              <a:spcPts val="1000"/>
                            </a:spcAft>
                          </a:pPr>
                          <a:r>
                            <a:rPr lang="he-IL" sz="1300" dirty="0" smtClean="0">
                              <a:effectLst/>
                            </a:rPr>
                            <a:t>במשולש    </a:t>
                          </a:r>
                          <a14:m>
                            <m:oMath xmlns:m="http://schemas.openxmlformats.org/officeDocument/2006/math">
                              <m:r>
                                <a:rPr lang="he-IL" sz="1300" b="1" i="0" smtClean="0">
                                  <a:effectLst/>
                                  <a:latin typeface="Cambria Math"/>
                                </a:rPr>
                                <m:t> </m:t>
                              </m:r>
                              <m:r>
                                <a:rPr lang="he-IL" sz="1300">
                                  <a:effectLst/>
                                  <a:latin typeface="Cambria Math"/>
                                </a:rPr>
                                <m:t>∆</m:t>
                              </m:r>
                              <m:r>
                                <m:rPr>
                                  <m:sty m:val="p"/>
                                </m:rPr>
                                <a:rPr lang="en-US" sz="1300">
                                  <a:effectLst/>
                                  <a:latin typeface="Cambria Math"/>
                                </a:rPr>
                                <m:t>AED</m:t>
                              </m:r>
                            </m:oMath>
                          </a14:m>
                          <a:r>
                            <a:rPr lang="he-IL" sz="1300" dirty="0">
                              <a:effectLst/>
                            </a:rPr>
                            <a:t>:</a:t>
                          </a:r>
                          <a:r>
                            <a:rPr lang="he-IL" sz="1300" dirty="0" smtClean="0">
                              <a:effectLst/>
                            </a:rPr>
                            <a:t>       </a:t>
                          </a:r>
                          <a14:m>
                            <m:oMath xmlns:m="http://schemas.openxmlformats.org/officeDocument/2006/math">
                              <m:func>
                                <m:funcPr>
                                  <m:ctrlPr>
                                    <a:rPr lang="en-US" sz="1300" i="1">
                                      <a:effectLst/>
                                      <a:latin typeface="Cambria Math"/>
                                    </a:rPr>
                                  </m:ctrlPr>
                                </m:funcPr>
                                <m:fName>
                                  <m:r>
                                    <m:rPr>
                                      <m:sty m:val="p"/>
                                    </m:rPr>
                                    <a:rPr lang="en-US" sz="1300">
                                      <a:effectLst/>
                                      <a:latin typeface="Cambria Math"/>
                                    </a:rPr>
                                    <m:t>sin</m:t>
                                  </m:r>
                                </m:fName>
                                <m:e>
                                  <m:r>
                                    <a:rPr lang="en-US" sz="1300">
                                      <a:effectLst/>
                                      <a:latin typeface="Cambria Math"/>
                                    </a:rPr>
                                    <m:t>∡</m:t>
                                  </m:r>
                                  <m:r>
                                    <a:rPr lang="en-US" sz="1300">
                                      <a:effectLst/>
                                      <a:latin typeface="Cambria Math"/>
                                    </a:rPr>
                                    <m:t>𝐷</m:t>
                                  </m:r>
                                  <m:r>
                                    <a:rPr lang="en-US" sz="1300">
                                      <a:effectLst/>
                                      <a:latin typeface="Cambria Math"/>
                                    </a:rPr>
                                    <m:t>=</m:t>
                                  </m:r>
                                </m:e>
                              </m:func>
                              <m:f>
                                <m:fPr>
                                  <m:ctrlPr>
                                    <a:rPr lang="en-US" sz="1300" i="1">
                                      <a:effectLst/>
                                      <a:latin typeface="Cambria Math"/>
                                    </a:rPr>
                                  </m:ctrlPr>
                                </m:fPr>
                                <m:num>
                                  <m:r>
                                    <a:rPr lang="en-US" sz="1300">
                                      <a:effectLst/>
                                      <a:latin typeface="Cambria Math"/>
                                    </a:rPr>
                                    <m:t>𝐴𝐸</m:t>
                                  </m:r>
                                </m:num>
                                <m:den>
                                  <m:r>
                                    <a:rPr lang="en-US" sz="1300">
                                      <a:effectLst/>
                                      <a:latin typeface="Cambria Math"/>
                                    </a:rPr>
                                    <m:t>𝐴𝐷</m:t>
                                  </m:r>
                                </m:den>
                              </m:f>
                            </m:oMath>
                          </a14:m>
                          <a:endParaRPr lang="en-US" sz="1000" dirty="0">
                            <a:effectLst/>
                            <a:latin typeface="Tahoma"/>
                            <a:ea typeface="Tahoma"/>
                            <a:cs typeface="Arial"/>
                          </a:endParaRPr>
                        </a:p>
                      </a:txBody>
                      <a:tcPr marL="68580" marR="68580" marT="0" marB="0"/>
                    </a:tc>
                  </a:tr>
                  <a:tr h="743451">
                    <a:tc>
                      <a:txBody>
                        <a:bodyPr/>
                        <a:lstStyle/>
                        <a:p>
                          <a:pPr marL="457200" algn="r" rtl="1">
                            <a:lnSpc>
                              <a:spcPct val="115000"/>
                            </a:lnSpc>
                          </a:pPr>
                          <a:r>
                            <a:rPr lang="he-IL" sz="1100">
                              <a:effectLst/>
                            </a:rPr>
                            <a:t> </a:t>
                          </a:r>
                          <a:endParaRPr lang="en-US" sz="1000">
                            <a:effectLst/>
                            <a:latin typeface="Calibri"/>
                            <a:ea typeface="Calibri"/>
                            <a:cs typeface="Arial"/>
                          </a:endParaRPr>
                        </a:p>
                      </a:txBody>
                      <a:tcPr marL="68580" marR="68580" marT="0" marB="0"/>
                    </a:tc>
                    <a:tc>
                      <a:txBody>
                        <a:bodyPr/>
                        <a:lstStyle/>
                        <a:p>
                          <a:pPr marL="0" marR="0" algn="r" rtl="1">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func>
                                  <m:funcPr>
                                    <m:ctrlPr>
                                      <a:rPr lang="en-US" sz="1300" i="1">
                                        <a:effectLst/>
                                        <a:latin typeface="Cambria Math"/>
                                      </a:rPr>
                                    </m:ctrlPr>
                                  </m:funcPr>
                                  <m:fName>
                                    <m:r>
                                      <m:rPr>
                                        <m:sty m:val="p"/>
                                      </m:rPr>
                                      <a:rPr lang="en-US" sz="1300">
                                        <a:effectLst/>
                                        <a:latin typeface="Cambria Math"/>
                                      </a:rPr>
                                      <m:t>sin</m:t>
                                    </m:r>
                                  </m:fName>
                                  <m:e>
                                    <m:r>
                                      <a:rPr lang="en-US" sz="1300">
                                        <a:effectLst/>
                                        <a:latin typeface="Cambria Math"/>
                                      </a:rPr>
                                      <m:t>𝛼</m:t>
                                    </m:r>
                                    <m:r>
                                      <a:rPr lang="en-US" sz="1300">
                                        <a:effectLst/>
                                        <a:latin typeface="Cambria Math"/>
                                      </a:rPr>
                                      <m:t>=</m:t>
                                    </m:r>
                                    <m:f>
                                      <m:fPr>
                                        <m:ctrlPr>
                                          <a:rPr lang="en-US" sz="1300" i="1">
                                            <a:effectLst/>
                                            <a:latin typeface="Cambria Math"/>
                                          </a:rPr>
                                        </m:ctrlPr>
                                      </m:fPr>
                                      <m:num>
                                        <m:r>
                                          <a:rPr lang="en-US" sz="1300">
                                            <a:effectLst/>
                                            <a:latin typeface="Cambria Math"/>
                                          </a:rPr>
                                          <m:t>1</m:t>
                                        </m:r>
                                      </m:num>
                                      <m:den>
                                        <m:r>
                                          <a:rPr lang="en-US" sz="1300">
                                            <a:effectLst/>
                                            <a:latin typeface="Cambria Math"/>
                                          </a:rPr>
                                          <m:t>4</m:t>
                                        </m:r>
                                      </m:den>
                                    </m:f>
                                  </m:e>
                                </m:func>
                              </m:oMath>
                            </m:oMathPara>
                          </a14:m>
                          <a:endParaRPr lang="en-US" sz="1000">
                            <a:effectLst/>
                            <a:latin typeface="Tahoma"/>
                            <a:ea typeface="Tahoma"/>
                            <a:cs typeface="Arial"/>
                          </a:endParaRPr>
                        </a:p>
                      </a:txBody>
                      <a:tcPr marL="68580" marR="68580" marT="0" marB="0"/>
                    </a:tc>
                  </a:tr>
                  <a:tr h="476586">
                    <a:tc>
                      <a:txBody>
                        <a:bodyPr/>
                        <a:lstStyle/>
                        <a:p>
                          <a:pPr marL="457200" algn="r" rtl="1">
                            <a:lnSpc>
                              <a:spcPct val="115000"/>
                            </a:lnSpc>
                          </a:pPr>
                          <a:r>
                            <a:rPr lang="he-IL" sz="1100">
                              <a:effectLst/>
                            </a:rPr>
                            <a:t> </a:t>
                          </a:r>
                          <a:endParaRPr lang="en-US" sz="1000">
                            <a:effectLst/>
                            <a:latin typeface="Calibri"/>
                            <a:ea typeface="Calibri"/>
                            <a:cs typeface="Arial"/>
                          </a:endParaRPr>
                        </a:p>
                      </a:txBody>
                      <a:tcPr marL="68580" marR="68580" marT="0" marB="0"/>
                    </a:tc>
                    <a:tc>
                      <a:txBody>
                        <a:bodyPr/>
                        <a:lstStyle/>
                        <a:p>
                          <a:pPr marL="0" marR="0" algn="r" rtl="1">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m:rPr>
                                    <m:sty m:val="p"/>
                                  </m:rPr>
                                  <a:rPr lang="he-IL" sz="1300">
                                    <a:effectLst/>
                                    <a:latin typeface="Cambria Math"/>
                                  </a:rPr>
                                  <m:t>α</m:t>
                                </m:r>
                                <m:r>
                                  <a:rPr lang="en-US" sz="1300">
                                    <a:effectLst/>
                                    <a:latin typeface="Cambria Math"/>
                                  </a:rPr>
                                  <m:t>=</m:t>
                                </m:r>
                                <m:r>
                                  <a:rPr lang="en-US" sz="1300">
                                    <a:effectLst/>
                                    <a:latin typeface="Cambria Math"/>
                                  </a:rPr>
                                  <m:t>14</m:t>
                                </m:r>
                                <m:r>
                                  <a:rPr lang="en-US" sz="1300">
                                    <a:effectLst/>
                                    <a:latin typeface="Cambria Math"/>
                                  </a:rPr>
                                  <m:t>.</m:t>
                                </m:r>
                                <m:r>
                                  <a:rPr lang="en-US" sz="1300">
                                    <a:effectLst/>
                                    <a:latin typeface="Cambria Math"/>
                                  </a:rPr>
                                  <m:t>4775</m:t>
                                </m:r>
                                <m:r>
                                  <a:rPr lang="en-US" sz="1300">
                                    <a:effectLst/>
                                    <a:latin typeface="Cambria Math"/>
                                  </a:rPr>
                                  <m:t>°</m:t>
                                </m:r>
                              </m:oMath>
                            </m:oMathPara>
                          </a14:m>
                          <a:endParaRPr lang="en-US" sz="1000" dirty="0">
                            <a:effectLst/>
                            <a:latin typeface="Tahoma"/>
                            <a:ea typeface="Tahoma"/>
                            <a:cs typeface="Arial"/>
                          </a:endParaRPr>
                        </a:p>
                      </a:txBody>
                      <a:tcPr marL="68580" marR="68580" marT="0" marB="0"/>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147116023"/>
                  </p:ext>
                </p:extLst>
              </p:nvPr>
            </p:nvGraphicFramePr>
            <p:xfrm>
              <a:off x="567095" y="5055479"/>
              <a:ext cx="6054422" cy="1660632"/>
            </p:xfrm>
            <a:graphic>
              <a:graphicData uri="http://schemas.openxmlformats.org/drawingml/2006/table">
                <a:tbl>
                  <a:tblPr rtl="1" firstRow="1" firstCol="1" bandRow="1">
                    <a:tableStyleId>{5C22544A-7EE6-4342-B048-85BDC9FD1C3A}</a:tableStyleId>
                  </a:tblPr>
                  <a:tblGrid>
                    <a:gridCol w="1402506"/>
                    <a:gridCol w="4651916"/>
                  </a:tblGrid>
                  <a:tr h="440595">
                    <a:tc>
                      <a:txBody>
                        <a:bodyPr/>
                        <a:lstStyle/>
                        <a:p>
                          <a:pPr marL="457200" algn="r" rtl="1">
                            <a:lnSpc>
                              <a:spcPct val="115000"/>
                            </a:lnSpc>
                          </a:pPr>
                          <a:r>
                            <a:rPr lang="he-IL" sz="1100">
                              <a:effectLst/>
                            </a:rPr>
                            <a:t>ב-2</a:t>
                          </a:r>
                          <a:endParaRPr lang="en-US" sz="10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4"/>
                          <a:stretch>
                            <a:fillRect l="-30144" t="-4167" r="-131" b="-279167"/>
                          </a:stretch>
                        </a:blipFill>
                      </a:tcPr>
                    </a:tc>
                  </a:tr>
                  <a:tr h="743451">
                    <a:tc>
                      <a:txBody>
                        <a:bodyPr/>
                        <a:lstStyle/>
                        <a:p>
                          <a:pPr marL="457200" algn="r" rtl="1">
                            <a:lnSpc>
                              <a:spcPct val="115000"/>
                            </a:lnSpc>
                          </a:pPr>
                          <a:r>
                            <a:rPr lang="he-IL" sz="1100">
                              <a:effectLst/>
                            </a:rPr>
                            <a:t> </a:t>
                          </a:r>
                          <a:endParaRPr lang="en-US" sz="10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4"/>
                          <a:stretch>
                            <a:fillRect l="-30144" t="-60976" r="-131" b="-63415"/>
                          </a:stretch>
                        </a:blipFill>
                      </a:tcPr>
                    </a:tc>
                  </a:tr>
                  <a:tr h="476586">
                    <a:tc>
                      <a:txBody>
                        <a:bodyPr/>
                        <a:lstStyle/>
                        <a:p>
                          <a:pPr marL="457200" algn="r" rtl="1">
                            <a:lnSpc>
                              <a:spcPct val="115000"/>
                            </a:lnSpc>
                          </a:pPr>
                          <a:r>
                            <a:rPr lang="he-IL" sz="1100">
                              <a:effectLst/>
                            </a:rPr>
                            <a:t> </a:t>
                          </a:r>
                          <a:endParaRPr lang="en-US" sz="10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4"/>
                          <a:stretch>
                            <a:fillRect l="-30144" t="-253846" r="-131"/>
                          </a:stretch>
                        </a:blipFill>
                      </a:tcPr>
                    </a:tc>
                  </a:tr>
                </a:tbl>
              </a:graphicData>
            </a:graphic>
          </p:graphicFrame>
        </mc:Fallback>
      </mc:AlternateContent>
      <p:pic>
        <p:nvPicPr>
          <p:cNvPr id="9" name="תמונה 22"/>
          <p:cNvPicPr/>
          <p:nvPr/>
        </p:nvPicPr>
        <p:blipFill>
          <a:blip r:embed="rId5">
            <a:extLst>
              <a:ext uri="{28A0092B-C50C-407E-A947-70E740481C1C}">
                <a14:useLocalDpi xmlns:a14="http://schemas.microsoft.com/office/drawing/2010/main" val="0"/>
              </a:ext>
            </a:extLst>
          </a:blip>
          <a:srcRect/>
          <a:stretch>
            <a:fillRect/>
          </a:stretch>
        </p:blipFill>
        <p:spPr bwMode="auto">
          <a:xfrm>
            <a:off x="7353792" y="3993909"/>
            <a:ext cx="3286125" cy="2609215"/>
          </a:xfrm>
          <a:prstGeom prst="rect">
            <a:avLst/>
          </a:prstGeom>
          <a:noFill/>
        </p:spPr>
      </p:pic>
    </p:spTree>
    <p:extLst>
      <p:ext uri="{BB962C8B-B14F-4D97-AF65-F5344CB8AC3E}">
        <p14:creationId xmlns:p14="http://schemas.microsoft.com/office/powerpoint/2010/main" val="1123910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1045149" y="2319423"/>
            <a:ext cx="9720072" cy="1499616"/>
          </a:xfrm>
        </p:spPr>
        <p:txBody>
          <a:bodyPr/>
          <a:lstStyle/>
          <a:p>
            <a:pPr algn="ctr"/>
            <a:r>
              <a:rPr lang="he-IL" b="1" dirty="0" smtClean="0">
                <a:solidFill>
                  <a:srgbClr val="FF0000"/>
                </a:solidFill>
              </a:rPr>
              <a:t>תזכורת</a:t>
            </a:r>
            <a:endParaRPr lang="he-IL" b="1" dirty="0">
              <a:solidFill>
                <a:srgbClr val="FF0000"/>
              </a:solidFill>
            </a:endParaRPr>
          </a:p>
        </p:txBody>
      </p:sp>
    </p:spTree>
    <p:extLst>
      <p:ext uri="{BB962C8B-B14F-4D97-AF65-F5344CB8AC3E}">
        <p14:creationId xmlns:p14="http://schemas.microsoft.com/office/powerpoint/2010/main" val="3014784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מציין מיקום תוכן 4"/>
              <p:cNvGraphicFramePr>
                <a:graphicFrameLocks noGrp="1"/>
              </p:cNvGraphicFramePr>
              <p:nvPr>
                <p:ph idx="1"/>
                <p:extLst>
                  <p:ext uri="{D42A27DB-BD31-4B8C-83A1-F6EECF244321}">
                    <p14:modId xmlns:p14="http://schemas.microsoft.com/office/powerpoint/2010/main" val="2972932448"/>
                  </p:ext>
                </p:extLst>
              </p:nvPr>
            </p:nvGraphicFramePr>
            <p:xfrm>
              <a:off x="3543300" y="685799"/>
              <a:ext cx="5626100" cy="5145910"/>
            </p:xfrm>
            <a:graphic>
              <a:graphicData uri="http://schemas.openxmlformats.org/drawingml/2006/table">
                <a:tbl>
                  <a:tblPr rtl="1" firstRow="1" bandRow="1">
                    <a:tableStyleId>{5C22544A-7EE6-4342-B048-85BDC9FD1C3A}</a:tableStyleId>
                  </a:tblPr>
                  <a:tblGrid>
                    <a:gridCol w="5626100"/>
                  </a:tblGrid>
                  <a:tr h="840858">
                    <a:tc>
                      <a:txBody>
                        <a:bodyPr/>
                        <a:lstStyle/>
                        <a:p>
                          <a:pPr algn="ctr" rtl="1"/>
                          <a:r>
                            <a:rPr lang="he-IL" dirty="0" smtClean="0"/>
                            <a:t>תשובות שהתקבלו</a:t>
                          </a:r>
                          <a:br>
                            <a:rPr lang="he-IL" dirty="0" smtClean="0"/>
                          </a:br>
                          <a:endParaRPr lang="he-IL" dirty="0"/>
                        </a:p>
                      </a:txBody>
                      <a:tcPr/>
                    </a:tc>
                  </a:tr>
                  <a:tr h="787641">
                    <a:tc>
                      <a:txBody>
                        <a:bodyPr/>
                        <a:lstStyle/>
                        <a:p>
                          <a:pPr rtl="1"/>
                          <a14:m>
                            <m:oMathPara xmlns:m="http://schemas.openxmlformats.org/officeDocument/2006/math">
                              <m:oMathParaPr>
                                <m:jc m:val="centerGroup"/>
                              </m:oMathParaPr>
                              <m:oMath xmlns:m="http://schemas.openxmlformats.org/officeDocument/2006/math">
                                <m:r>
                                  <a:rPr lang="he-IL"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r>
                                  <a:rPr lang="he-IL" b="0" i="1" smtClean="0">
                                    <a:latin typeface="Cambria Math" panose="02040503050406030204" pitchFamily="18" charset="0"/>
                                    <a:ea typeface="Cambria Math" panose="02040503050406030204" pitchFamily="18" charset="0"/>
                                  </a:rPr>
                                  <m:t>=</m:t>
                                </m:r>
                                <m:r>
                                  <a:rPr lang="he-IL" b="0" i="1" smtClean="0">
                                    <a:latin typeface="Cambria Math" panose="02040503050406030204" pitchFamily="18" charset="0"/>
                                    <a:ea typeface="Cambria Math" panose="02040503050406030204" pitchFamily="18" charset="0"/>
                                  </a:rPr>
                                  <m:t>36</m:t>
                                </m:r>
                                <m:r>
                                  <a:rPr lang="he-IL" b="0" i="1" smtClean="0">
                                    <a:latin typeface="Cambria Math" panose="02040503050406030204" pitchFamily="18" charset="0"/>
                                    <a:ea typeface="Cambria Math" panose="02040503050406030204" pitchFamily="18" charset="0"/>
                                  </a:rPr>
                                  <m:t>.</m:t>
                                </m:r>
                                <m:r>
                                  <a:rPr lang="he-IL" b="0" i="1" smtClean="0">
                                    <a:latin typeface="Cambria Math" panose="02040503050406030204" pitchFamily="18" charset="0"/>
                                    <a:ea typeface="Cambria Math" panose="02040503050406030204" pitchFamily="18" charset="0"/>
                                  </a:rPr>
                                  <m:t>869</m:t>
                                </m:r>
                                <m:r>
                                  <a:rPr lang="he-IL" b="0" i="1" smtClean="0">
                                    <a:latin typeface="Cambria Math" panose="02040503050406030204" pitchFamily="18" charset="0"/>
                                    <a:ea typeface="Cambria Math" panose="02040503050406030204" pitchFamily="18" charset="0"/>
                                  </a:rPr>
                                  <m:t>°</m:t>
                                </m:r>
                              </m:oMath>
                            </m:oMathPara>
                          </a14:m>
                          <a:endParaRPr lang="he-IL" dirty="0"/>
                        </a:p>
                      </a:txBody>
                      <a:tcPr/>
                    </a:tc>
                  </a:tr>
                  <a:tr h="78764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he-IL"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r>
                                  <a:rPr lang="he-IL" b="0" i="1" smtClean="0">
                                    <a:latin typeface="Cambria Math" panose="02040503050406030204" pitchFamily="18" charset="0"/>
                                    <a:ea typeface="Cambria Math" panose="02040503050406030204" pitchFamily="18" charset="0"/>
                                  </a:rPr>
                                  <m:t>=</m:t>
                                </m:r>
                                <m:r>
                                  <a:rPr lang="he-IL" b="0" i="1" smtClean="0">
                                    <a:latin typeface="Cambria Math" panose="02040503050406030204" pitchFamily="18" charset="0"/>
                                    <a:ea typeface="Cambria Math" panose="02040503050406030204" pitchFamily="18" charset="0"/>
                                  </a:rPr>
                                  <m:t>14</m:t>
                                </m:r>
                                <m:r>
                                  <a:rPr lang="he-IL" b="0" i="1" smtClean="0">
                                    <a:latin typeface="Cambria Math" panose="02040503050406030204" pitchFamily="18" charset="0"/>
                                    <a:ea typeface="Cambria Math" panose="02040503050406030204" pitchFamily="18" charset="0"/>
                                  </a:rPr>
                                  <m:t>.</m:t>
                                </m:r>
                                <m:r>
                                  <a:rPr lang="he-IL" b="0" i="1" smtClean="0">
                                    <a:latin typeface="Cambria Math" panose="02040503050406030204" pitchFamily="18" charset="0"/>
                                    <a:ea typeface="Cambria Math" panose="02040503050406030204" pitchFamily="18" charset="0"/>
                                  </a:rPr>
                                  <m:t>447</m:t>
                                </m:r>
                                <m:r>
                                  <a:rPr lang="he-IL" b="0" i="1" smtClean="0">
                                    <a:latin typeface="Cambria Math" panose="02040503050406030204" pitchFamily="18" charset="0"/>
                                    <a:ea typeface="Cambria Math" panose="02040503050406030204" pitchFamily="18" charset="0"/>
                                  </a:rPr>
                                  <m:t>°</m:t>
                                </m:r>
                              </m:oMath>
                            </m:oMathPara>
                          </a14:m>
                          <a:endParaRPr lang="he-IL" dirty="0"/>
                        </a:p>
                      </a:txBody>
                      <a:tcPr/>
                    </a:tc>
                  </a:tr>
                  <a:tr h="194212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he-IL"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r>
                                  <a:rPr lang="he-IL" b="0" i="1" smtClean="0">
                                    <a:latin typeface="Cambria Math" panose="02040503050406030204" pitchFamily="18" charset="0"/>
                                    <a:ea typeface="Cambria Math" panose="02040503050406030204" pitchFamily="18" charset="0"/>
                                  </a:rPr>
                                  <m:t>=</m:t>
                                </m:r>
                                <m:r>
                                  <a:rPr lang="he-IL" b="0" i="1" smtClean="0">
                                    <a:latin typeface="Cambria Math" panose="02040503050406030204" pitchFamily="18" charset="0"/>
                                    <a:ea typeface="Cambria Math" panose="02040503050406030204" pitchFamily="18" charset="0"/>
                                  </a:rPr>
                                  <m:t>33</m:t>
                                </m:r>
                                <m:r>
                                  <a:rPr lang="he-IL" b="0" i="1" smtClean="0">
                                    <a:latin typeface="Cambria Math" panose="02040503050406030204" pitchFamily="18" charset="0"/>
                                    <a:ea typeface="Cambria Math" panose="02040503050406030204" pitchFamily="18" charset="0"/>
                                  </a:rPr>
                                  <m:t>.</m:t>
                                </m:r>
                                <m:r>
                                  <a:rPr lang="he-IL" b="0" i="1" smtClean="0">
                                    <a:latin typeface="Cambria Math" panose="02040503050406030204" pitchFamily="18" charset="0"/>
                                    <a:ea typeface="Cambria Math" panose="02040503050406030204" pitchFamily="18" charset="0"/>
                                  </a:rPr>
                                  <m:t>557</m:t>
                                </m:r>
                                <m:r>
                                  <a:rPr lang="he-IL" b="0" i="1" smtClean="0">
                                    <a:latin typeface="Cambria Math" panose="02040503050406030204" pitchFamily="18" charset="0"/>
                                    <a:ea typeface="Cambria Math" panose="02040503050406030204" pitchFamily="18" charset="0"/>
                                  </a:rPr>
                                  <m:t>°</m:t>
                                </m:r>
                              </m:oMath>
                            </m:oMathPara>
                          </a14:m>
                          <a:endParaRPr lang="he-IL" dirty="0" smtClean="0"/>
                        </a:p>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p>
                        <a:p>
                          <a:pPr marL="0" marR="0" indent="0" algn="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he-IL"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r>
                                  <a:rPr lang="he-IL" b="0" i="1" smtClean="0">
                                    <a:latin typeface="Cambria Math" panose="02040503050406030204" pitchFamily="18" charset="0"/>
                                    <a:ea typeface="Cambria Math" panose="02040503050406030204" pitchFamily="18" charset="0"/>
                                  </a:rPr>
                                  <m:t>=</m:t>
                                </m:r>
                                <m:r>
                                  <a:rPr lang="he-IL" b="0" i="1" smtClean="0">
                                    <a:latin typeface="Cambria Math" panose="02040503050406030204" pitchFamily="18" charset="0"/>
                                    <a:ea typeface="Cambria Math" panose="02040503050406030204" pitchFamily="18" charset="0"/>
                                  </a:rPr>
                                  <m:t>29</m:t>
                                </m:r>
                                <m:r>
                                  <a:rPr lang="he-IL" b="0" i="1" smtClean="0">
                                    <a:latin typeface="Cambria Math" panose="02040503050406030204" pitchFamily="18" charset="0"/>
                                    <a:ea typeface="Cambria Math" panose="02040503050406030204" pitchFamily="18" charset="0"/>
                                  </a:rPr>
                                  <m:t>.</m:t>
                                </m:r>
                                <m:r>
                                  <a:rPr lang="he-IL" b="0" i="1" smtClean="0">
                                    <a:latin typeface="Cambria Math" panose="02040503050406030204" pitchFamily="18" charset="0"/>
                                    <a:ea typeface="Cambria Math" panose="02040503050406030204" pitchFamily="18" charset="0"/>
                                  </a:rPr>
                                  <m:t>766</m:t>
                                </m:r>
                                <m:r>
                                  <a:rPr lang="he-IL" b="0" i="1" smtClean="0">
                                    <a:latin typeface="Cambria Math" panose="02040503050406030204" pitchFamily="18" charset="0"/>
                                    <a:ea typeface="Cambria Math" panose="02040503050406030204" pitchFamily="18" charset="0"/>
                                  </a:rPr>
                                  <m:t>°</m:t>
                                </m:r>
                              </m:oMath>
                            </m:oMathPara>
                          </a14:m>
                          <a:endParaRPr lang="he-IL" dirty="0" smtClean="0"/>
                        </a:p>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a:p>
                          <a:pPr algn="ctr" rtl="1"/>
                          <a:r>
                            <a:rPr lang="he-IL" dirty="0" smtClean="0"/>
                            <a:t>אין פתרון</a:t>
                          </a:r>
                          <a:endParaRPr lang="he-IL" dirty="0"/>
                        </a:p>
                      </a:txBody>
                      <a:tcPr/>
                    </a:tc>
                  </a:tr>
                  <a:tr h="787641">
                    <a:tc>
                      <a:txBody>
                        <a:bodyPr/>
                        <a:lstStyle/>
                        <a:p>
                          <a:pPr rtl="1"/>
                          <a:endParaRPr lang="he-IL" dirty="0"/>
                        </a:p>
                      </a:txBody>
                      <a:tcPr/>
                    </a:tc>
                  </a:tr>
                </a:tbl>
              </a:graphicData>
            </a:graphic>
          </p:graphicFrame>
        </mc:Choice>
        <mc:Fallback xmlns="">
          <p:graphicFrame>
            <p:nvGraphicFramePr>
              <p:cNvPr id="5" name="מציין מיקום תוכן 4"/>
              <p:cNvGraphicFramePr>
                <a:graphicFrameLocks noGrp="1"/>
              </p:cNvGraphicFramePr>
              <p:nvPr>
                <p:ph idx="1"/>
                <p:extLst>
                  <p:ext uri="{D42A27DB-BD31-4B8C-83A1-F6EECF244321}">
                    <p14:modId xmlns:p14="http://schemas.microsoft.com/office/powerpoint/2010/main" val="2972932448"/>
                  </p:ext>
                </p:extLst>
              </p:nvPr>
            </p:nvGraphicFramePr>
            <p:xfrm>
              <a:off x="3543300" y="685799"/>
              <a:ext cx="5626100" cy="5145910"/>
            </p:xfrm>
            <a:graphic>
              <a:graphicData uri="http://schemas.openxmlformats.org/drawingml/2006/table">
                <a:tbl>
                  <a:tblPr rtl="1" firstRow="1" bandRow="1">
                    <a:tableStyleId>{5C22544A-7EE6-4342-B048-85BDC9FD1C3A}</a:tableStyleId>
                  </a:tblPr>
                  <a:tblGrid>
                    <a:gridCol w="5626100"/>
                  </a:tblGrid>
                  <a:tr h="840858">
                    <a:tc>
                      <a:txBody>
                        <a:bodyPr/>
                        <a:lstStyle/>
                        <a:p>
                          <a:pPr algn="ctr" rtl="1"/>
                          <a:r>
                            <a:rPr lang="he-IL" dirty="0" smtClean="0"/>
                            <a:t>תשובות שהתקבלו</a:t>
                          </a:r>
                          <a:br>
                            <a:rPr lang="he-IL" dirty="0" smtClean="0"/>
                          </a:br>
                          <a:endParaRPr lang="he-IL" dirty="0"/>
                        </a:p>
                      </a:txBody>
                      <a:tcPr/>
                    </a:tc>
                  </a:tr>
                  <a:tr h="787641">
                    <a:tc>
                      <a:txBody>
                        <a:bodyPr/>
                        <a:lstStyle/>
                        <a:p>
                          <a:endParaRPr lang="he-IL"/>
                        </a:p>
                      </a:txBody>
                      <a:tcPr>
                        <a:blipFill rotWithShape="0">
                          <a:blip r:embed="rId2"/>
                          <a:stretch>
                            <a:fillRect l="-108" t="-110853" r="-433" b="-449612"/>
                          </a:stretch>
                        </a:blipFill>
                      </a:tcPr>
                    </a:tc>
                  </a:tr>
                  <a:tr h="787641">
                    <a:tc>
                      <a:txBody>
                        <a:bodyPr/>
                        <a:lstStyle/>
                        <a:p>
                          <a:endParaRPr lang="he-IL"/>
                        </a:p>
                      </a:txBody>
                      <a:tcPr>
                        <a:blipFill rotWithShape="0">
                          <a:blip r:embed="rId2"/>
                          <a:stretch>
                            <a:fillRect l="-108" t="-209231" r="-433" b="-346154"/>
                          </a:stretch>
                        </a:blipFill>
                      </a:tcPr>
                    </a:tc>
                  </a:tr>
                  <a:tr h="1942129">
                    <a:tc>
                      <a:txBody>
                        <a:bodyPr/>
                        <a:lstStyle/>
                        <a:p>
                          <a:endParaRPr lang="he-IL"/>
                        </a:p>
                      </a:txBody>
                      <a:tcPr>
                        <a:blipFill rotWithShape="0">
                          <a:blip r:embed="rId2"/>
                          <a:stretch>
                            <a:fillRect l="-108" t="-126019" r="-433" b="-41066"/>
                          </a:stretch>
                        </a:blipFill>
                      </a:tcPr>
                    </a:tc>
                  </a:tr>
                  <a:tr h="787641">
                    <a:tc>
                      <a:txBody>
                        <a:bodyPr/>
                        <a:lstStyle/>
                        <a:p>
                          <a:pPr rtl="1"/>
                          <a:endParaRPr lang="he-IL" dirty="0"/>
                        </a:p>
                      </a:txBody>
                      <a:tcPr/>
                    </a:tc>
                  </a:tr>
                </a:tbl>
              </a:graphicData>
            </a:graphic>
          </p:graphicFrame>
        </mc:Fallback>
      </mc:AlternateContent>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4188" y="0"/>
            <a:ext cx="1547812" cy="1420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1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45148" y="987972"/>
                <a:ext cx="9720073" cy="4869443"/>
              </a:xfrm>
            </p:spPr>
            <p:txBody>
              <a:bodyPr/>
              <a:lstStyle/>
              <a:p>
                <a:r>
                  <a:rPr lang="he-IL" sz="3200" u="sng" dirty="0"/>
                  <a:t>משפט חוצה זווית פנימית: </a:t>
                </a:r>
                <a:endParaRPr lang="en-US" sz="3200" dirty="0"/>
              </a:p>
              <a:p>
                <a:endParaRPr lang="he-IL" dirty="0" smtClean="0"/>
              </a:p>
              <a:p>
                <a:r>
                  <a:rPr lang="he-IL" dirty="0" smtClean="0"/>
                  <a:t>חוצה </a:t>
                </a:r>
                <a:r>
                  <a:rPr lang="he-IL" dirty="0"/>
                  <a:t>זווית פנימית במשולש מחלק את הצלע שמול הזווית לשני קטעים אשר היחס ביניהם שווה ליחס הצלעות הכולאות את הזווית בהתאמה</a:t>
                </a:r>
                <a:r>
                  <a:rPr lang="he-IL" dirty="0" smtClean="0"/>
                  <a:t>.</a:t>
                </a:r>
              </a:p>
              <a:p>
                <a:r>
                  <a:rPr lang="he-IL" dirty="0"/>
                  <a:t> </a:t>
                </a:r>
                <a:r>
                  <a:rPr lang="he-IL" dirty="0" smtClean="0"/>
                  <a:t>  </a:t>
                </a:r>
              </a:p>
              <a:p>
                <a:r>
                  <a:rPr lang="he-IL" dirty="0" smtClean="0"/>
                  <a:t>                            </a:t>
                </a:r>
                <a14:m>
                  <m:oMath xmlns:m="http://schemas.openxmlformats.org/officeDocument/2006/math">
                    <m:f>
                      <m:fPr>
                        <m:ctrlPr>
                          <a:rPr lang="en-US" i="1">
                            <a:latin typeface="Cambria Math"/>
                          </a:rPr>
                        </m:ctrlPr>
                      </m:fPr>
                      <m:num>
                        <m:r>
                          <a:rPr lang="en-US" i="1">
                            <a:latin typeface="Cambria Math"/>
                          </a:rPr>
                          <m:t>𝐴𝐶</m:t>
                        </m:r>
                      </m:num>
                      <m:den>
                        <m:r>
                          <a:rPr lang="en-US" i="1">
                            <a:latin typeface="Cambria Math"/>
                          </a:rPr>
                          <m:t>𝐴𝐵</m:t>
                        </m:r>
                      </m:den>
                    </m:f>
                    <m:r>
                      <a:rPr lang="en-US" i="1">
                        <a:latin typeface="Cambria Math"/>
                      </a:rPr>
                      <m:t>=</m:t>
                    </m:r>
                    <m:f>
                      <m:fPr>
                        <m:ctrlPr>
                          <a:rPr lang="en-US" i="1">
                            <a:latin typeface="Cambria Math"/>
                          </a:rPr>
                        </m:ctrlPr>
                      </m:fPr>
                      <m:num>
                        <m:r>
                          <a:rPr lang="en-US" i="1">
                            <a:latin typeface="Cambria Math"/>
                          </a:rPr>
                          <m:t>𝐶𝐷</m:t>
                        </m:r>
                      </m:num>
                      <m:den>
                        <m:r>
                          <a:rPr lang="en-US" i="1">
                            <a:latin typeface="Cambria Math"/>
                          </a:rPr>
                          <m:t>𝐵𝐷</m:t>
                        </m:r>
                      </m:den>
                    </m:f>
                  </m:oMath>
                </a14:m>
                <a:endParaRPr lang="en-US" dirty="0"/>
              </a:p>
              <a:p>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45148" y="987972"/>
                <a:ext cx="9720073" cy="4869443"/>
              </a:xfrm>
              <a:blipFill rotWithShape="1">
                <a:blip r:embed="rId2"/>
                <a:stretch>
                  <a:fillRect t="-2128" r="-2069"/>
                </a:stretch>
              </a:blipFill>
            </p:spPr>
            <p:txBody>
              <a:bodyPr/>
              <a:lstStyle/>
              <a:p>
                <a:r>
                  <a:rPr lang="he-IL">
                    <a:noFill/>
                  </a:rPr>
                  <a:t> </a:t>
                </a:r>
              </a:p>
            </p:txBody>
          </p:sp>
        </mc:Fallback>
      </mc:AlternateContent>
      <p:pic>
        <p:nvPicPr>
          <p:cNvPr id="4" name="תמונה 2"/>
          <p:cNvPicPr/>
          <p:nvPr/>
        </p:nvPicPr>
        <p:blipFill>
          <a:blip r:embed="rId3">
            <a:extLst>
              <a:ext uri="{28A0092B-C50C-407E-A947-70E740481C1C}">
                <a14:useLocalDpi xmlns:a14="http://schemas.microsoft.com/office/drawing/2010/main" val="0"/>
              </a:ext>
            </a:extLst>
          </a:blip>
          <a:stretch>
            <a:fillRect/>
          </a:stretch>
        </p:blipFill>
        <p:spPr>
          <a:xfrm>
            <a:off x="1419707" y="3429000"/>
            <a:ext cx="3361690" cy="1742440"/>
          </a:xfrm>
          <a:prstGeom prst="rect">
            <a:avLst/>
          </a:prstGeom>
        </p:spPr>
      </p:pic>
    </p:spTree>
    <p:extLst>
      <p:ext uri="{BB962C8B-B14F-4D97-AF65-F5344CB8AC3E}">
        <p14:creationId xmlns:p14="http://schemas.microsoft.com/office/powerpoint/2010/main" val="2003853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24128" y="914400"/>
                <a:ext cx="9720073" cy="5394960"/>
              </a:xfrm>
            </p:spPr>
            <p:txBody>
              <a:bodyPr/>
              <a:lstStyle/>
              <a:p>
                <a:r>
                  <a:rPr lang="he-IL" sz="3200" u="sng" dirty="0" smtClean="0"/>
                  <a:t>משפט חוצה זווית חיצונית: </a:t>
                </a:r>
                <a:endParaRPr lang="he-IL" sz="3200" u="sng" dirty="0"/>
              </a:p>
              <a:p>
                <a:endParaRPr lang="en-US" sz="3200" dirty="0"/>
              </a:p>
              <a:p>
                <a:r>
                  <a:rPr lang="he-IL" dirty="0"/>
                  <a:t>חוצה זווית חיצונית למשולש </a:t>
                </a:r>
                <a:endParaRPr lang="he-IL" dirty="0" smtClean="0"/>
              </a:p>
              <a:p>
                <a:r>
                  <a:rPr lang="he-IL" dirty="0" smtClean="0"/>
                  <a:t>(</a:t>
                </a:r>
                <a:r>
                  <a:rPr lang="he-IL" dirty="0"/>
                  <a:t>שאיננה צמודה לזווית הראש של משולש שווה שוקיים) </a:t>
                </a:r>
                <a:endParaRPr lang="he-IL" dirty="0" smtClean="0"/>
              </a:p>
              <a:p>
                <a:r>
                  <a:rPr lang="he-IL" dirty="0" smtClean="0"/>
                  <a:t>מחלק </a:t>
                </a:r>
                <a:r>
                  <a:rPr lang="he-IL" dirty="0"/>
                  <a:t>את הצלע שמול הזווית הפנימית הצמודה לה ואת המשכה </a:t>
                </a:r>
                <a:endParaRPr lang="he-IL" dirty="0" smtClean="0"/>
              </a:p>
              <a:p>
                <a:r>
                  <a:rPr lang="he-IL" dirty="0" smtClean="0"/>
                  <a:t>כך </a:t>
                </a:r>
                <a:r>
                  <a:rPr lang="he-IL" dirty="0"/>
                  <a:t>שהיחס בין הקטע המכיל את הצלע והמשכה לבין המשכה של הצלע </a:t>
                </a:r>
                <a:endParaRPr lang="he-IL" dirty="0" smtClean="0"/>
              </a:p>
              <a:p>
                <a:r>
                  <a:rPr lang="he-IL" dirty="0" smtClean="0"/>
                  <a:t>שווה </a:t>
                </a:r>
                <a:r>
                  <a:rPr lang="he-IL" dirty="0"/>
                  <a:t>ליחס שבין הצלע הגדולה הכולאת את הזווית הפנימית </a:t>
                </a:r>
                <a:endParaRPr lang="he-IL" dirty="0" smtClean="0"/>
              </a:p>
              <a:p>
                <a:r>
                  <a:rPr lang="he-IL" dirty="0" smtClean="0"/>
                  <a:t>לצלע </a:t>
                </a:r>
                <a:r>
                  <a:rPr lang="he-IL" dirty="0"/>
                  <a:t>הקטנה הכולאת את הזווית הפנימית</a:t>
                </a:r>
                <a:r>
                  <a:rPr lang="en-US" dirty="0"/>
                  <a:t> </a:t>
                </a:r>
                <a:r>
                  <a:rPr lang="en-US" dirty="0" smtClean="0"/>
                  <a:t>.</a:t>
                </a:r>
                <a:endParaRPr lang="he-IL" dirty="0" smtClean="0"/>
              </a:p>
              <a:p>
                <a:r>
                  <a:rPr lang="he-IL" dirty="0" smtClean="0"/>
                  <a:t>           </a:t>
                </a:r>
              </a:p>
              <a:p>
                <a:r>
                  <a:rPr lang="he-IL" dirty="0"/>
                  <a:t> </a:t>
                </a:r>
                <a:r>
                  <a:rPr lang="he-IL" dirty="0" smtClean="0"/>
                  <a:t>                                   </a:t>
                </a:r>
                <a14:m>
                  <m:oMath xmlns:m="http://schemas.openxmlformats.org/officeDocument/2006/math">
                    <m:f>
                      <m:fPr>
                        <m:ctrlPr>
                          <a:rPr lang="en-US" i="1">
                            <a:latin typeface="Cambria Math"/>
                          </a:rPr>
                        </m:ctrlPr>
                      </m:fPr>
                      <m:num>
                        <m:r>
                          <a:rPr lang="en-US" i="1">
                            <a:latin typeface="Cambria Math"/>
                          </a:rPr>
                          <m:t>𝐴𝐶</m:t>
                        </m:r>
                      </m:num>
                      <m:den>
                        <m:r>
                          <a:rPr lang="en-US" i="1">
                            <a:latin typeface="Cambria Math"/>
                          </a:rPr>
                          <m:t>𝐴𝐵</m:t>
                        </m:r>
                      </m:den>
                    </m:f>
                    <m:r>
                      <a:rPr lang="en-US" i="1">
                        <a:latin typeface="Cambria Math"/>
                      </a:rPr>
                      <m:t>=</m:t>
                    </m:r>
                    <m:f>
                      <m:fPr>
                        <m:ctrlPr>
                          <a:rPr lang="en-US" i="1">
                            <a:latin typeface="Cambria Math"/>
                          </a:rPr>
                        </m:ctrlPr>
                      </m:fPr>
                      <m:num>
                        <m:r>
                          <a:rPr lang="en-US" i="1">
                            <a:latin typeface="Cambria Math"/>
                          </a:rPr>
                          <m:t>𝐶𝐷</m:t>
                        </m:r>
                        <m:r>
                          <a:rPr lang="en-US" b="0" i="1" smtClean="0">
                            <a:latin typeface="Cambria Math"/>
                          </a:rPr>
                          <m:t>′</m:t>
                        </m:r>
                      </m:num>
                      <m:den>
                        <m:r>
                          <a:rPr lang="en-US" i="1">
                            <a:latin typeface="Cambria Math"/>
                          </a:rPr>
                          <m:t>𝐵𝐷</m:t>
                        </m:r>
                        <m:r>
                          <a:rPr lang="en-US" b="0" i="1" smtClean="0">
                            <a:latin typeface="Cambria Math"/>
                          </a:rPr>
                          <m:t>′</m:t>
                        </m:r>
                      </m:den>
                    </m:f>
                  </m:oMath>
                </a14:m>
                <a:r>
                  <a:rPr lang="he-IL" dirty="0" smtClean="0"/>
                  <a:t>          </a:t>
                </a:r>
                <a:endParaRPr lang="en-US" dirty="0"/>
              </a:p>
              <a:p>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24128" y="914400"/>
                <a:ext cx="9720073" cy="5394960"/>
              </a:xfrm>
              <a:blipFill rotWithShape="1">
                <a:blip r:embed="rId2"/>
                <a:stretch>
                  <a:fillRect t="-2147" r="-2069"/>
                </a:stretch>
              </a:blipFill>
            </p:spPr>
            <p:txBody>
              <a:bodyPr/>
              <a:lstStyle/>
              <a:p>
                <a:r>
                  <a:rPr lang="he-IL">
                    <a:noFill/>
                  </a:rPr>
                  <a:t> </a:t>
                </a:r>
              </a:p>
            </p:txBody>
          </p:sp>
        </mc:Fallback>
      </mc:AlternateContent>
      <p:pic>
        <p:nvPicPr>
          <p:cNvPr id="4" name="תמונה 13"/>
          <p:cNvPicPr/>
          <p:nvPr/>
        </p:nvPicPr>
        <p:blipFill>
          <a:blip r:embed="rId3" cstate="print">
            <a:extLst>
              <a:ext uri="{28A0092B-C50C-407E-A947-70E740481C1C}">
                <a14:useLocalDpi xmlns:a14="http://schemas.microsoft.com/office/drawing/2010/main" val="0"/>
              </a:ext>
            </a:extLst>
          </a:blip>
          <a:stretch>
            <a:fillRect/>
          </a:stretch>
        </p:blipFill>
        <p:spPr>
          <a:xfrm>
            <a:off x="239471" y="425340"/>
            <a:ext cx="3430905" cy="2114550"/>
          </a:xfrm>
          <a:prstGeom prst="rect">
            <a:avLst/>
          </a:prstGeom>
        </p:spPr>
      </p:pic>
    </p:spTree>
    <p:extLst>
      <p:ext uri="{BB962C8B-B14F-4D97-AF65-F5344CB8AC3E}">
        <p14:creationId xmlns:p14="http://schemas.microsoft.com/office/powerpoint/2010/main" val="303112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24128" y="325821"/>
                <a:ext cx="9720073" cy="5983539"/>
              </a:xfrm>
            </p:spPr>
            <p:txBody>
              <a:bodyPr>
                <a:normAutofit lnSpcReduction="10000"/>
              </a:bodyPr>
              <a:lstStyle/>
              <a:p>
                <a:r>
                  <a:rPr lang="he-IL" u="sng" dirty="0"/>
                  <a:t>הוכחה: </a:t>
                </a:r>
                <a:endParaRPr lang="en-US" dirty="0"/>
              </a:p>
              <a:p>
                <a:r>
                  <a:rPr lang="he-IL" u="sng" dirty="0"/>
                  <a:t>נתון: </a:t>
                </a:r>
                <a:endParaRPr lang="en-US" dirty="0"/>
              </a:p>
              <a:p>
                <a:r>
                  <a:rPr lang="en-US" dirty="0"/>
                  <a:t>AD </a:t>
                </a:r>
                <a:r>
                  <a:rPr lang="he-IL" dirty="0"/>
                  <a:t> חוצה זווית של </a:t>
                </a:r>
                <a14:m>
                  <m:oMath xmlns:m="http://schemas.openxmlformats.org/officeDocument/2006/math">
                    <m:r>
                      <a:rPr lang="he-IL">
                        <a:latin typeface="Cambria Math"/>
                      </a:rPr>
                      <m:t>∡</m:t>
                    </m:r>
                    <m:r>
                      <a:rPr lang="en-US" i="1">
                        <a:latin typeface="Cambria Math"/>
                      </a:rPr>
                      <m:t>𝐶</m:t>
                    </m:r>
                    <m:r>
                      <m:rPr>
                        <m:sty m:val="p"/>
                      </m:rPr>
                      <a:rPr lang="en-US">
                        <a:latin typeface="Cambria Math"/>
                      </a:rPr>
                      <m:t>AB</m:t>
                    </m:r>
                  </m:oMath>
                </a14:m>
                <a:r>
                  <a:rPr lang="he-IL" dirty="0"/>
                  <a:t>. </a:t>
                </a:r>
                <a:endParaRPr lang="en-US" dirty="0"/>
              </a:p>
              <a:p>
                <a:r>
                  <a:rPr lang="en-US" dirty="0"/>
                  <a:t>AD'</a:t>
                </a:r>
                <a:r>
                  <a:rPr lang="he-IL" dirty="0"/>
                  <a:t> חוצה זווית של הזוית החיצונית של  </a:t>
                </a:r>
                <a14:m>
                  <m:oMath xmlns:m="http://schemas.openxmlformats.org/officeDocument/2006/math">
                    <m:r>
                      <a:rPr lang="he-IL">
                        <a:latin typeface="Cambria Math"/>
                      </a:rPr>
                      <m:t>∡</m:t>
                    </m:r>
                    <m:r>
                      <a:rPr lang="en-US" i="1">
                        <a:latin typeface="Cambria Math"/>
                      </a:rPr>
                      <m:t>𝐶</m:t>
                    </m:r>
                    <m:r>
                      <m:rPr>
                        <m:sty m:val="p"/>
                      </m:rPr>
                      <a:rPr lang="en-US">
                        <a:latin typeface="Cambria Math"/>
                      </a:rPr>
                      <m:t>AB</m:t>
                    </m:r>
                  </m:oMath>
                </a14:m>
                <a:r>
                  <a:rPr lang="he-IL" dirty="0"/>
                  <a:t>. </a:t>
                </a:r>
                <a:endParaRPr lang="en-US" dirty="0"/>
              </a:p>
              <a:p>
                <a:r>
                  <a:rPr lang="he-IL" u="sng" dirty="0"/>
                  <a:t>צ"ל:</a:t>
                </a:r>
                <a:endParaRPr lang="en-US" dirty="0"/>
              </a:p>
              <a:p>
                <a:r>
                  <a:rPr lang="en-US" dirty="0"/>
                  <a:t> </a:t>
                </a:r>
                <a14:m>
                  <m:oMath xmlns:m="http://schemas.openxmlformats.org/officeDocument/2006/math">
                    <m:f>
                      <m:fPr>
                        <m:ctrlPr>
                          <a:rPr lang="en-US" i="1">
                            <a:latin typeface="Cambria Math"/>
                          </a:rPr>
                        </m:ctrlPr>
                      </m:fPr>
                      <m:num>
                        <m:r>
                          <a:rPr lang="en-US" i="1">
                            <a:latin typeface="Cambria Math"/>
                          </a:rPr>
                          <m:t>𝐷</m:t>
                        </m:r>
                        <m:r>
                          <a:rPr lang="en-US" i="1">
                            <a:latin typeface="Cambria Math"/>
                          </a:rPr>
                          <m:t>′</m:t>
                        </m:r>
                        <m:r>
                          <a:rPr lang="en-US" i="1">
                            <a:latin typeface="Cambria Math"/>
                          </a:rPr>
                          <m:t>𝐶</m:t>
                        </m:r>
                      </m:num>
                      <m:den>
                        <m:r>
                          <a:rPr lang="en-US" i="1">
                            <a:latin typeface="Cambria Math"/>
                          </a:rPr>
                          <m:t>𝐷</m:t>
                        </m:r>
                        <m:r>
                          <a:rPr lang="en-US" i="1">
                            <a:latin typeface="Cambria Math"/>
                          </a:rPr>
                          <m:t>′</m:t>
                        </m:r>
                        <m:r>
                          <a:rPr lang="en-US" i="1">
                            <a:latin typeface="Cambria Math"/>
                          </a:rPr>
                          <m:t>𝐵</m:t>
                        </m:r>
                      </m:den>
                    </m:f>
                    <m:r>
                      <a:rPr lang="en-US">
                        <a:latin typeface="Cambria Math"/>
                      </a:rPr>
                      <m:t>=</m:t>
                    </m:r>
                    <m:f>
                      <m:fPr>
                        <m:ctrlPr>
                          <a:rPr lang="en-US" i="1">
                            <a:latin typeface="Cambria Math"/>
                          </a:rPr>
                        </m:ctrlPr>
                      </m:fPr>
                      <m:num>
                        <m:r>
                          <a:rPr lang="en-US" i="1">
                            <a:latin typeface="Cambria Math"/>
                          </a:rPr>
                          <m:t>𝐴𝐶</m:t>
                        </m:r>
                      </m:num>
                      <m:den>
                        <m:r>
                          <a:rPr lang="en-US" i="1">
                            <a:latin typeface="Cambria Math"/>
                          </a:rPr>
                          <m:t>𝐴𝐵</m:t>
                        </m:r>
                      </m:den>
                    </m:f>
                  </m:oMath>
                </a14:m>
                <a:endParaRPr lang="en-US" dirty="0"/>
              </a:p>
              <a:p>
                <a:r>
                  <a:rPr lang="he-IL" u="sng" dirty="0"/>
                  <a:t>הוכחה: </a:t>
                </a:r>
                <a:endParaRPr lang="en-US" dirty="0"/>
              </a:p>
              <a:p>
                <a:r>
                  <a:rPr lang="he-IL" dirty="0"/>
                  <a:t>נעביר </a:t>
                </a:r>
                <a:r>
                  <a:rPr lang="en-US" dirty="0"/>
                  <a:t>BE</a:t>
                </a:r>
                <a:r>
                  <a:rPr lang="he-IL" dirty="0"/>
                  <a:t> מקביל ל-</a:t>
                </a:r>
                <a:r>
                  <a:rPr lang="en-US" dirty="0"/>
                  <a:t>  AD' </a:t>
                </a:r>
                <a14:m>
                  <m:oMath xmlns:m="http://schemas.openxmlformats.org/officeDocument/2006/math">
                    <m:r>
                      <m:rPr>
                        <m:sty m:val="p"/>
                      </m:rPr>
                      <a:rPr lang="en-US">
                        <a:latin typeface="Cambria Math"/>
                      </a:rPr>
                      <m:t>BE</m:t>
                    </m:r>
                    <m:r>
                      <a:rPr lang="en-US">
                        <a:latin typeface="Cambria Math"/>
                      </a:rPr>
                      <m:t>∥</m:t>
                    </m:r>
                    <m:r>
                      <m:rPr>
                        <m:sty m:val="p"/>
                      </m:rPr>
                      <a:rPr lang="en-US">
                        <a:latin typeface="Cambria Math"/>
                      </a:rPr>
                      <m:t>AD</m:t>
                    </m:r>
                    <m:r>
                      <a:rPr lang="en-US" i="1">
                        <a:latin typeface="Cambria Math"/>
                      </a:rPr>
                      <m:t>′</m:t>
                    </m:r>
                  </m:oMath>
                </a14:m>
                <a:endParaRPr lang="en-US" dirty="0"/>
              </a:p>
              <a:p>
                <a:r>
                  <a:rPr lang="he-IL" dirty="0"/>
                  <a:t>מתקבל משולש שווה שוקיים </a:t>
                </a:r>
                <a14:m>
                  <m:oMath xmlns:m="http://schemas.openxmlformats.org/officeDocument/2006/math">
                    <m:r>
                      <a:rPr lang="he-IL">
                        <a:latin typeface="Cambria Math"/>
                      </a:rPr>
                      <m:t>∆</m:t>
                    </m:r>
                    <m:r>
                      <m:rPr>
                        <m:sty m:val="p"/>
                      </m:rPr>
                      <a:rPr lang="en-US">
                        <a:latin typeface="Cambria Math"/>
                      </a:rPr>
                      <m:t>ABE</m:t>
                    </m:r>
                  </m:oMath>
                </a14:m>
                <a:r>
                  <a:rPr lang="he-IL" dirty="0"/>
                  <a:t> שבו </a:t>
                </a:r>
                <a:r>
                  <a:rPr lang="en-US" dirty="0"/>
                  <a:t>AE</a:t>
                </a:r>
                <a:r>
                  <a:rPr lang="he-IL" dirty="0"/>
                  <a:t>=</a:t>
                </a:r>
                <a:r>
                  <a:rPr lang="en-US" dirty="0"/>
                  <a:t>AB</a:t>
                </a:r>
                <a:r>
                  <a:rPr lang="he-IL" dirty="0"/>
                  <a:t>.</a:t>
                </a:r>
                <a:endParaRPr lang="en-US" dirty="0"/>
              </a:p>
              <a:p>
                <a14:m>
                  <m:oMath xmlns:m="http://schemas.openxmlformats.org/officeDocument/2006/math">
                    <m:f>
                      <m:fPr>
                        <m:ctrlPr>
                          <a:rPr lang="en-US" i="1">
                            <a:latin typeface="Cambria Math"/>
                          </a:rPr>
                        </m:ctrlPr>
                      </m:fPr>
                      <m:num>
                        <m:r>
                          <a:rPr lang="en-US" i="1">
                            <a:latin typeface="Cambria Math"/>
                          </a:rPr>
                          <m:t>𝐴𝐶</m:t>
                        </m:r>
                      </m:num>
                      <m:den>
                        <m:r>
                          <a:rPr lang="en-US" i="1">
                            <a:latin typeface="Cambria Math"/>
                          </a:rPr>
                          <m:t>𝐴𝐸</m:t>
                        </m:r>
                      </m:den>
                    </m:f>
                    <m:r>
                      <a:rPr lang="en-US">
                        <a:latin typeface="Cambria Math"/>
                      </a:rPr>
                      <m:t>=</m:t>
                    </m:r>
                    <m:f>
                      <m:fPr>
                        <m:ctrlPr>
                          <a:rPr lang="en-US" i="1">
                            <a:latin typeface="Cambria Math"/>
                          </a:rPr>
                        </m:ctrlPr>
                      </m:fPr>
                      <m:num>
                        <m:r>
                          <a:rPr lang="en-US" i="1">
                            <a:latin typeface="Cambria Math"/>
                          </a:rPr>
                          <m:t>𝐶𝐷</m:t>
                        </m:r>
                        <m:r>
                          <a:rPr lang="en-US" i="1">
                            <a:latin typeface="Cambria Math"/>
                          </a:rPr>
                          <m:t>′</m:t>
                        </m:r>
                      </m:num>
                      <m:den>
                        <m:r>
                          <a:rPr lang="en-US" i="1">
                            <a:latin typeface="Cambria Math"/>
                          </a:rPr>
                          <m:t>𝐵𝐷</m:t>
                        </m:r>
                        <m:r>
                          <a:rPr lang="en-US" i="1">
                            <a:latin typeface="Cambria Math"/>
                          </a:rPr>
                          <m:t>′</m:t>
                        </m:r>
                      </m:den>
                    </m:f>
                  </m:oMath>
                </a14:m>
                <a:endParaRPr lang="en-US" dirty="0"/>
              </a:p>
              <a:p>
                <a:r>
                  <a:rPr lang="he-IL" dirty="0"/>
                  <a:t>אבל: </a:t>
                </a:r>
                <a:r>
                  <a:rPr lang="en-US" dirty="0"/>
                  <a:t>AE</a:t>
                </a:r>
                <a:r>
                  <a:rPr lang="he-IL" dirty="0"/>
                  <a:t>=</a:t>
                </a:r>
                <a:r>
                  <a:rPr lang="en-US" dirty="0"/>
                  <a:t>AB</a:t>
                </a:r>
                <a:r>
                  <a:rPr lang="he-IL" dirty="0"/>
                  <a:t>.נציב ונקבל: </a:t>
                </a:r>
                <a:endParaRPr lang="en-US" dirty="0"/>
              </a:p>
              <a:p>
                <a14:m>
                  <m:oMath xmlns:m="http://schemas.openxmlformats.org/officeDocument/2006/math">
                    <m:f>
                      <m:fPr>
                        <m:ctrlPr>
                          <a:rPr lang="en-US" i="1">
                            <a:latin typeface="Cambria Math"/>
                          </a:rPr>
                        </m:ctrlPr>
                      </m:fPr>
                      <m:num>
                        <m:r>
                          <a:rPr lang="en-US" i="1">
                            <a:latin typeface="Cambria Math"/>
                          </a:rPr>
                          <m:t>𝐴𝐶</m:t>
                        </m:r>
                      </m:num>
                      <m:den>
                        <m:r>
                          <a:rPr lang="en-US" i="1">
                            <a:latin typeface="Cambria Math"/>
                          </a:rPr>
                          <m:t>𝐴𝐵</m:t>
                        </m:r>
                      </m:den>
                    </m:f>
                    <m:r>
                      <a:rPr lang="en-US">
                        <a:latin typeface="Cambria Math"/>
                      </a:rPr>
                      <m:t>=</m:t>
                    </m:r>
                    <m:f>
                      <m:fPr>
                        <m:ctrlPr>
                          <a:rPr lang="en-US" i="1">
                            <a:latin typeface="Cambria Math"/>
                          </a:rPr>
                        </m:ctrlPr>
                      </m:fPr>
                      <m:num>
                        <m:r>
                          <a:rPr lang="en-US" i="1">
                            <a:latin typeface="Cambria Math"/>
                          </a:rPr>
                          <m:t>𝐶𝐷</m:t>
                        </m:r>
                        <m:r>
                          <a:rPr lang="en-US" i="1">
                            <a:latin typeface="Cambria Math"/>
                          </a:rPr>
                          <m:t>′</m:t>
                        </m:r>
                      </m:num>
                      <m:den>
                        <m:r>
                          <a:rPr lang="en-US" i="1">
                            <a:latin typeface="Cambria Math"/>
                          </a:rPr>
                          <m:t>𝐵𝐷</m:t>
                        </m:r>
                        <m:r>
                          <a:rPr lang="en-US" i="1">
                            <a:latin typeface="Cambria Math"/>
                          </a:rPr>
                          <m:t>′</m:t>
                        </m:r>
                      </m:den>
                    </m:f>
                  </m:oMath>
                </a14:m>
                <a:endParaRPr lang="en-US" dirty="0"/>
              </a:p>
              <a:p>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24128" y="325821"/>
                <a:ext cx="9720073" cy="5983539"/>
              </a:xfrm>
              <a:blipFill rotWithShape="1">
                <a:blip r:embed="rId2"/>
                <a:stretch>
                  <a:fillRect t="-1324" r="-1317"/>
                </a:stretch>
              </a:blipFill>
            </p:spPr>
            <p:txBody>
              <a:bodyPr/>
              <a:lstStyle/>
              <a:p>
                <a:r>
                  <a:rPr lang="he-IL">
                    <a:noFill/>
                  </a:rPr>
                  <a:t> </a:t>
                </a:r>
              </a:p>
            </p:txBody>
          </p:sp>
        </mc:Fallback>
      </mc:AlternateContent>
      <p:pic>
        <p:nvPicPr>
          <p:cNvPr id="4" name="תמונה 13"/>
          <p:cNvPicPr/>
          <p:nvPr/>
        </p:nvPicPr>
        <p:blipFill>
          <a:blip r:embed="rId3" cstate="print">
            <a:extLst>
              <a:ext uri="{28A0092B-C50C-407E-A947-70E740481C1C}">
                <a14:useLocalDpi xmlns:a14="http://schemas.microsoft.com/office/drawing/2010/main" val="0"/>
              </a:ext>
            </a:extLst>
          </a:blip>
          <a:stretch>
            <a:fillRect/>
          </a:stretch>
        </p:blipFill>
        <p:spPr>
          <a:xfrm>
            <a:off x="239471" y="414830"/>
            <a:ext cx="3430905" cy="2114550"/>
          </a:xfrm>
          <a:prstGeom prst="rect">
            <a:avLst/>
          </a:prstGeom>
        </p:spPr>
      </p:pic>
    </p:spTree>
    <p:extLst>
      <p:ext uri="{BB962C8B-B14F-4D97-AF65-F5344CB8AC3E}">
        <p14:creationId xmlns:p14="http://schemas.microsoft.com/office/powerpoint/2010/main" val="3461516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24128" y="546538"/>
                <a:ext cx="9720073" cy="5762822"/>
              </a:xfrm>
            </p:spPr>
            <p:txBody>
              <a:bodyPr/>
              <a:lstStyle/>
              <a:p>
                <a:endParaRPr lang="he-IL" dirty="0" smtClean="0"/>
              </a:p>
              <a:p>
                <a:endParaRPr lang="he-IL" dirty="0"/>
              </a:p>
              <a:p>
                <a:r>
                  <a:rPr lang="he-IL" sz="3200" u="sng" dirty="0"/>
                  <a:t>חלוקה הרמונית של קטע: </a:t>
                </a:r>
                <a:endParaRPr lang="he-IL" sz="3200" u="sng" dirty="0" smtClean="0"/>
              </a:p>
              <a:p>
                <a:endParaRPr lang="en-US" sz="3200" dirty="0"/>
              </a:p>
              <a:p>
                <a:r>
                  <a:rPr lang="he-IL" b="1" dirty="0"/>
                  <a:t>משפט:</a:t>
                </a:r>
                <a:r>
                  <a:rPr lang="he-IL" dirty="0"/>
                  <a:t> אם </a:t>
                </a:r>
                <a:r>
                  <a:rPr lang="en-US" dirty="0"/>
                  <a:t>D</a:t>
                </a:r>
                <a:r>
                  <a:rPr lang="he-IL" dirty="0"/>
                  <a:t> ו-</a:t>
                </a:r>
                <a:r>
                  <a:rPr lang="en-US" dirty="0"/>
                  <a:t>D'</a:t>
                </a:r>
                <a:r>
                  <a:rPr lang="he-IL" dirty="0"/>
                  <a:t> מחלקות את הקטע </a:t>
                </a:r>
                <a:r>
                  <a:rPr lang="en-US" dirty="0"/>
                  <a:t>AB</a:t>
                </a:r>
                <a:r>
                  <a:rPr lang="he-IL" dirty="0"/>
                  <a:t> מבפנים ומבחוץ </a:t>
                </a:r>
                <a:endParaRPr lang="he-IL" dirty="0" smtClean="0"/>
              </a:p>
              <a:p>
                <a:r>
                  <a:rPr lang="he-IL" dirty="0" smtClean="0"/>
                  <a:t>ביחס </a:t>
                </a:r>
                <a:r>
                  <a:rPr lang="he-IL" dirty="0"/>
                  <a:t>שווה אז רביעית הנקודות נקראת רביעייה הרמונית, </a:t>
                </a:r>
                <a:endParaRPr lang="he-IL" dirty="0" smtClean="0"/>
              </a:p>
              <a:p>
                <a:r>
                  <a:rPr lang="he-IL" dirty="0" smtClean="0"/>
                  <a:t>או </a:t>
                </a:r>
                <a:r>
                  <a:rPr lang="he-IL" dirty="0"/>
                  <a:t>אומרים ש- </a:t>
                </a:r>
                <a:r>
                  <a:rPr lang="en-US" dirty="0"/>
                  <a:t>D</a:t>
                </a:r>
                <a:r>
                  <a:rPr lang="he-IL" dirty="0"/>
                  <a:t> ו- </a:t>
                </a:r>
                <a:r>
                  <a:rPr lang="en-US" dirty="0"/>
                  <a:t>D'</a:t>
                </a:r>
                <a:r>
                  <a:rPr lang="he-IL" dirty="0"/>
                  <a:t> מחלקות את הקטע </a:t>
                </a:r>
                <a:r>
                  <a:rPr lang="en-US" dirty="0"/>
                  <a:t>AB</a:t>
                </a:r>
                <a:r>
                  <a:rPr lang="he-IL" dirty="0"/>
                  <a:t> חלוקה הרמונית.</a:t>
                </a:r>
                <a:endParaRPr lang="en-US" dirty="0"/>
              </a:p>
              <a:p>
                <a:endParaRPr lang="he-IL" dirty="0" smtClean="0"/>
              </a:p>
              <a:p>
                <a:r>
                  <a:rPr lang="he-IL" dirty="0"/>
                  <a:t> </a:t>
                </a:r>
                <a:r>
                  <a:rPr lang="he-IL" dirty="0" smtClean="0"/>
                  <a:t>     ז"א </a:t>
                </a:r>
                <a:r>
                  <a:rPr lang="he-IL" dirty="0"/>
                  <a:t>: </a:t>
                </a:r>
                <a:r>
                  <a:rPr lang="he-IL" sz="4000" dirty="0"/>
                  <a:t>חלוקה הרמונית</a:t>
                </a:r>
                <a:r>
                  <a:rPr lang="he-IL" sz="4000" dirty="0" smtClean="0"/>
                  <a:t>:     </a:t>
                </a:r>
                <a14:m>
                  <m:oMath xmlns:m="http://schemas.openxmlformats.org/officeDocument/2006/math">
                    <m:f>
                      <m:fPr>
                        <m:ctrlPr>
                          <a:rPr lang="en-US" sz="4000" i="1">
                            <a:latin typeface="Cambria Math"/>
                          </a:rPr>
                        </m:ctrlPr>
                      </m:fPr>
                      <m:num>
                        <m:r>
                          <a:rPr lang="en-US" sz="4000" i="1">
                            <a:latin typeface="Cambria Math"/>
                          </a:rPr>
                          <m:t>𝐴𝐷</m:t>
                        </m:r>
                      </m:num>
                      <m:den>
                        <m:r>
                          <a:rPr lang="en-US" sz="4000" i="1">
                            <a:latin typeface="Cambria Math"/>
                          </a:rPr>
                          <m:t>𝐵𝐷</m:t>
                        </m:r>
                      </m:den>
                    </m:f>
                    <m:r>
                      <a:rPr lang="en-US" sz="4000" i="1">
                        <a:latin typeface="Cambria Math"/>
                      </a:rPr>
                      <m:t>=</m:t>
                    </m:r>
                    <m:f>
                      <m:fPr>
                        <m:ctrlPr>
                          <a:rPr lang="en-US" sz="4000" i="1">
                            <a:latin typeface="Cambria Math"/>
                          </a:rPr>
                        </m:ctrlPr>
                      </m:fPr>
                      <m:num>
                        <m:r>
                          <a:rPr lang="en-US" sz="4000" i="1">
                            <a:latin typeface="Cambria Math"/>
                          </a:rPr>
                          <m:t>𝐴𝐷</m:t>
                        </m:r>
                        <m:r>
                          <a:rPr lang="en-US" sz="4000" i="1">
                            <a:latin typeface="Cambria Math"/>
                          </a:rPr>
                          <m:t>′</m:t>
                        </m:r>
                      </m:num>
                      <m:den>
                        <m:r>
                          <a:rPr lang="en-US" sz="4000" i="1">
                            <a:latin typeface="Cambria Math"/>
                          </a:rPr>
                          <m:t>𝐵𝐷</m:t>
                        </m:r>
                        <m:r>
                          <a:rPr lang="en-US" sz="4000" i="1">
                            <a:latin typeface="Cambria Math"/>
                          </a:rPr>
                          <m:t>′</m:t>
                        </m:r>
                      </m:den>
                    </m:f>
                  </m:oMath>
                </a14:m>
                <a:endParaRPr lang="he-IL" sz="4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24128" y="546538"/>
                <a:ext cx="9720073" cy="5762822"/>
              </a:xfrm>
              <a:blipFill rotWithShape="1">
                <a:blip r:embed="rId2"/>
                <a:stretch>
                  <a:fillRect r="-2069"/>
                </a:stretch>
              </a:blipFill>
            </p:spPr>
            <p:txBody>
              <a:bodyPr/>
              <a:lstStyle/>
              <a:p>
                <a:r>
                  <a:rPr lang="he-IL">
                    <a:noFill/>
                  </a:rPr>
                  <a:t> </a:t>
                </a:r>
              </a:p>
            </p:txBody>
          </p:sp>
        </mc:Fallback>
      </mc:AlternateContent>
    </p:spTree>
    <p:extLst>
      <p:ext uri="{BB962C8B-B14F-4D97-AF65-F5344CB8AC3E}">
        <p14:creationId xmlns:p14="http://schemas.microsoft.com/office/powerpoint/2010/main" val="10624425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1045149" y="2319423"/>
            <a:ext cx="9720072" cy="1499616"/>
          </a:xfrm>
        </p:spPr>
        <p:txBody>
          <a:bodyPr/>
          <a:lstStyle/>
          <a:p>
            <a:pPr algn="ctr"/>
            <a:r>
              <a:rPr lang="he-IL" b="1" dirty="0" smtClean="0">
                <a:solidFill>
                  <a:srgbClr val="FF0000"/>
                </a:solidFill>
              </a:rPr>
              <a:t>ועוד העשרה</a:t>
            </a:r>
            <a:endParaRPr lang="he-IL" b="1" dirty="0">
              <a:solidFill>
                <a:srgbClr val="FF0000"/>
              </a:solidFill>
            </a:endParaRPr>
          </a:p>
        </p:txBody>
      </p:sp>
    </p:spTree>
    <p:extLst>
      <p:ext uri="{BB962C8B-B14F-4D97-AF65-F5344CB8AC3E}">
        <p14:creationId xmlns:p14="http://schemas.microsoft.com/office/powerpoint/2010/main" val="15507672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1666" y="1262993"/>
            <a:ext cx="6163812" cy="5276771"/>
          </a:xfrm>
        </p:spPr>
        <p:txBody>
          <a:bodyPr>
            <a:normAutofit lnSpcReduction="10000"/>
          </a:bodyPr>
          <a:lstStyle/>
          <a:p>
            <a:pPr algn="just"/>
            <a:r>
              <a:rPr lang="he-IL" sz="3200" dirty="0" err="1" smtClean="0"/>
              <a:t>אפולוניוס</a:t>
            </a:r>
            <a:r>
              <a:rPr lang="he-IL" sz="3200" dirty="0" smtClean="0"/>
              <a:t> </a:t>
            </a:r>
            <a:r>
              <a:rPr lang="he-IL" sz="3200" dirty="0"/>
              <a:t>מפרגה (262 לפנה"ס - 190 לפנה"ס) היה מתמטיקאי יווני ואסטרונום הידוע בשל כתביו על חתכי החרוט. המתודולוגיה והטרמינולוגיה החדשנית שלו, במיוחד בתחום של חתכי חרוט, השפיעו על מלומדים רבים מאוחרים יותר וביניהם תלמי, מאורוליקוס, יוהנס קפלר, אייזק ניוטון, ורנה דקארט. אפולוניוס הוא שנתן לאליפסה, לפרבולה ולהיפרבולה את השמות בהם אנו מכירים אותם</a:t>
            </a:r>
            <a:r>
              <a:rPr lang="he-IL" sz="3200" dirty="0" smtClean="0"/>
              <a:t>.</a:t>
            </a:r>
            <a:endParaRPr lang="en-US" sz="3200" dirty="0"/>
          </a:p>
          <a:p>
            <a:pPr algn="just"/>
            <a:endParaRPr lang="he-IL" dirty="0"/>
          </a:p>
        </p:txBody>
      </p:sp>
      <p:pic>
        <p:nvPicPr>
          <p:cNvPr id="3074" name="Picture 2" descr="Apolloni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18" y="1262993"/>
            <a:ext cx="3538130" cy="42740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30295" y="215909"/>
            <a:ext cx="2864887" cy="830997"/>
          </a:xfrm>
          <a:prstGeom prst="rect">
            <a:avLst/>
          </a:prstGeom>
        </p:spPr>
        <p:txBody>
          <a:bodyPr wrap="none">
            <a:spAutoFit/>
          </a:bodyPr>
          <a:lstStyle/>
          <a:p>
            <a:pPr algn="just"/>
            <a:r>
              <a:rPr lang="he-IL" sz="4800" b="1" u="sng" dirty="0" err="1">
                <a:solidFill>
                  <a:srgbClr val="FF0000"/>
                </a:solidFill>
              </a:rPr>
              <a:t>אפולוניוס</a:t>
            </a:r>
            <a:endParaRPr lang="en-US" sz="4800" b="1" dirty="0">
              <a:solidFill>
                <a:srgbClr val="FF0000"/>
              </a:solidFill>
            </a:endParaRPr>
          </a:p>
        </p:txBody>
      </p:sp>
    </p:spTree>
    <p:extLst>
      <p:ext uri="{BB962C8B-B14F-4D97-AF65-F5344CB8AC3E}">
        <p14:creationId xmlns:p14="http://schemas.microsoft.com/office/powerpoint/2010/main" val="3521458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כותרת 1"/>
              <p:cNvSpPr>
                <a:spLocks noGrp="1"/>
              </p:cNvSpPr>
              <p:nvPr>
                <p:ph type="title"/>
              </p:nvPr>
            </p:nvSpPr>
            <p:spPr>
              <a:xfrm>
                <a:off x="1087191" y="2634734"/>
                <a:ext cx="9720072" cy="1499616"/>
              </a:xfrm>
            </p:spPr>
            <p:txBody>
              <a:bodyPr>
                <a:normAutofit fontScale="90000"/>
              </a:bodyPr>
              <a:lstStyle/>
              <a:p>
                <a:pPr algn="r"/>
                <a:r>
                  <a:rPr lang="he-IL" b="1" dirty="0" smtClean="0">
                    <a:solidFill>
                      <a:srgbClr val="FF0000"/>
                    </a:solidFill>
                  </a:rPr>
                  <a:t>הגדרה : מעגל אפולוניוס</a:t>
                </a:r>
                <a:r>
                  <a:rPr lang="en-US" b="1" dirty="0" smtClean="0">
                    <a:solidFill>
                      <a:srgbClr val="FF0000"/>
                    </a:solidFill>
                  </a:rPr>
                  <a:t/>
                </a:r>
                <a:br>
                  <a:rPr lang="en-US" b="1" dirty="0" smtClean="0">
                    <a:solidFill>
                      <a:srgbClr val="FF0000"/>
                    </a:solidFill>
                  </a:rPr>
                </a:br>
                <a:r>
                  <a:rPr lang="en-US" sz="2700" dirty="0"/>
                  <a:t/>
                </a:r>
                <a:br>
                  <a:rPr lang="en-US" sz="2700" dirty="0"/>
                </a:br>
                <a:r>
                  <a:rPr lang="he-IL" sz="4000" dirty="0"/>
                  <a:t>נתונות שתי נקודות </a:t>
                </a:r>
                <a:r>
                  <a:rPr lang="en-US" sz="4000" dirty="0"/>
                  <a:t>A , B</a:t>
                </a:r>
                <a:r>
                  <a:rPr lang="he-IL" sz="4000" dirty="0"/>
                  <a:t>. </a:t>
                </a:r>
                <a:r>
                  <a:rPr lang="he-IL" sz="4000" dirty="0" smtClean="0"/>
                  <a:t/>
                </a:r>
                <a:br>
                  <a:rPr lang="he-IL" sz="4000" dirty="0" smtClean="0"/>
                </a:br>
                <a:r>
                  <a:rPr lang="he-IL" sz="4000" dirty="0" smtClean="0"/>
                  <a:t/>
                </a:r>
                <a:br>
                  <a:rPr lang="he-IL" sz="4000" dirty="0" smtClean="0"/>
                </a:br>
                <a:r>
                  <a:rPr lang="he-IL" sz="4000" dirty="0" smtClean="0"/>
                  <a:t>מעגל </a:t>
                </a:r>
                <a:r>
                  <a:rPr lang="he-IL" sz="4000" dirty="0"/>
                  <a:t>אפולוניוס הוא </a:t>
                </a:r>
                <a:r>
                  <a:rPr lang="he-IL" sz="4000" dirty="0" smtClean="0"/>
                  <a:t/>
                </a:r>
                <a:br>
                  <a:rPr lang="he-IL" sz="4000" dirty="0" smtClean="0"/>
                </a:br>
                <a:r>
                  <a:rPr lang="he-IL" sz="4000" dirty="0"/>
                  <a:t/>
                </a:r>
                <a:br>
                  <a:rPr lang="he-IL" sz="4000" dirty="0"/>
                </a:br>
                <a:r>
                  <a:rPr lang="he-IL" sz="4000" b="1" dirty="0" smtClean="0">
                    <a:solidFill>
                      <a:srgbClr val="0070C0"/>
                    </a:solidFill>
                  </a:rPr>
                  <a:t>המקום </a:t>
                </a:r>
                <a:r>
                  <a:rPr lang="he-IL" sz="4000" b="1" dirty="0">
                    <a:solidFill>
                      <a:srgbClr val="0070C0"/>
                    </a:solidFill>
                  </a:rPr>
                  <a:t>הגאומטרי של </a:t>
                </a:r>
                <a:r>
                  <a:rPr lang="he-IL" sz="4000" b="1" dirty="0" smtClean="0">
                    <a:solidFill>
                      <a:srgbClr val="0070C0"/>
                    </a:solidFill>
                  </a:rPr>
                  <a:t/>
                </a:r>
                <a:br>
                  <a:rPr lang="he-IL" sz="4000" b="1" dirty="0" smtClean="0">
                    <a:solidFill>
                      <a:srgbClr val="0070C0"/>
                    </a:solidFill>
                  </a:rPr>
                </a:br>
                <a:r>
                  <a:rPr lang="he-IL" sz="4000" b="1" dirty="0">
                    <a:solidFill>
                      <a:srgbClr val="0070C0"/>
                    </a:solidFill>
                  </a:rPr>
                  <a:t/>
                </a:r>
                <a:br>
                  <a:rPr lang="he-IL" sz="4000" b="1" dirty="0">
                    <a:solidFill>
                      <a:srgbClr val="0070C0"/>
                    </a:solidFill>
                  </a:rPr>
                </a:br>
                <a:r>
                  <a:rPr lang="he-IL" sz="4000" b="1" dirty="0" smtClean="0">
                    <a:solidFill>
                      <a:srgbClr val="0070C0"/>
                    </a:solidFill>
                  </a:rPr>
                  <a:t>כל </a:t>
                </a:r>
                <a:r>
                  <a:rPr lang="he-IL" sz="4000" b="1" dirty="0">
                    <a:solidFill>
                      <a:srgbClr val="0070C0"/>
                    </a:solidFill>
                  </a:rPr>
                  <a:t>הנקודות </a:t>
                </a:r>
                <a:r>
                  <a:rPr lang="en-US" sz="4000" b="1" dirty="0">
                    <a:solidFill>
                      <a:srgbClr val="0070C0"/>
                    </a:solidFill>
                  </a:rPr>
                  <a:t>P</a:t>
                </a:r>
                <a:r>
                  <a:rPr lang="he-IL" sz="4000" b="1" dirty="0">
                    <a:solidFill>
                      <a:srgbClr val="0070C0"/>
                    </a:solidFill>
                  </a:rPr>
                  <a:t> </a:t>
                </a:r>
                <a:r>
                  <a:rPr lang="he-IL" sz="4000" b="1" dirty="0" smtClean="0">
                    <a:solidFill>
                      <a:srgbClr val="0070C0"/>
                    </a:solidFill>
                  </a:rPr>
                  <a:t>המקיימות</a:t>
                </a:r>
                <a:br>
                  <a:rPr lang="he-IL" sz="4000" b="1" dirty="0" smtClean="0">
                    <a:solidFill>
                      <a:srgbClr val="0070C0"/>
                    </a:solidFill>
                  </a:rPr>
                </a:br>
                <a:r>
                  <a:rPr lang="he-IL" sz="4000" b="1" dirty="0">
                    <a:solidFill>
                      <a:srgbClr val="0070C0"/>
                    </a:solidFill>
                  </a:rPr>
                  <a:t> </a:t>
                </a:r>
                <a:r>
                  <a:rPr lang="he-IL" sz="4000" b="1" dirty="0" smtClean="0">
                    <a:solidFill>
                      <a:srgbClr val="0070C0"/>
                    </a:solidFill>
                  </a:rPr>
                  <a:t/>
                </a:r>
                <a:br>
                  <a:rPr lang="he-IL" sz="4000" b="1" dirty="0" smtClean="0">
                    <a:solidFill>
                      <a:srgbClr val="0070C0"/>
                    </a:solidFill>
                  </a:rPr>
                </a:br>
                <a:r>
                  <a:rPr lang="he-IL" sz="4000" b="1" dirty="0">
                    <a:solidFill>
                      <a:srgbClr val="0070C0"/>
                    </a:solidFill>
                  </a:rPr>
                  <a:t> </a:t>
                </a:r>
                <a:r>
                  <a:rPr lang="he-IL" sz="4000" b="1" dirty="0" smtClean="0">
                    <a:solidFill>
                      <a:srgbClr val="0070C0"/>
                    </a:solidFill>
                  </a:rPr>
                  <a:t>   </a:t>
                </a:r>
                <a14:m>
                  <m:oMath xmlns:m="http://schemas.openxmlformats.org/officeDocument/2006/math">
                    <m:f>
                      <m:fPr>
                        <m:ctrlPr>
                          <a:rPr lang="en-US" sz="4000" b="1" i="1">
                            <a:solidFill>
                              <a:srgbClr val="0070C0"/>
                            </a:solidFill>
                            <a:latin typeface="Cambria Math"/>
                          </a:rPr>
                        </m:ctrlPr>
                      </m:fPr>
                      <m:num>
                        <m:r>
                          <a:rPr lang="en-US" sz="4000" b="1" i="1">
                            <a:solidFill>
                              <a:srgbClr val="0070C0"/>
                            </a:solidFill>
                            <a:latin typeface="Cambria Math"/>
                          </a:rPr>
                          <m:t>𝑷𝑨</m:t>
                        </m:r>
                      </m:num>
                      <m:den>
                        <m:r>
                          <a:rPr lang="en-US" sz="4000" b="1" i="1">
                            <a:solidFill>
                              <a:srgbClr val="0070C0"/>
                            </a:solidFill>
                            <a:latin typeface="Cambria Math"/>
                          </a:rPr>
                          <m:t>𝑷𝑩</m:t>
                        </m:r>
                      </m:den>
                    </m:f>
                    <m:r>
                      <a:rPr lang="en-US" sz="4000" b="1">
                        <a:solidFill>
                          <a:srgbClr val="0070C0"/>
                        </a:solidFill>
                        <a:latin typeface="Cambria Math"/>
                      </a:rPr>
                      <m:t>=</m:t>
                    </m:r>
                    <m:r>
                      <a:rPr lang="en-US" sz="4000" b="1" i="1">
                        <a:solidFill>
                          <a:srgbClr val="0070C0"/>
                        </a:solidFill>
                        <a:latin typeface="Cambria Math"/>
                      </a:rPr>
                      <m:t>𝒌</m:t>
                    </m:r>
                  </m:oMath>
                </a14:m>
                <a:r>
                  <a:rPr lang="en-US" sz="4000" b="1" dirty="0">
                    <a:solidFill>
                      <a:srgbClr val="0070C0"/>
                    </a:solidFill>
                  </a:rPr>
                  <a:t> </a:t>
                </a:r>
                <a:r>
                  <a:rPr lang="he-IL" sz="4000" b="1" dirty="0">
                    <a:solidFill>
                      <a:srgbClr val="0070C0"/>
                    </a:solidFill>
                  </a:rPr>
                  <a:t>, </a:t>
                </a:r>
                <a:r>
                  <a:rPr lang="he-IL" sz="4000" b="1" dirty="0" smtClean="0">
                    <a:solidFill>
                      <a:srgbClr val="0070C0"/>
                    </a:solidFill>
                  </a:rPr>
                  <a:t>כאשר </a:t>
                </a:r>
                <a:r>
                  <a:rPr lang="en-US" sz="4000" b="1" dirty="0">
                    <a:solidFill>
                      <a:srgbClr val="0070C0"/>
                    </a:solidFill>
                  </a:rPr>
                  <a:t>k</a:t>
                </a:r>
                <a:r>
                  <a:rPr lang="he-IL" sz="4000" b="1" dirty="0">
                    <a:solidFill>
                      <a:srgbClr val="0070C0"/>
                    </a:solidFill>
                  </a:rPr>
                  <a:t> קבוע חיובי השונה </a:t>
                </a:r>
                <a:r>
                  <a:rPr lang="he-IL" sz="4000" b="1" dirty="0" smtClean="0">
                    <a:solidFill>
                      <a:srgbClr val="0070C0"/>
                    </a:solidFill>
                  </a:rPr>
                  <a:t>מ-1</a:t>
                </a:r>
                <a:r>
                  <a:rPr lang="en-US" sz="4000" b="1" dirty="0" smtClean="0">
                    <a:solidFill>
                      <a:srgbClr val="0070C0"/>
                    </a:solidFill>
                  </a:rPr>
                  <a:t/>
                </a:r>
                <a:br>
                  <a:rPr lang="en-US" sz="4000" b="1" dirty="0" smtClean="0">
                    <a:solidFill>
                      <a:srgbClr val="0070C0"/>
                    </a:solidFill>
                  </a:rPr>
                </a:br>
                <a:r>
                  <a:rPr lang="en-US" sz="2000" b="1" dirty="0">
                    <a:solidFill>
                      <a:srgbClr val="0070C0"/>
                    </a:solidFill>
                  </a:rPr>
                  <a:t/>
                </a:r>
                <a:br>
                  <a:rPr lang="en-US" sz="2000" b="1" dirty="0">
                    <a:solidFill>
                      <a:srgbClr val="0070C0"/>
                    </a:solidFill>
                  </a:rPr>
                </a:br>
                <a:r>
                  <a:rPr lang="he-IL" sz="2000" b="1" dirty="0">
                    <a:solidFill>
                      <a:srgbClr val="FF0000"/>
                    </a:solidFill>
                  </a:rPr>
                  <a:t/>
                </a:r>
                <a:br>
                  <a:rPr lang="he-IL" sz="2000" b="1" dirty="0">
                    <a:solidFill>
                      <a:srgbClr val="FF0000"/>
                    </a:solidFill>
                  </a:rPr>
                </a:br>
                <a:r>
                  <a:rPr lang="he-IL" sz="4400" b="1" dirty="0" smtClean="0">
                    <a:solidFill>
                      <a:srgbClr val="FF0000"/>
                    </a:solidFill>
                  </a:rPr>
                  <a:t>(עבור</a:t>
                </a:r>
                <a:r>
                  <a:rPr lang="en-US" sz="4400" b="1" dirty="0" smtClean="0">
                    <a:solidFill>
                      <a:srgbClr val="FF0000"/>
                    </a:solidFill>
                  </a:rPr>
                  <a:t> k=1 </a:t>
                </a:r>
                <a:r>
                  <a:rPr lang="he-IL" sz="4400" b="1" dirty="0" smtClean="0">
                    <a:solidFill>
                      <a:srgbClr val="FF0000"/>
                    </a:solidFill>
                  </a:rPr>
                  <a:t>מתקבל האנך </a:t>
                </a:r>
                <a:r>
                  <a:rPr lang="he-IL" sz="4400" b="1" dirty="0">
                    <a:solidFill>
                      <a:srgbClr val="FF0000"/>
                    </a:solidFill>
                  </a:rPr>
                  <a:t>האמצעי לקטע </a:t>
                </a:r>
                <a:r>
                  <a:rPr lang="en-US" sz="4400" b="1" dirty="0" smtClean="0">
                    <a:solidFill>
                      <a:srgbClr val="FF0000"/>
                    </a:solidFill>
                  </a:rPr>
                  <a:t>AB</a:t>
                </a:r>
                <a:r>
                  <a:rPr lang="he-IL" sz="4400" b="1" dirty="0" smtClean="0">
                    <a:solidFill>
                      <a:srgbClr val="FF0000"/>
                    </a:solidFill>
                  </a:rPr>
                  <a:t> )</a:t>
                </a:r>
                <a:endParaRPr lang="he-IL" sz="4400" b="1" dirty="0">
                  <a:solidFill>
                    <a:srgbClr val="FF0000"/>
                  </a:solidFill>
                </a:endParaRPr>
              </a:p>
            </p:txBody>
          </p:sp>
        </mc:Choice>
        <mc:Fallback xmlns="">
          <p:sp>
            <p:nvSpPr>
              <p:cNvPr id="4" name="כותרת 1"/>
              <p:cNvSpPr>
                <a:spLocks noGrp="1" noRot="1" noChangeAspect="1" noMove="1" noResize="1" noEditPoints="1" noAdjustHandles="1" noChangeArrowheads="1" noChangeShapeType="1" noTextEdit="1"/>
              </p:cNvSpPr>
              <p:nvPr>
                <p:ph type="title"/>
              </p:nvPr>
            </p:nvSpPr>
            <p:spPr>
              <a:xfrm>
                <a:off x="1087191" y="2634734"/>
                <a:ext cx="9720072" cy="1499616"/>
              </a:xfrm>
              <a:blipFill rotWithShape="1">
                <a:blip r:embed="rId2"/>
                <a:stretch>
                  <a:fillRect t="-180894" r="-2633" b="-186585"/>
                </a:stretch>
              </a:blipFill>
            </p:spPr>
            <p:txBody>
              <a:bodyPr/>
              <a:lstStyle/>
              <a:p>
                <a:r>
                  <a:rPr lang="he-IL">
                    <a:noFill/>
                  </a:rPr>
                  <a:t> </a:t>
                </a:r>
              </a:p>
            </p:txBody>
          </p:sp>
        </mc:Fallback>
      </mc:AlternateContent>
      <p:pic>
        <p:nvPicPr>
          <p:cNvPr id="3" name="תמונה 3"/>
          <p:cNvPicPr>
            <a:picLocks noChangeAspect="1"/>
          </p:cNvPicPr>
          <p:nvPr/>
        </p:nvPicPr>
        <p:blipFill>
          <a:blip r:embed="rId3"/>
          <a:stretch>
            <a:fillRect/>
          </a:stretch>
        </p:blipFill>
        <p:spPr>
          <a:xfrm>
            <a:off x="-290466" y="693683"/>
            <a:ext cx="5080215" cy="3133252"/>
          </a:xfrm>
          <a:prstGeom prst="rect">
            <a:avLst/>
          </a:prstGeom>
        </p:spPr>
      </p:pic>
    </p:spTree>
    <p:extLst>
      <p:ext uri="{BB962C8B-B14F-4D97-AF65-F5344CB8AC3E}">
        <p14:creationId xmlns:p14="http://schemas.microsoft.com/office/powerpoint/2010/main" val="6368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76680" y="399393"/>
                <a:ext cx="9720073" cy="5458022"/>
              </a:xfrm>
            </p:spPr>
            <p:txBody>
              <a:bodyPr/>
              <a:lstStyle/>
              <a:p>
                <a:endParaRPr lang="he-IL" dirty="0" smtClean="0"/>
              </a:p>
              <a:p>
                <a:pPr algn="ctr"/>
                <a:r>
                  <a:rPr lang="he-IL" sz="3200" u="sng" dirty="0"/>
                  <a:t>מה לחוצי זוויות ומעגל </a:t>
                </a:r>
                <a:r>
                  <a:rPr lang="he-IL" sz="3200" u="sng" dirty="0" smtClean="0"/>
                  <a:t>אפולוניוס? </a:t>
                </a:r>
              </a:p>
              <a:p>
                <a:endParaRPr lang="he-IL" u="sng" dirty="0" smtClean="0"/>
              </a:p>
              <a:p>
                <a:r>
                  <a:rPr lang="he-IL" u="sng" dirty="0" smtClean="0"/>
                  <a:t>נתון </a:t>
                </a:r>
                <a:r>
                  <a:rPr lang="he-IL" u="sng" dirty="0"/>
                  <a:t>קטע </a:t>
                </a:r>
                <a:r>
                  <a:rPr lang="en-US" u="sng" dirty="0"/>
                  <a:t>BC</a:t>
                </a:r>
                <a:r>
                  <a:rPr lang="he-IL" u="sng" dirty="0"/>
                  <a:t>. </a:t>
                </a:r>
                <a:endParaRPr lang="en-US" dirty="0"/>
              </a:p>
              <a:p>
                <a:endParaRPr lang="he-IL" dirty="0" smtClean="0"/>
              </a:p>
              <a:p>
                <a:r>
                  <a:rPr lang="he-IL" dirty="0" smtClean="0"/>
                  <a:t>הוכח </a:t>
                </a:r>
                <a:r>
                  <a:rPr lang="he-IL" dirty="0"/>
                  <a:t>כי המקום הגיאומטרי של כל הנקודות </a:t>
                </a:r>
                <a:r>
                  <a:rPr lang="en-US" dirty="0" smtClean="0"/>
                  <a:t>A  </a:t>
                </a:r>
                <a:r>
                  <a:rPr lang="he-IL" dirty="0" smtClean="0"/>
                  <a:t> שיחס </a:t>
                </a:r>
              </a:p>
              <a:p>
                <a:r>
                  <a:rPr lang="he-IL" dirty="0" smtClean="0"/>
                  <a:t>המרחקים </a:t>
                </a:r>
                <a:r>
                  <a:rPr lang="he-IL" dirty="0"/>
                  <a:t>משתי נקודות קבועות </a:t>
                </a:r>
                <a:r>
                  <a:rPr lang="en-US" dirty="0" smtClean="0"/>
                  <a:t>C</a:t>
                </a:r>
                <a:r>
                  <a:rPr lang="he-IL" dirty="0" smtClean="0"/>
                  <a:t> </a:t>
                </a:r>
                <a:r>
                  <a:rPr lang="he-IL" dirty="0"/>
                  <a:t>ו- </a:t>
                </a:r>
                <a:r>
                  <a:rPr lang="en-US" dirty="0"/>
                  <a:t>B</a:t>
                </a:r>
                <a:r>
                  <a:rPr lang="he-IL" dirty="0"/>
                  <a:t> קבוע (נסמם אותו  ב- </a:t>
                </a:r>
                <a:r>
                  <a:rPr lang="en-US" dirty="0"/>
                  <a:t>(</a:t>
                </a:r>
                <a:r>
                  <a:rPr lang="en-US" sz="3200" dirty="0"/>
                  <a:t>m</a:t>
                </a:r>
                <a:r>
                  <a:rPr lang="he-IL" dirty="0"/>
                  <a:t>, </a:t>
                </a:r>
                <a:endParaRPr lang="he-IL" dirty="0" smtClean="0"/>
              </a:p>
              <a:p>
                <a:r>
                  <a:rPr lang="he-IL" dirty="0" smtClean="0"/>
                  <a:t>הוא </a:t>
                </a:r>
                <a:r>
                  <a:rPr lang="he-IL" dirty="0"/>
                  <a:t>מעגל שקוטרו </a:t>
                </a:r>
                <a:r>
                  <a:rPr lang="en-US" dirty="0"/>
                  <a:t>DD'</a:t>
                </a:r>
                <a:r>
                  <a:rPr lang="he-IL" dirty="0"/>
                  <a:t>, </a:t>
                </a:r>
                <a:endParaRPr lang="he-IL" dirty="0" smtClean="0"/>
              </a:p>
              <a:p>
                <a:r>
                  <a:rPr lang="he-IL" dirty="0" smtClean="0"/>
                  <a:t>כאשר </a:t>
                </a:r>
                <a:r>
                  <a:rPr lang="en-US" dirty="0"/>
                  <a:t>D </a:t>
                </a:r>
                <a:r>
                  <a:rPr lang="he-IL" dirty="0"/>
                  <a:t> ו- </a:t>
                </a:r>
                <a:r>
                  <a:rPr lang="en-US" dirty="0"/>
                  <a:t>  D'</a:t>
                </a:r>
                <a:r>
                  <a:rPr lang="he-IL" dirty="0"/>
                  <a:t> מחלקות את הקטע הנתון חלוקה הרמונית ביחס </a:t>
                </a:r>
                <a:r>
                  <a:rPr lang="en-US" sz="3200" dirty="0" smtClean="0"/>
                  <a:t>m</a:t>
                </a:r>
                <a:r>
                  <a:rPr lang="he-IL" dirty="0" smtClean="0"/>
                  <a:t>.</a:t>
                </a:r>
                <a:endParaRPr lang="en-US" dirty="0"/>
              </a:p>
              <a:p>
                <a:r>
                  <a:rPr lang="he-IL" dirty="0"/>
                  <a:t> </a:t>
                </a:r>
                <a:r>
                  <a:rPr lang="he-IL" dirty="0" smtClean="0"/>
                  <a:t>                       כלומר </a:t>
                </a:r>
                <a:r>
                  <a:rPr lang="he-IL" dirty="0"/>
                  <a:t>מתקיים : </a:t>
                </a:r>
                <a14:m>
                  <m:oMath xmlns:m="http://schemas.openxmlformats.org/officeDocument/2006/math">
                    <m:f>
                      <m:fPr>
                        <m:ctrlPr>
                          <a:rPr lang="en-US" i="1">
                            <a:latin typeface="Cambria Math"/>
                          </a:rPr>
                        </m:ctrlPr>
                      </m:fPr>
                      <m:num>
                        <m:r>
                          <a:rPr lang="en-US" i="1">
                            <a:latin typeface="Cambria Math"/>
                          </a:rPr>
                          <m:t>𝐶𝐷</m:t>
                        </m:r>
                      </m:num>
                      <m:den>
                        <m:r>
                          <a:rPr lang="en-US" i="1">
                            <a:latin typeface="Cambria Math"/>
                          </a:rPr>
                          <m:t>𝐵𝐷</m:t>
                        </m:r>
                      </m:den>
                    </m:f>
                    <m:r>
                      <a:rPr lang="en-US" i="1">
                        <a:latin typeface="Cambria Math"/>
                      </a:rPr>
                      <m:t>=</m:t>
                    </m:r>
                    <m:f>
                      <m:fPr>
                        <m:ctrlPr>
                          <a:rPr lang="en-US" i="1">
                            <a:latin typeface="Cambria Math"/>
                          </a:rPr>
                        </m:ctrlPr>
                      </m:fPr>
                      <m:num>
                        <m:r>
                          <a:rPr lang="en-US" i="1">
                            <a:latin typeface="Cambria Math"/>
                          </a:rPr>
                          <m:t>𝐶𝐷</m:t>
                        </m:r>
                        <m:r>
                          <a:rPr lang="en-US" i="1">
                            <a:latin typeface="Cambria Math"/>
                          </a:rPr>
                          <m:t>′</m:t>
                        </m:r>
                      </m:num>
                      <m:den>
                        <m:r>
                          <a:rPr lang="en-US" i="1">
                            <a:latin typeface="Cambria Math"/>
                          </a:rPr>
                          <m:t>𝐵𝐷</m:t>
                        </m:r>
                        <m:r>
                          <a:rPr lang="en-US" i="1">
                            <a:latin typeface="Cambria Math"/>
                          </a:rPr>
                          <m:t>′</m:t>
                        </m:r>
                      </m:den>
                    </m:f>
                    <m:r>
                      <a:rPr lang="en-US" i="1">
                        <a:latin typeface="Cambria Math"/>
                      </a:rPr>
                      <m:t>=</m:t>
                    </m:r>
                    <m:r>
                      <a:rPr lang="en-US" i="1">
                        <a:latin typeface="Cambria Math"/>
                      </a:rPr>
                      <m:t>𝑚</m:t>
                    </m:r>
                  </m:oMath>
                </a14:m>
                <a:endParaRPr lang="en-US" dirty="0"/>
              </a:p>
              <a:p>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76680" y="399393"/>
                <a:ext cx="9720073" cy="5458022"/>
              </a:xfrm>
              <a:blipFill rotWithShape="1">
                <a:blip r:embed="rId2"/>
                <a:stretch>
                  <a:fillRect r="-1380"/>
                </a:stretch>
              </a:blipFill>
            </p:spPr>
            <p:txBody>
              <a:bodyPr/>
              <a:lstStyle/>
              <a:p>
                <a:r>
                  <a:rPr lang="he-IL">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55" y="665436"/>
            <a:ext cx="1524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55" y="657225"/>
            <a:ext cx="1485900"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hlinkClick r:id="rId5"/>
          </p:cNvPr>
          <p:cNvSpPr txBox="1"/>
          <p:nvPr/>
        </p:nvSpPr>
        <p:spPr>
          <a:xfrm>
            <a:off x="472225" y="5906814"/>
            <a:ext cx="4238661" cy="461665"/>
          </a:xfrm>
          <a:prstGeom prst="rect">
            <a:avLst/>
          </a:prstGeom>
          <a:noFill/>
        </p:spPr>
        <p:txBody>
          <a:bodyPr wrap="none" rtlCol="1">
            <a:spAutoFit/>
          </a:bodyPr>
          <a:lstStyle/>
          <a:p>
            <a:r>
              <a:rPr lang="he-IL" sz="2400" dirty="0" smtClean="0">
                <a:hlinkClick r:id="rId5"/>
              </a:rPr>
              <a:t>יישומון – בניית מעגל </a:t>
            </a:r>
            <a:r>
              <a:rPr lang="he-IL" sz="2400" dirty="0" err="1" smtClean="0">
                <a:hlinkClick r:id="rId5"/>
              </a:rPr>
              <a:t>אפולוניוס</a:t>
            </a:r>
            <a:endParaRPr lang="he-IL" sz="2400" dirty="0"/>
          </a:p>
        </p:txBody>
      </p:sp>
    </p:spTree>
    <p:extLst>
      <p:ext uri="{BB962C8B-B14F-4D97-AF65-F5344CB8AC3E}">
        <p14:creationId xmlns:p14="http://schemas.microsoft.com/office/powerpoint/2010/main" val="21328029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24128" y="788276"/>
                <a:ext cx="9720073" cy="5521084"/>
              </a:xfrm>
            </p:spPr>
            <p:txBody>
              <a:bodyPr/>
              <a:lstStyle/>
              <a:p>
                <a:r>
                  <a:rPr lang="he-IL" u="sng" dirty="0"/>
                  <a:t>נתון:</a:t>
                </a:r>
                <a:endParaRPr lang="en-US" dirty="0"/>
              </a:p>
              <a:p>
                <a:r>
                  <a:rPr lang="he-IL" dirty="0"/>
                  <a:t>נתון המשולש </a:t>
                </a:r>
                <a14:m>
                  <m:oMath xmlns:m="http://schemas.openxmlformats.org/officeDocument/2006/math">
                    <m:r>
                      <a:rPr lang="he-IL">
                        <a:latin typeface="Cambria Math"/>
                      </a:rPr>
                      <m:t>∆</m:t>
                    </m:r>
                    <m:r>
                      <a:rPr lang="en-US" i="1">
                        <a:latin typeface="Cambria Math"/>
                      </a:rPr>
                      <m:t>𝐴𝐵𝐶</m:t>
                    </m:r>
                  </m:oMath>
                </a14:m>
                <a:r>
                  <a:rPr lang="he-IL" dirty="0"/>
                  <a:t>. </a:t>
                </a:r>
                <a:endParaRPr lang="en-US" dirty="0"/>
              </a:p>
              <a:p>
                <a:r>
                  <a:rPr lang="en-US" dirty="0"/>
                  <a:t>AD </a:t>
                </a:r>
                <a:r>
                  <a:rPr lang="he-IL" dirty="0"/>
                  <a:t> חוצה את הזווית </a:t>
                </a:r>
                <a14:m>
                  <m:oMath xmlns:m="http://schemas.openxmlformats.org/officeDocument/2006/math">
                    <m:r>
                      <a:rPr lang="he-IL">
                        <a:latin typeface="Cambria Math"/>
                      </a:rPr>
                      <m:t>∡</m:t>
                    </m:r>
                    <m:r>
                      <a:rPr lang="en-US" i="1">
                        <a:latin typeface="Cambria Math"/>
                      </a:rPr>
                      <m:t>𝐶𝐴𝐵</m:t>
                    </m:r>
                  </m:oMath>
                </a14:m>
                <a:r>
                  <a:rPr lang="he-IL" dirty="0"/>
                  <a:t>. (חלוקה פנימית)</a:t>
                </a:r>
                <a:endParaRPr lang="en-US" dirty="0"/>
              </a:p>
              <a:p>
                <a:r>
                  <a:rPr lang="en-US" dirty="0"/>
                  <a:t>AD'</a:t>
                </a:r>
                <a:r>
                  <a:rPr lang="he-IL" dirty="0"/>
                  <a:t> חוצה את הזוית החיצונית של  </a:t>
                </a:r>
                <a14:m>
                  <m:oMath xmlns:m="http://schemas.openxmlformats.org/officeDocument/2006/math">
                    <m:r>
                      <a:rPr lang="he-IL">
                        <a:latin typeface="Cambria Math"/>
                      </a:rPr>
                      <m:t>∡</m:t>
                    </m:r>
                    <m:r>
                      <a:rPr lang="en-US" i="1">
                        <a:latin typeface="Cambria Math"/>
                      </a:rPr>
                      <m:t>𝐶𝐴𝐵</m:t>
                    </m:r>
                  </m:oMath>
                </a14:m>
                <a:r>
                  <a:rPr lang="he-IL" dirty="0"/>
                  <a:t>. </a:t>
                </a:r>
                <a:endParaRPr lang="he-IL" dirty="0" smtClean="0"/>
              </a:p>
              <a:p>
                <a:r>
                  <a:rPr lang="he-IL" dirty="0"/>
                  <a:t> </a:t>
                </a:r>
                <a:r>
                  <a:rPr lang="he-IL" dirty="0" smtClean="0"/>
                  <a:t>               </a:t>
                </a:r>
                <a14:m>
                  <m:oMath xmlns:m="http://schemas.openxmlformats.org/officeDocument/2006/math">
                    <m:f>
                      <m:fPr>
                        <m:ctrlPr>
                          <a:rPr lang="en-US" b="1" i="1">
                            <a:latin typeface="Cambria Math"/>
                          </a:rPr>
                        </m:ctrlPr>
                      </m:fPr>
                      <m:num>
                        <m:r>
                          <a:rPr lang="en-US" b="1" i="1">
                            <a:latin typeface="Cambria Math"/>
                          </a:rPr>
                          <m:t>𝑪𝑫</m:t>
                        </m:r>
                      </m:num>
                      <m:den>
                        <m:r>
                          <a:rPr lang="en-US" b="1" i="1">
                            <a:latin typeface="Cambria Math"/>
                          </a:rPr>
                          <m:t>𝑩𝑫</m:t>
                        </m:r>
                      </m:den>
                    </m:f>
                    <m:r>
                      <a:rPr lang="en-US" b="1" i="1">
                        <a:latin typeface="Cambria Math"/>
                      </a:rPr>
                      <m:t>=</m:t>
                    </m:r>
                    <m:f>
                      <m:fPr>
                        <m:ctrlPr>
                          <a:rPr lang="en-US" b="1" i="1">
                            <a:latin typeface="Cambria Math"/>
                          </a:rPr>
                        </m:ctrlPr>
                      </m:fPr>
                      <m:num>
                        <m:r>
                          <a:rPr lang="en-US" b="1" i="1">
                            <a:latin typeface="Cambria Math"/>
                          </a:rPr>
                          <m:t>𝑪𝑫</m:t>
                        </m:r>
                        <m:r>
                          <a:rPr lang="en-US" b="1" i="1">
                            <a:latin typeface="Cambria Math"/>
                          </a:rPr>
                          <m:t>′</m:t>
                        </m:r>
                      </m:num>
                      <m:den>
                        <m:r>
                          <a:rPr lang="en-US" b="1" i="1">
                            <a:latin typeface="Cambria Math"/>
                          </a:rPr>
                          <m:t>𝑩𝑫</m:t>
                        </m:r>
                        <m:r>
                          <a:rPr lang="en-US" b="1" i="1">
                            <a:latin typeface="Cambria Math"/>
                          </a:rPr>
                          <m:t>′</m:t>
                        </m:r>
                      </m:den>
                    </m:f>
                    <m:r>
                      <a:rPr lang="en-US" b="1" i="1">
                        <a:latin typeface="Cambria Math"/>
                      </a:rPr>
                      <m:t>=</m:t>
                    </m:r>
                    <m:r>
                      <a:rPr lang="en-US" b="1" i="1">
                        <a:latin typeface="Cambria Math"/>
                      </a:rPr>
                      <m:t>𝒎</m:t>
                    </m:r>
                  </m:oMath>
                </a14:m>
                <a:endParaRPr lang="en-US" dirty="0"/>
              </a:p>
              <a:p>
                <a:r>
                  <a:rPr lang="he-IL" u="sng" dirty="0"/>
                  <a:t>צ"ל: </a:t>
                </a:r>
                <a:endParaRPr lang="en-US" dirty="0"/>
              </a:p>
              <a:p>
                <a:r>
                  <a:rPr lang="he-IL" dirty="0"/>
                  <a:t>אם </a:t>
                </a:r>
                <a:r>
                  <a:rPr lang="en-US" dirty="0"/>
                  <a:t>P</a:t>
                </a:r>
                <a:r>
                  <a:rPr lang="he-IL" dirty="0"/>
                  <a:t> נקודה על המעגל אז מתקיים</a:t>
                </a:r>
                <a:r>
                  <a:rPr lang="he-IL" dirty="0" smtClean="0"/>
                  <a:t>:   </a:t>
                </a:r>
                <a14:m>
                  <m:oMath xmlns:m="http://schemas.openxmlformats.org/officeDocument/2006/math">
                    <m:f>
                      <m:fPr>
                        <m:ctrlPr>
                          <a:rPr lang="en-US" i="1">
                            <a:latin typeface="Cambria Math"/>
                          </a:rPr>
                        </m:ctrlPr>
                      </m:fPr>
                      <m:num>
                        <m:r>
                          <a:rPr lang="en-US" i="1">
                            <a:latin typeface="Cambria Math"/>
                          </a:rPr>
                          <m:t>𝑃𝐶</m:t>
                        </m:r>
                      </m:num>
                      <m:den>
                        <m:r>
                          <a:rPr lang="en-US" i="1">
                            <a:latin typeface="Cambria Math"/>
                          </a:rPr>
                          <m:t>𝑃𝐵</m:t>
                        </m:r>
                      </m:den>
                    </m:f>
                    <m:r>
                      <a:rPr lang="en-US">
                        <a:latin typeface="Cambria Math"/>
                      </a:rPr>
                      <m:t>=</m:t>
                    </m:r>
                    <m:r>
                      <a:rPr lang="en-US" i="1">
                        <a:latin typeface="Cambria Math"/>
                      </a:rPr>
                      <m:t>𝑚</m:t>
                    </m:r>
                  </m:oMath>
                </a14:m>
                <a:endParaRPr lang="en-US" dirty="0"/>
              </a:p>
              <a:p>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24128" y="788276"/>
                <a:ext cx="9720073" cy="5521084"/>
              </a:xfrm>
              <a:blipFill rotWithShape="1">
                <a:blip r:embed="rId2"/>
                <a:stretch>
                  <a:fillRect t="-993" r="-1317"/>
                </a:stretch>
              </a:blipFill>
            </p:spPr>
            <p:txBody>
              <a:bodyPr/>
              <a:lstStyle/>
              <a:p>
                <a:r>
                  <a:rPr lang="he-IL">
                    <a:noFill/>
                  </a:rPr>
                  <a:t> </a:t>
                </a:r>
              </a:p>
            </p:txBody>
          </p:sp>
        </mc:Fallback>
      </mc:AlternateContent>
      <p:pic>
        <p:nvPicPr>
          <p:cNvPr id="7" name="תמונה 19"/>
          <p:cNvPicPr/>
          <p:nvPr/>
        </p:nvPicPr>
        <p:blipFill>
          <a:blip r:embed="rId3" cstate="print">
            <a:extLst>
              <a:ext uri="{28A0092B-C50C-407E-A947-70E740481C1C}">
                <a14:useLocalDpi xmlns:a14="http://schemas.microsoft.com/office/drawing/2010/main" val="0"/>
              </a:ext>
            </a:extLst>
          </a:blip>
          <a:stretch>
            <a:fillRect/>
          </a:stretch>
        </p:blipFill>
        <p:spPr>
          <a:xfrm>
            <a:off x="710128" y="790575"/>
            <a:ext cx="2973070" cy="2638425"/>
          </a:xfrm>
          <a:prstGeom prst="rect">
            <a:avLst/>
          </a:prstGeom>
        </p:spPr>
      </p:pic>
    </p:spTree>
    <p:extLst>
      <p:ext uri="{BB962C8B-B14F-4D97-AF65-F5344CB8AC3E}">
        <p14:creationId xmlns:p14="http://schemas.microsoft.com/office/powerpoint/2010/main" val="32205792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19"/>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6745" y="704192"/>
            <a:ext cx="2606566" cy="2659117"/>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582511" y="1325856"/>
                <a:ext cx="6096000" cy="1754326"/>
              </a:xfrm>
              <a:prstGeom prst="rect">
                <a:avLst/>
              </a:prstGeom>
            </p:spPr>
            <p:txBody>
              <a:bodyPr>
                <a:spAutoFit/>
              </a:bodyPr>
              <a:lstStyle/>
              <a:p>
                <a:r>
                  <a:rPr lang="he-IL" dirty="0"/>
                  <a:t>נוכל לבנות משולש המקיים: </a:t>
                </a:r>
                <a14:m>
                  <m:oMath xmlns:m="http://schemas.openxmlformats.org/officeDocument/2006/math">
                    <m:r>
                      <a:rPr lang="en-US" i="1">
                        <a:latin typeface="Cambria Math"/>
                      </a:rPr>
                      <m:t>𝐴𝐶</m:t>
                    </m:r>
                    <m:r>
                      <a:rPr lang="en-US" i="1">
                        <a:latin typeface="Cambria Math"/>
                      </a:rPr>
                      <m:t>=</m:t>
                    </m:r>
                    <m:r>
                      <a:rPr lang="en-US" i="1">
                        <a:latin typeface="Cambria Math"/>
                      </a:rPr>
                      <m:t>𝑚𝐴𝐵</m:t>
                    </m:r>
                  </m:oMath>
                </a14:m>
                <a:r>
                  <a:rPr lang="he-IL" dirty="0" smtClean="0"/>
                  <a:t>.</a:t>
                </a:r>
              </a:p>
              <a:p>
                <a:endParaRPr lang="en-US" dirty="0"/>
              </a:p>
              <a:p>
                <a:r>
                  <a:rPr lang="he-IL" dirty="0"/>
                  <a:t>נבנה את המעגל שקוטרו </a:t>
                </a:r>
                <a:r>
                  <a:rPr lang="en-US" dirty="0"/>
                  <a:t>DD'</a:t>
                </a:r>
                <a:r>
                  <a:rPr lang="he-IL" dirty="0"/>
                  <a:t>, נסמן את מרכזו בנקודה </a:t>
                </a:r>
                <a:r>
                  <a:rPr lang="en-US" dirty="0"/>
                  <a:t>M</a:t>
                </a:r>
                <a:r>
                  <a:rPr lang="he-IL" dirty="0"/>
                  <a:t>. </a:t>
                </a:r>
                <a:endParaRPr lang="he-IL" dirty="0" smtClean="0"/>
              </a:p>
              <a:p>
                <a:r>
                  <a:rPr lang="he-IL" dirty="0" smtClean="0"/>
                  <a:t> </a:t>
                </a:r>
                <a:endParaRPr lang="en-US" dirty="0"/>
              </a:p>
              <a:p>
                <a:r>
                  <a:rPr lang="he-IL" dirty="0"/>
                  <a:t>נקודה </a:t>
                </a:r>
                <a:r>
                  <a:rPr lang="en-US" dirty="0"/>
                  <a:t>A</a:t>
                </a:r>
                <a:r>
                  <a:rPr lang="he-IL" dirty="0"/>
                  <a:t> נמצאת על המעגל כי </a:t>
                </a:r>
                <a14:m>
                  <m:oMath xmlns:m="http://schemas.openxmlformats.org/officeDocument/2006/math">
                    <m:r>
                      <a:rPr lang="he-IL">
                        <a:latin typeface="Cambria Math"/>
                      </a:rPr>
                      <m:t>∡</m:t>
                    </m:r>
                    <m:r>
                      <m:rPr>
                        <m:sty m:val="p"/>
                      </m:rPr>
                      <a:rPr lang="en-US">
                        <a:latin typeface="Cambria Math"/>
                      </a:rPr>
                      <m:t>DAD</m:t>
                    </m:r>
                    <m:r>
                      <a:rPr lang="en-US" i="1">
                        <a:latin typeface="Cambria Math"/>
                      </a:rPr>
                      <m:t>′</m:t>
                    </m:r>
                    <m:r>
                      <a:rPr lang="en-US">
                        <a:latin typeface="Cambria Math"/>
                      </a:rPr>
                      <m:t>=</m:t>
                    </m:r>
                    <m:r>
                      <a:rPr lang="en-US">
                        <a:latin typeface="Cambria Math"/>
                      </a:rPr>
                      <m:t>90</m:t>
                    </m:r>
                    <m:r>
                      <a:rPr lang="en-US">
                        <a:latin typeface="Cambria Math"/>
                      </a:rPr>
                      <m:t>°</m:t>
                    </m:r>
                  </m:oMath>
                </a14:m>
                <a:r>
                  <a:rPr lang="he-IL" dirty="0"/>
                  <a:t/>
                </a:r>
                <a:br>
                  <a:rPr lang="he-IL" dirty="0"/>
                </a:br>
                <a:endParaRPr lang="he-IL" dirty="0"/>
              </a:p>
            </p:txBody>
          </p:sp>
        </mc:Choice>
        <mc:Fallback xmlns="">
          <p:sp>
            <p:nvSpPr>
              <p:cNvPr id="5" name="Rectangle 4"/>
              <p:cNvSpPr>
                <a:spLocks noRot="1" noChangeAspect="1" noMove="1" noResize="1" noEditPoints="1" noAdjustHandles="1" noChangeArrowheads="1" noChangeShapeType="1" noTextEdit="1"/>
              </p:cNvSpPr>
              <p:nvPr/>
            </p:nvSpPr>
            <p:spPr>
              <a:xfrm>
                <a:off x="4582511" y="1325856"/>
                <a:ext cx="6096000" cy="1754326"/>
              </a:xfrm>
              <a:prstGeom prst="rect">
                <a:avLst/>
              </a:prstGeom>
              <a:blipFill rotWithShape="1">
                <a:blip r:embed="rId3"/>
                <a:stretch>
                  <a:fillRect t="-1389" r="-800"/>
                </a:stretch>
              </a:blipFill>
            </p:spPr>
            <p:txBody>
              <a:bodyPr/>
              <a:lstStyle/>
              <a:p>
                <a:r>
                  <a:rPr lang="he-IL">
                    <a:noFill/>
                  </a:rPr>
                  <a:t> </a:t>
                </a:r>
              </a:p>
            </p:txBody>
          </p:sp>
        </mc:Fallback>
      </mc:AlternateContent>
    </p:spTree>
    <p:extLst>
      <p:ext uri="{BB962C8B-B14F-4D97-AF65-F5344CB8AC3E}">
        <p14:creationId xmlns:p14="http://schemas.microsoft.com/office/powerpoint/2010/main" val="1972464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78215" y="200903"/>
            <a:ext cx="9720072" cy="1499616"/>
          </a:xfrm>
        </p:spPr>
        <p:txBody>
          <a:bodyPr/>
          <a:lstStyle/>
          <a:p>
            <a:r>
              <a:rPr lang="he-IL" dirty="0" smtClean="0">
                <a:solidFill>
                  <a:srgbClr val="FF0000"/>
                </a:solidFill>
              </a:rPr>
              <a:t>פתרונות שהתקבלו:</a:t>
            </a:r>
            <a:endParaRPr lang="he-IL" dirty="0">
              <a:solidFill>
                <a:srgbClr val="FF0000"/>
              </a:solidFill>
            </a:endParaRPr>
          </a:p>
        </p:txBody>
      </p:sp>
      <p:sp>
        <p:nvSpPr>
          <p:cNvPr id="3" name="מציין מיקום תוכן 2"/>
          <p:cNvSpPr>
            <a:spLocks noGrp="1"/>
          </p:cNvSpPr>
          <p:nvPr>
            <p:ph idx="1"/>
          </p:nvPr>
        </p:nvSpPr>
        <p:spPr>
          <a:xfrm>
            <a:off x="838200" y="1270000"/>
            <a:ext cx="10515600" cy="4906963"/>
          </a:xfrm>
        </p:spPr>
        <p:txBody>
          <a:bodyPr>
            <a:normAutofit fontScale="85000" lnSpcReduction="20000"/>
          </a:bodyPr>
          <a:lstStyle/>
          <a:p>
            <a:pPr marL="0" indent="0" algn="ctr">
              <a:buNone/>
            </a:pPr>
            <a:endParaRPr lang="he-IL" sz="3300" dirty="0" smtClean="0">
              <a:hlinkClick r:id="rId2" action="ppaction://hlinkfile"/>
            </a:endParaRPr>
          </a:p>
          <a:p>
            <a:pPr marL="0" indent="0" algn="ctr">
              <a:buNone/>
            </a:pPr>
            <a:r>
              <a:rPr lang="he-IL" dirty="0">
                <a:solidFill>
                  <a:srgbClr val="FF0000"/>
                </a:solidFill>
                <a:hlinkClick r:id="rId3" action="ppaction://hlinksldjump"/>
              </a:rPr>
              <a:t>פתרון </a:t>
            </a:r>
            <a:r>
              <a:rPr lang="he-IL" dirty="0" smtClean="0">
                <a:solidFill>
                  <a:srgbClr val="FF0000"/>
                </a:solidFill>
                <a:hlinkClick r:id="rId3" action="ppaction://hlinksldjump"/>
              </a:rPr>
              <a:t>1</a:t>
            </a:r>
            <a:endParaRPr lang="he-IL" dirty="0" smtClean="0">
              <a:solidFill>
                <a:srgbClr val="FF0000"/>
              </a:solidFill>
            </a:endParaRPr>
          </a:p>
          <a:p>
            <a:pPr marL="0" indent="0" algn="ctr">
              <a:buNone/>
            </a:pPr>
            <a:r>
              <a:rPr lang="he-IL" sz="3800" dirty="0" smtClean="0">
                <a:solidFill>
                  <a:schemeClr val="accent6"/>
                </a:solidFill>
                <a:hlinkClick r:id="rId4" action="ppaction://hlinksldjump"/>
              </a:rPr>
              <a:t>פתרון 2</a:t>
            </a:r>
            <a:endParaRPr lang="he-IL" sz="3800" dirty="0" smtClean="0">
              <a:solidFill>
                <a:schemeClr val="accent6"/>
              </a:solidFill>
            </a:endParaRPr>
          </a:p>
          <a:p>
            <a:pPr marL="0" indent="0" algn="ctr">
              <a:buNone/>
            </a:pPr>
            <a:r>
              <a:rPr lang="he-IL" sz="5200" dirty="0" smtClean="0">
                <a:solidFill>
                  <a:srgbClr val="FFC000"/>
                </a:solidFill>
                <a:hlinkClick r:id="rId5" action="ppaction://hlinksldjump"/>
              </a:rPr>
              <a:t>פתרון 3</a:t>
            </a:r>
            <a:endParaRPr lang="he-IL" sz="5200" dirty="0" smtClean="0">
              <a:solidFill>
                <a:srgbClr val="FFC000"/>
              </a:solidFill>
            </a:endParaRPr>
          </a:p>
          <a:p>
            <a:pPr marL="0" indent="0" algn="ctr">
              <a:buNone/>
            </a:pPr>
            <a:r>
              <a:rPr lang="he-IL" sz="7100" dirty="0" smtClean="0">
                <a:solidFill>
                  <a:schemeClr val="accent1">
                    <a:lumMod val="75000"/>
                  </a:schemeClr>
                </a:solidFill>
                <a:hlinkClick r:id="rId6" action="ppaction://hlinksldjump"/>
              </a:rPr>
              <a:t>פתרון 4</a:t>
            </a:r>
            <a:endParaRPr lang="he-IL" sz="7100" dirty="0">
              <a:solidFill>
                <a:schemeClr val="accent1">
                  <a:lumMod val="75000"/>
                </a:schemeClr>
              </a:solidFill>
            </a:endParaRPr>
          </a:p>
          <a:p>
            <a:pPr marL="0" indent="0" algn="ctr">
              <a:buNone/>
            </a:pPr>
            <a:r>
              <a:rPr lang="he-IL" sz="8600" dirty="0">
                <a:solidFill>
                  <a:srgbClr val="7030A0"/>
                </a:solidFill>
                <a:hlinkClick r:id="rId7" action="ppaction://hlinksldjump"/>
              </a:rPr>
              <a:t>פתרון </a:t>
            </a:r>
            <a:r>
              <a:rPr lang="he-IL" sz="8600" dirty="0" smtClean="0">
                <a:solidFill>
                  <a:srgbClr val="7030A0"/>
                </a:solidFill>
                <a:hlinkClick r:id="rId7" action="ppaction://hlinksldjump"/>
              </a:rPr>
              <a:t>5</a:t>
            </a:r>
            <a:endParaRPr lang="he-IL" sz="8600" dirty="0">
              <a:solidFill>
                <a:srgbClr val="7030A0"/>
              </a:solidFill>
            </a:endParaRPr>
          </a:p>
          <a:p>
            <a:pPr marL="0" indent="0" algn="ctr">
              <a:buNone/>
            </a:pPr>
            <a:r>
              <a:rPr lang="he-IL" sz="10400" dirty="0">
                <a:solidFill>
                  <a:srgbClr val="FFFF00"/>
                </a:solidFill>
                <a:hlinkClick r:id="rId8" action="ppaction://hlinkfile"/>
              </a:rPr>
              <a:t>פתרון </a:t>
            </a:r>
            <a:r>
              <a:rPr lang="he-IL" sz="10400" dirty="0" smtClean="0">
                <a:solidFill>
                  <a:srgbClr val="FFFF00"/>
                </a:solidFill>
                <a:hlinkClick r:id="rId8" action="ppaction://hlinkfile"/>
              </a:rPr>
              <a:t>6</a:t>
            </a:r>
            <a:endParaRPr lang="he-IL" sz="10400" dirty="0">
              <a:solidFill>
                <a:srgbClr val="FFFF00"/>
              </a:solidFill>
            </a:endParaRPr>
          </a:p>
          <a:p>
            <a:pPr marL="0" indent="0">
              <a:buNone/>
            </a:pPr>
            <a:endParaRPr lang="he-IL" dirty="0"/>
          </a:p>
        </p:txBody>
      </p:sp>
      <p:pic>
        <p:nvPicPr>
          <p:cNvPr id="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44188" y="0"/>
            <a:ext cx="1547812" cy="1420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6733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24128" y="325821"/>
                <a:ext cx="9720073" cy="5983539"/>
              </a:xfrm>
            </p:spPr>
            <p:txBody>
              <a:bodyPr>
                <a:normAutofit fontScale="92500" lnSpcReduction="10000"/>
              </a:bodyPr>
              <a:lstStyle/>
              <a:p>
                <a:endParaRPr lang="he-IL" dirty="0" smtClean="0"/>
              </a:p>
              <a:p>
                <a:r>
                  <a:rPr lang="he-IL" dirty="0" smtClean="0"/>
                  <a:t>נבחר </a:t>
                </a:r>
                <a:r>
                  <a:rPr lang="he-IL" dirty="0"/>
                  <a:t>נקודה כלשהי על המעגל </a:t>
                </a:r>
                <a:r>
                  <a:rPr lang="en-US" dirty="0"/>
                  <a:t>P</a:t>
                </a:r>
                <a:r>
                  <a:rPr lang="he-IL" dirty="0" smtClean="0"/>
                  <a:t>.</a:t>
                </a:r>
              </a:p>
              <a:p>
                <a:r>
                  <a:rPr lang="he-IL" u="sng" dirty="0" smtClean="0"/>
                  <a:t>בניית </a:t>
                </a:r>
                <a:r>
                  <a:rPr lang="he-IL" u="sng" dirty="0"/>
                  <a:t>עזר: </a:t>
                </a:r>
                <a:endParaRPr lang="en-US" dirty="0"/>
              </a:p>
              <a:p>
                <a:r>
                  <a:rPr lang="he-IL" dirty="0" smtClean="0"/>
                  <a:t>                   </a:t>
                </a:r>
                <a14:m>
                  <m:oMath xmlns:m="http://schemas.openxmlformats.org/officeDocument/2006/math">
                    <m:r>
                      <m:rPr>
                        <m:sty m:val="p"/>
                      </m:rPr>
                      <a:rPr lang="en-US">
                        <a:latin typeface="Cambria Math"/>
                      </a:rPr>
                      <m:t>BE</m:t>
                    </m:r>
                    <m:r>
                      <a:rPr lang="en-US" i="1">
                        <a:latin typeface="Cambria Math"/>
                      </a:rPr>
                      <m:t>′</m:t>
                    </m:r>
                    <m:r>
                      <a:rPr lang="en-US">
                        <a:latin typeface="Cambria Math"/>
                      </a:rPr>
                      <m:t>∥</m:t>
                    </m:r>
                    <m:r>
                      <m:rPr>
                        <m:sty m:val="p"/>
                      </m:rPr>
                      <a:rPr lang="en-US">
                        <a:latin typeface="Cambria Math"/>
                      </a:rPr>
                      <m:t>PD</m:t>
                    </m:r>
                  </m:oMath>
                </a14:m>
                <a:endParaRPr lang="he-IL" dirty="0" smtClean="0"/>
              </a:p>
              <a:p>
                <a:r>
                  <a:rPr lang="he-IL" dirty="0"/>
                  <a:t> </a:t>
                </a:r>
                <a:r>
                  <a:rPr lang="he-IL" dirty="0" smtClean="0"/>
                  <a:t>                 </a:t>
                </a:r>
                <a14:m>
                  <m:oMath xmlns:m="http://schemas.openxmlformats.org/officeDocument/2006/math">
                    <m:r>
                      <a:rPr lang="en-US" i="1">
                        <a:latin typeface="Cambria Math"/>
                      </a:rPr>
                      <m:t>𝐵𝐸</m:t>
                    </m:r>
                    <m:r>
                      <a:rPr lang="en-US" i="1">
                        <a:latin typeface="Cambria Math"/>
                      </a:rPr>
                      <m:t>∥</m:t>
                    </m:r>
                    <m:r>
                      <a:rPr lang="en-US" i="1">
                        <a:latin typeface="Cambria Math"/>
                      </a:rPr>
                      <m:t>𝑃𝐷</m:t>
                    </m:r>
                    <m:r>
                      <a:rPr lang="en-US" i="1">
                        <a:latin typeface="Cambria Math"/>
                      </a:rPr>
                      <m:t>′</m:t>
                    </m:r>
                  </m:oMath>
                </a14:m>
                <a:endParaRPr lang="en-US" dirty="0"/>
              </a:p>
              <a:p>
                <a:r>
                  <a:rPr lang="he-IL" u="sng" dirty="0"/>
                  <a:t>הוכחה</a:t>
                </a:r>
                <a:r>
                  <a:rPr lang="he-IL" u="sng" dirty="0" smtClean="0"/>
                  <a:t>:</a:t>
                </a:r>
                <a:r>
                  <a:rPr lang="he-IL" dirty="0" smtClean="0"/>
                  <a:t>     </a:t>
                </a:r>
                <a14:m>
                  <m:oMath xmlns:m="http://schemas.openxmlformats.org/officeDocument/2006/math">
                    <m:r>
                      <a:rPr lang="he-IL">
                        <a:latin typeface="Cambria Math"/>
                      </a:rPr>
                      <m:t>∡</m:t>
                    </m:r>
                    <m:sSup>
                      <m:sSupPr>
                        <m:ctrlPr>
                          <a:rPr lang="en-US" i="1">
                            <a:latin typeface="Cambria Math"/>
                          </a:rPr>
                        </m:ctrlPr>
                      </m:sSupPr>
                      <m:e>
                        <m:r>
                          <m:rPr>
                            <m:sty m:val="p"/>
                          </m:rPr>
                          <a:rPr lang="en-US">
                            <a:latin typeface="Cambria Math"/>
                          </a:rPr>
                          <m:t>DPD</m:t>
                        </m:r>
                      </m:e>
                      <m:sup>
                        <m:r>
                          <a:rPr lang="en-US" i="1">
                            <a:latin typeface="Cambria Math"/>
                          </a:rPr>
                          <m:t>′</m:t>
                        </m:r>
                      </m:sup>
                    </m:sSup>
                    <m:r>
                      <a:rPr lang="en-US" i="1">
                        <a:latin typeface="Cambria Math"/>
                      </a:rPr>
                      <m:t>=</m:t>
                    </m:r>
                    <m:r>
                      <a:rPr lang="en-US" i="1">
                        <a:latin typeface="Cambria Math"/>
                      </a:rPr>
                      <m:t>90</m:t>
                    </m:r>
                    <m:r>
                      <a:rPr lang="en-US" i="1">
                        <a:latin typeface="Cambria Math"/>
                      </a:rPr>
                      <m:t>°</m:t>
                    </m:r>
                  </m:oMath>
                </a14:m>
                <a:r>
                  <a:rPr lang="he-IL" dirty="0" smtClean="0"/>
                  <a:t>  ,  </a:t>
                </a:r>
                <a14:m>
                  <m:oMath xmlns:m="http://schemas.openxmlformats.org/officeDocument/2006/math">
                    <m:r>
                      <a:rPr lang="he-IL">
                        <a:latin typeface="Cambria Math"/>
                      </a:rPr>
                      <m:t>∡</m:t>
                    </m:r>
                    <m:r>
                      <a:rPr lang="en-US" i="1">
                        <a:latin typeface="Cambria Math"/>
                      </a:rPr>
                      <m:t>𝐸𝐵𝐸</m:t>
                    </m:r>
                    <m:r>
                      <a:rPr lang="en-US" i="1">
                        <a:latin typeface="Cambria Math"/>
                      </a:rPr>
                      <m:t>′=</m:t>
                    </m:r>
                    <m:r>
                      <a:rPr lang="en-US" i="1">
                        <a:latin typeface="Cambria Math"/>
                      </a:rPr>
                      <m:t>90</m:t>
                    </m:r>
                    <m:r>
                      <a:rPr lang="en-US" i="1">
                        <a:latin typeface="Cambria Math"/>
                      </a:rPr>
                      <m:t>°</m:t>
                    </m:r>
                  </m:oMath>
                </a14:m>
                <a:endParaRPr lang="en-US" dirty="0"/>
              </a:p>
              <a:p>
                <a:r>
                  <a:rPr lang="en-US" dirty="0"/>
                  <a:t> </a:t>
                </a:r>
                <a:r>
                  <a:rPr lang="he-IL" dirty="0"/>
                  <a:t>לפי </a:t>
                </a:r>
                <a:r>
                  <a:rPr lang="he-IL" dirty="0" smtClean="0"/>
                  <a:t>תלס (</a:t>
                </a:r>
                <a14:m>
                  <m:oMath xmlns:m="http://schemas.openxmlformats.org/officeDocument/2006/math">
                    <m:r>
                      <a:rPr lang="en-US" i="1">
                        <a:latin typeface="Cambria Math"/>
                      </a:rPr>
                      <m:t>(</m:t>
                    </m:r>
                    <m:r>
                      <m:rPr>
                        <m:sty m:val="p"/>
                      </m:rPr>
                      <a:rPr lang="en-US">
                        <a:latin typeface="Cambria Math"/>
                      </a:rPr>
                      <m:t>BE</m:t>
                    </m:r>
                    <m:r>
                      <a:rPr lang="en-US" i="1">
                        <a:latin typeface="Cambria Math"/>
                      </a:rPr>
                      <m:t>′</m:t>
                    </m:r>
                    <m:r>
                      <a:rPr lang="en-US">
                        <a:latin typeface="Cambria Math"/>
                      </a:rPr>
                      <m:t>∥</m:t>
                    </m:r>
                    <m:r>
                      <m:rPr>
                        <m:sty m:val="p"/>
                      </m:rPr>
                      <a:rPr lang="en-US">
                        <a:latin typeface="Cambria Math"/>
                      </a:rPr>
                      <m:t>PD</m:t>
                    </m:r>
                  </m:oMath>
                </a14:m>
                <a:r>
                  <a:rPr lang="he-IL" dirty="0"/>
                  <a:t>   </a:t>
                </a:r>
                <a:r>
                  <a:rPr lang="he-IL" dirty="0" smtClean="0"/>
                  <a:t>             </a:t>
                </a:r>
                <a14:m>
                  <m:oMath xmlns:m="http://schemas.openxmlformats.org/officeDocument/2006/math">
                    <m:f>
                      <m:fPr>
                        <m:ctrlPr>
                          <a:rPr lang="en-US" i="1">
                            <a:latin typeface="Cambria Math"/>
                          </a:rPr>
                        </m:ctrlPr>
                      </m:fPr>
                      <m:num>
                        <m:r>
                          <a:rPr lang="en-US" i="1">
                            <a:latin typeface="Cambria Math"/>
                          </a:rPr>
                          <m:t>    </m:t>
                        </m:r>
                        <m:r>
                          <a:rPr lang="en-US" i="1">
                            <a:latin typeface="Cambria Math"/>
                          </a:rPr>
                          <m:t>𝑃𝐶</m:t>
                        </m:r>
                      </m:num>
                      <m:den>
                        <m:r>
                          <a:rPr lang="en-US" i="1">
                            <a:latin typeface="Cambria Math"/>
                          </a:rPr>
                          <m:t>𝑃𝐸</m:t>
                        </m:r>
                        <m:r>
                          <a:rPr lang="en-US" i="1">
                            <a:latin typeface="Cambria Math"/>
                          </a:rPr>
                          <m:t>′</m:t>
                        </m:r>
                      </m:den>
                    </m:f>
                    <m:r>
                      <a:rPr lang="en-US">
                        <a:latin typeface="Cambria Math"/>
                      </a:rPr>
                      <m:t>=</m:t>
                    </m:r>
                    <m:f>
                      <m:fPr>
                        <m:ctrlPr>
                          <a:rPr lang="en-US" b="1" i="1">
                            <a:latin typeface="Cambria Math"/>
                          </a:rPr>
                        </m:ctrlPr>
                      </m:fPr>
                      <m:num>
                        <m:r>
                          <a:rPr lang="en-US" b="1" i="1">
                            <a:latin typeface="Cambria Math"/>
                          </a:rPr>
                          <m:t>𝑫𝑪</m:t>
                        </m:r>
                      </m:num>
                      <m:den>
                        <m:r>
                          <a:rPr lang="en-US" b="1" i="1">
                            <a:latin typeface="Cambria Math"/>
                          </a:rPr>
                          <m:t>𝑫𝑩</m:t>
                        </m:r>
                      </m:den>
                    </m:f>
                    <m:r>
                      <a:rPr lang="en-US" b="1" i="1">
                        <a:latin typeface="Cambria Math"/>
                      </a:rPr>
                      <m:t>=</m:t>
                    </m:r>
                    <m:r>
                      <a:rPr lang="en-US" b="1" i="1">
                        <a:latin typeface="Cambria Math"/>
                      </a:rPr>
                      <m:t>𝒎</m:t>
                    </m:r>
                  </m:oMath>
                </a14:m>
                <a:endParaRPr lang="he-IL" dirty="0" smtClean="0"/>
              </a:p>
              <a:p>
                <a:r>
                  <a:rPr lang="en-US" dirty="0"/>
                  <a:t> </a:t>
                </a:r>
                <a:r>
                  <a:rPr lang="he-IL" dirty="0" smtClean="0"/>
                  <a:t>לפי </a:t>
                </a:r>
                <a:r>
                  <a:rPr lang="he-IL" dirty="0"/>
                  <a:t>תלס</a:t>
                </a:r>
                <a:r>
                  <a:rPr lang="he-IL" dirty="0" smtClean="0"/>
                  <a:t> </a:t>
                </a:r>
                <a14:m>
                  <m:oMath xmlns:m="http://schemas.openxmlformats.org/officeDocument/2006/math">
                    <m:r>
                      <a:rPr lang="en-US" i="1">
                        <a:latin typeface="Cambria Math"/>
                      </a:rPr>
                      <m:t>(</m:t>
                    </m:r>
                    <m:r>
                      <m:rPr>
                        <m:sty m:val="p"/>
                      </m:rPr>
                      <a:rPr lang="en-US">
                        <a:latin typeface="Cambria Math"/>
                      </a:rPr>
                      <m:t>BE</m:t>
                    </m:r>
                    <m:r>
                      <a:rPr lang="en-US">
                        <a:latin typeface="Cambria Math"/>
                      </a:rPr>
                      <m:t>∥</m:t>
                    </m:r>
                    <m:r>
                      <m:rPr>
                        <m:sty m:val="p"/>
                      </m:rPr>
                      <a:rPr lang="en-US">
                        <a:latin typeface="Cambria Math"/>
                      </a:rPr>
                      <m:t>PD</m:t>
                    </m:r>
                    <m:r>
                      <a:rPr lang="en-US" i="1">
                        <a:latin typeface="Cambria Math"/>
                      </a:rPr>
                      <m:t>′</m:t>
                    </m:r>
                  </m:oMath>
                </a14:m>
                <a:r>
                  <a:rPr lang="he-IL" dirty="0" smtClean="0"/>
                  <a:t>                </a:t>
                </a:r>
                <a:r>
                  <a:rPr lang="en-US" dirty="0" smtClean="0"/>
                  <a:t>  </a:t>
                </a:r>
                <a14:m>
                  <m:oMath xmlns:m="http://schemas.openxmlformats.org/officeDocument/2006/math">
                    <m:f>
                      <m:fPr>
                        <m:ctrlPr>
                          <a:rPr lang="en-US" i="1">
                            <a:latin typeface="Cambria Math"/>
                          </a:rPr>
                        </m:ctrlPr>
                      </m:fPr>
                      <m:num>
                        <m:r>
                          <a:rPr lang="en-US" i="1">
                            <a:latin typeface="Cambria Math"/>
                          </a:rPr>
                          <m:t>    </m:t>
                        </m:r>
                        <m:r>
                          <a:rPr lang="en-US" i="1">
                            <a:latin typeface="Cambria Math"/>
                          </a:rPr>
                          <m:t>𝑃𝐶</m:t>
                        </m:r>
                      </m:num>
                      <m:den>
                        <m:r>
                          <a:rPr lang="en-US" i="1">
                            <a:latin typeface="Cambria Math"/>
                          </a:rPr>
                          <m:t>𝑃𝐸</m:t>
                        </m:r>
                      </m:den>
                    </m:f>
                    <m:r>
                      <a:rPr lang="en-US">
                        <a:latin typeface="Cambria Math"/>
                      </a:rPr>
                      <m:t>=</m:t>
                    </m:r>
                    <m:f>
                      <m:fPr>
                        <m:ctrlPr>
                          <a:rPr lang="en-US" b="1" i="1">
                            <a:latin typeface="Cambria Math"/>
                          </a:rPr>
                        </m:ctrlPr>
                      </m:fPr>
                      <m:num>
                        <m:r>
                          <a:rPr lang="en-US" b="1" i="1">
                            <a:latin typeface="Cambria Math"/>
                          </a:rPr>
                          <m:t>𝑫</m:t>
                        </m:r>
                        <m:r>
                          <a:rPr lang="en-US" b="1" i="1">
                            <a:latin typeface="Cambria Math"/>
                          </a:rPr>
                          <m:t>′</m:t>
                        </m:r>
                        <m:r>
                          <a:rPr lang="en-US" b="1" i="1">
                            <a:latin typeface="Cambria Math"/>
                          </a:rPr>
                          <m:t>𝑪</m:t>
                        </m:r>
                      </m:num>
                      <m:den>
                        <m:r>
                          <a:rPr lang="en-US" b="1" i="1">
                            <a:latin typeface="Cambria Math"/>
                          </a:rPr>
                          <m:t>𝑫</m:t>
                        </m:r>
                        <m:r>
                          <a:rPr lang="en-US" b="1" i="1">
                            <a:latin typeface="Cambria Math"/>
                          </a:rPr>
                          <m:t>′</m:t>
                        </m:r>
                        <m:r>
                          <a:rPr lang="en-US" b="1" i="1">
                            <a:latin typeface="Cambria Math"/>
                          </a:rPr>
                          <m:t>𝑩</m:t>
                        </m:r>
                      </m:den>
                    </m:f>
                    <m:r>
                      <a:rPr lang="en-US" b="1" i="1">
                        <a:latin typeface="Cambria Math"/>
                      </a:rPr>
                      <m:t>=</m:t>
                    </m:r>
                    <m:r>
                      <a:rPr lang="en-US" b="1" i="1">
                        <a:latin typeface="Cambria Math"/>
                      </a:rPr>
                      <m:t>𝒎</m:t>
                    </m:r>
                  </m:oMath>
                </a14:m>
                <a:r>
                  <a:rPr lang="en-US" dirty="0"/>
                  <a:t> </a:t>
                </a:r>
                <a:endParaRPr lang="en-US" dirty="0" smtClean="0"/>
              </a:p>
              <a:p>
                <a:r>
                  <a:rPr lang="he-IL" dirty="0"/>
                  <a:t>ולכן: </a:t>
                </a:r>
                <a14:m>
                  <m:oMath xmlns:m="http://schemas.openxmlformats.org/officeDocument/2006/math">
                    <m:r>
                      <m:rPr>
                        <m:sty m:val="p"/>
                      </m:rPr>
                      <a:rPr lang="en-US">
                        <a:latin typeface="Cambria Math"/>
                      </a:rPr>
                      <m:t>m</m:t>
                    </m:r>
                    <m:r>
                      <a:rPr lang="en-US">
                        <a:latin typeface="Cambria Math"/>
                      </a:rPr>
                      <m:t>=</m:t>
                    </m:r>
                    <m:f>
                      <m:fPr>
                        <m:ctrlPr>
                          <a:rPr lang="en-US" i="1">
                            <a:latin typeface="Cambria Math"/>
                          </a:rPr>
                        </m:ctrlPr>
                      </m:fPr>
                      <m:num>
                        <m:r>
                          <a:rPr lang="en-US" i="1">
                            <a:latin typeface="Cambria Math"/>
                          </a:rPr>
                          <m:t>𝑃𝐶</m:t>
                        </m:r>
                      </m:num>
                      <m:den>
                        <m:r>
                          <a:rPr lang="en-US" i="1">
                            <a:latin typeface="Cambria Math"/>
                          </a:rPr>
                          <m:t>𝑃𝐸</m:t>
                        </m:r>
                        <m:r>
                          <a:rPr lang="en-US" i="1">
                            <a:latin typeface="Cambria Math"/>
                          </a:rPr>
                          <m:t>′</m:t>
                        </m:r>
                      </m:den>
                    </m:f>
                    <m:r>
                      <a:rPr lang="en-US" i="1">
                        <a:latin typeface="Cambria Math"/>
                      </a:rPr>
                      <m:t>=</m:t>
                    </m:r>
                    <m:f>
                      <m:fPr>
                        <m:ctrlPr>
                          <a:rPr lang="en-US" i="1">
                            <a:latin typeface="Cambria Math"/>
                          </a:rPr>
                        </m:ctrlPr>
                      </m:fPr>
                      <m:num>
                        <m:r>
                          <a:rPr lang="en-US" i="1">
                            <a:latin typeface="Cambria Math"/>
                          </a:rPr>
                          <m:t>𝑃𝐶</m:t>
                        </m:r>
                      </m:num>
                      <m:den>
                        <m:r>
                          <a:rPr lang="en-US" i="1">
                            <a:latin typeface="Cambria Math"/>
                          </a:rPr>
                          <m:t>𝑃𝐸</m:t>
                        </m:r>
                      </m:den>
                    </m:f>
                  </m:oMath>
                </a14:m>
                <a:r>
                  <a:rPr lang="he-IL" dirty="0" smtClean="0"/>
                  <a:t>   ...  ז"א:      </a:t>
                </a:r>
                <a14:m>
                  <m:oMath xmlns:m="http://schemas.openxmlformats.org/officeDocument/2006/math">
                    <m:r>
                      <m:rPr>
                        <m:sty m:val="p"/>
                      </m:rPr>
                      <a:rPr lang="en-US">
                        <a:latin typeface="Cambria Math"/>
                      </a:rPr>
                      <m:t>PE</m:t>
                    </m:r>
                    <m:r>
                      <a:rPr lang="en-US">
                        <a:latin typeface="Cambria Math"/>
                      </a:rPr>
                      <m:t>=</m:t>
                    </m:r>
                    <m:r>
                      <m:rPr>
                        <m:sty m:val="p"/>
                      </m:rPr>
                      <a:rPr lang="en-US">
                        <a:latin typeface="Cambria Math"/>
                      </a:rPr>
                      <m:t>PE</m:t>
                    </m:r>
                    <m:r>
                      <a:rPr lang="en-US" i="1">
                        <a:latin typeface="Cambria Math"/>
                      </a:rPr>
                      <m:t>′</m:t>
                    </m:r>
                  </m:oMath>
                </a14:m>
                <a:r>
                  <a:rPr lang="he-IL" dirty="0" smtClean="0"/>
                  <a:t>,    </a:t>
                </a:r>
              </a:p>
              <a:p>
                <a:endParaRPr lang="he-IL" dirty="0" smtClean="0"/>
              </a:p>
              <a:p>
                <a:r>
                  <a:rPr lang="he-IL" dirty="0" smtClean="0"/>
                  <a:t>כלומר </a:t>
                </a:r>
                <a:r>
                  <a:rPr lang="en-US" i="1" dirty="0"/>
                  <a:t>P</a:t>
                </a:r>
                <a:r>
                  <a:rPr lang="he-IL" dirty="0"/>
                  <a:t> </a:t>
                </a:r>
                <a:r>
                  <a:rPr lang="he-IL" dirty="0" smtClean="0"/>
                  <a:t>היא </a:t>
                </a:r>
                <a:r>
                  <a:rPr lang="he-IL" dirty="0"/>
                  <a:t>אמצע היתר במשולש </a:t>
                </a:r>
                <a14:m>
                  <m:oMath xmlns:m="http://schemas.openxmlformats.org/officeDocument/2006/math">
                    <m:r>
                      <a:rPr lang="he-IL">
                        <a:latin typeface="Cambria Math"/>
                      </a:rPr>
                      <m:t>∆</m:t>
                    </m:r>
                    <m:sSup>
                      <m:sSupPr>
                        <m:ctrlPr>
                          <a:rPr lang="en-US" i="1">
                            <a:latin typeface="Cambria Math"/>
                          </a:rPr>
                        </m:ctrlPr>
                      </m:sSupPr>
                      <m:e>
                        <m:r>
                          <m:rPr>
                            <m:sty m:val="p"/>
                          </m:rPr>
                          <a:rPr lang="en-US">
                            <a:latin typeface="Cambria Math"/>
                          </a:rPr>
                          <m:t>EBE</m:t>
                        </m:r>
                      </m:e>
                      <m:sup>
                        <m:r>
                          <a:rPr lang="en-US" i="1">
                            <a:latin typeface="Cambria Math"/>
                          </a:rPr>
                          <m:t>′</m:t>
                        </m:r>
                      </m:sup>
                    </m:sSup>
                  </m:oMath>
                </a14:m>
                <a:r>
                  <a:rPr lang="he-IL" dirty="0" smtClean="0"/>
                  <a:t>. </a:t>
                </a:r>
              </a:p>
              <a:p>
                <a:r>
                  <a:rPr lang="he-IL" dirty="0"/>
                  <a:t> </a:t>
                </a:r>
                <a:r>
                  <a:rPr lang="he-IL" dirty="0" smtClean="0"/>
                  <a:t>                 </a:t>
                </a:r>
                <a:r>
                  <a:rPr lang="en-US" i="1" dirty="0" smtClean="0"/>
                  <a:t>  </a:t>
                </a:r>
                <a:r>
                  <a:rPr lang="en-US" dirty="0" smtClean="0"/>
                  <a:t> </a:t>
                </a:r>
                <a14:m>
                  <m:oMath xmlns:m="http://schemas.openxmlformats.org/officeDocument/2006/math">
                    <m:r>
                      <a:rPr lang="en-US" i="1">
                        <a:latin typeface="Cambria Math"/>
                      </a:rPr>
                      <m:t>𝑃𝐵</m:t>
                    </m:r>
                    <m:r>
                      <a:rPr lang="en-US" i="1">
                        <a:latin typeface="Cambria Math"/>
                      </a:rPr>
                      <m:t>=</m:t>
                    </m:r>
                    <m:r>
                      <a:rPr lang="en-US" i="1">
                        <a:latin typeface="Cambria Math"/>
                      </a:rPr>
                      <m:t>𝑃</m:t>
                    </m:r>
                    <m:sSup>
                      <m:sSupPr>
                        <m:ctrlPr>
                          <a:rPr lang="en-US" i="1">
                            <a:latin typeface="Cambria Math"/>
                          </a:rPr>
                        </m:ctrlPr>
                      </m:sSupPr>
                      <m:e>
                        <m:r>
                          <a:rPr lang="en-US" i="1">
                            <a:latin typeface="Cambria Math"/>
                          </a:rPr>
                          <m:t>𝐸</m:t>
                        </m:r>
                      </m:e>
                      <m:sup>
                        <m:r>
                          <a:rPr lang="en-US" i="1">
                            <a:latin typeface="Cambria Math"/>
                          </a:rPr>
                          <m:t>′</m:t>
                        </m:r>
                      </m:sup>
                    </m:sSup>
                    <m:r>
                      <a:rPr lang="en-US" i="1">
                        <a:latin typeface="Cambria Math"/>
                      </a:rPr>
                      <m:t>=</m:t>
                    </m:r>
                    <m:r>
                      <a:rPr lang="en-US" i="1">
                        <a:latin typeface="Cambria Math"/>
                      </a:rPr>
                      <m:t>𝑃𝐸</m:t>
                    </m:r>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r>
                      <m:rPr>
                        <m:sty m:val="p"/>
                      </m:rPr>
                      <a:rPr lang="en-US">
                        <a:latin typeface="Cambria Math"/>
                      </a:rPr>
                      <m:t>EE</m:t>
                    </m:r>
                    <m:r>
                      <a:rPr lang="en-US" i="1">
                        <a:latin typeface="Cambria Math"/>
                      </a:rPr>
                      <m:t>′</m:t>
                    </m:r>
                  </m:oMath>
                </a14:m>
                <a:r>
                  <a:rPr lang="he-IL" dirty="0"/>
                  <a:t>   </a:t>
                </a:r>
                <a:r>
                  <a:rPr lang="he-IL" dirty="0" smtClean="0"/>
                  <a:t>     )תיכון </a:t>
                </a:r>
                <a:r>
                  <a:rPr lang="he-IL" dirty="0"/>
                  <a:t>ליתר במשולש ישר </a:t>
                </a:r>
                <a:r>
                  <a:rPr lang="he-IL" dirty="0" smtClean="0"/>
                  <a:t>זווית)</a:t>
                </a:r>
              </a:p>
              <a:p>
                <a:r>
                  <a:rPr lang="he-IL" dirty="0"/>
                  <a:t> </a:t>
                </a:r>
                <a:r>
                  <a:rPr lang="he-IL" dirty="0" smtClean="0"/>
                  <a:t>                      </a:t>
                </a:r>
                <a:r>
                  <a:rPr lang="he-IL" dirty="0"/>
                  <a:t> </a:t>
                </a:r>
                <a14:m>
                  <m:oMath xmlns:m="http://schemas.openxmlformats.org/officeDocument/2006/math">
                    <m:r>
                      <a:rPr lang="he-IL" b="0" i="0" smtClean="0">
                        <a:latin typeface="Cambria Math"/>
                      </a:rPr>
                      <m:t>                    </m:t>
                    </m:r>
                    <m:f>
                      <m:fPr>
                        <m:ctrlPr>
                          <a:rPr lang="en-US" i="1">
                            <a:latin typeface="Cambria Math"/>
                          </a:rPr>
                        </m:ctrlPr>
                      </m:fPr>
                      <m:num>
                        <m:r>
                          <a:rPr lang="en-US" i="1">
                            <a:latin typeface="Cambria Math"/>
                          </a:rPr>
                          <m:t>𝑃𝐶</m:t>
                        </m:r>
                      </m:num>
                      <m:den>
                        <m:r>
                          <a:rPr lang="en-US" i="1">
                            <a:latin typeface="Cambria Math"/>
                          </a:rPr>
                          <m:t>𝑃𝐵</m:t>
                        </m:r>
                      </m:den>
                    </m:f>
                    <m:r>
                      <a:rPr lang="en-US">
                        <a:latin typeface="Cambria Math"/>
                      </a:rPr>
                      <m:t>=</m:t>
                    </m:r>
                    <m:r>
                      <a:rPr lang="en-US" i="1">
                        <a:latin typeface="Cambria Math"/>
                      </a:rPr>
                      <m:t>𝑚</m:t>
                    </m:r>
                  </m:oMath>
                </a14:m>
                <a:endParaRPr lang="en-US" dirty="0"/>
              </a:p>
              <a:p>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24128" y="325821"/>
                <a:ext cx="9720073" cy="5983539"/>
              </a:xfrm>
              <a:blipFill rotWithShape="1">
                <a:blip r:embed="rId2"/>
                <a:stretch>
                  <a:fillRect r="-1129" b="-713"/>
                </a:stretch>
              </a:blipFill>
            </p:spPr>
            <p:txBody>
              <a:bodyPr/>
              <a:lstStyle/>
              <a:p>
                <a:r>
                  <a:rPr lang="he-IL">
                    <a:noFill/>
                  </a:rPr>
                  <a:t> </a:t>
                </a:r>
              </a:p>
            </p:txBody>
          </p:sp>
        </mc:Fallback>
      </mc:AlternateContent>
      <p:pic>
        <p:nvPicPr>
          <p:cNvPr id="4" name="תמונה 21"/>
          <p:cNvPicPr/>
          <p:nvPr/>
        </p:nvPicPr>
        <p:blipFill>
          <a:blip r:embed="rId3" cstate="print">
            <a:extLst>
              <a:ext uri="{28A0092B-C50C-407E-A947-70E740481C1C}">
                <a14:useLocalDpi xmlns:a14="http://schemas.microsoft.com/office/drawing/2010/main" val="0"/>
              </a:ext>
            </a:extLst>
          </a:blip>
          <a:stretch>
            <a:fillRect/>
          </a:stretch>
        </p:blipFill>
        <p:spPr>
          <a:xfrm>
            <a:off x="618413" y="684814"/>
            <a:ext cx="3964097" cy="3435241"/>
          </a:xfrm>
          <a:prstGeom prst="rect">
            <a:avLst/>
          </a:prstGeom>
        </p:spPr>
      </p:pic>
    </p:spTree>
    <p:extLst>
      <p:ext uri="{BB962C8B-B14F-4D97-AF65-F5344CB8AC3E}">
        <p14:creationId xmlns:p14="http://schemas.microsoft.com/office/powerpoint/2010/main" val="11409592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685800" y="2717583"/>
            <a:ext cx="10515600" cy="855888"/>
          </a:xfrm>
          <a:prstGeom prst="rect">
            <a:avLst/>
          </a:prstGeom>
        </p:spPr>
        <p:txBody>
          <a:bodyPr vert="horz" lIns="91440" tIns="45720" rIns="91440" bIns="45720" rtlCol="0" anchor="ctr">
            <a:normAutofit/>
          </a:bodyPr>
          <a:lst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r>
              <a:rPr lang="he-IL" b="1" dirty="0" smtClean="0">
                <a:solidFill>
                  <a:srgbClr val="FF0000"/>
                </a:solidFill>
              </a:rPr>
              <a:t>ו...בחזרה לפתרון השאלה </a:t>
            </a:r>
            <a:endParaRPr lang="he-IL" b="1" dirty="0">
              <a:solidFill>
                <a:srgbClr val="FF0000"/>
              </a:solidFill>
            </a:endParaRPr>
          </a:p>
        </p:txBody>
      </p:sp>
    </p:spTree>
    <p:extLst>
      <p:ext uri="{BB962C8B-B14F-4D97-AF65-F5344CB8AC3E}">
        <p14:creationId xmlns:p14="http://schemas.microsoft.com/office/powerpoint/2010/main" val="20320203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5462" y="2382482"/>
            <a:ext cx="4666593" cy="2147475"/>
          </a:xfrm>
        </p:spPr>
        <p:txBody>
          <a:bodyPr>
            <a:normAutofit fontScale="90000"/>
          </a:bodyPr>
          <a:lstStyle/>
          <a:p>
            <a:pPr algn="ctr"/>
            <a:r>
              <a:rPr lang="he-IL" sz="6000" b="1" dirty="0" smtClean="0">
                <a:solidFill>
                  <a:srgbClr val="FF0000"/>
                </a:solidFill>
              </a:rPr>
              <a:t>פתרון 3           </a:t>
            </a:r>
            <a:br>
              <a:rPr lang="he-IL" sz="6000" b="1" dirty="0" smtClean="0">
                <a:solidFill>
                  <a:srgbClr val="FF0000"/>
                </a:solidFill>
              </a:rPr>
            </a:br>
            <a:r>
              <a:rPr lang="he-IL" sz="6000" b="1" dirty="0" smtClean="0">
                <a:solidFill>
                  <a:srgbClr val="FF0000"/>
                </a:solidFill>
              </a:rPr>
              <a:t>                  </a:t>
            </a:r>
            <a:br>
              <a:rPr lang="he-IL" sz="6000" b="1" dirty="0" smtClean="0">
                <a:solidFill>
                  <a:srgbClr val="FF0000"/>
                </a:solidFill>
              </a:rPr>
            </a:br>
            <a:r>
              <a:rPr lang="he-IL" sz="6000" b="1" dirty="0">
                <a:solidFill>
                  <a:srgbClr val="FF0000"/>
                </a:solidFill>
              </a:rPr>
              <a:t> </a:t>
            </a:r>
            <a:r>
              <a:rPr lang="he-IL" sz="6000" b="1" dirty="0" smtClean="0">
                <a:solidFill>
                  <a:srgbClr val="FF0000"/>
                </a:solidFill>
              </a:rPr>
              <a:t> אלגנטי </a:t>
            </a:r>
            <a:endParaRPr lang="he-IL" sz="6000" b="1" dirty="0">
              <a:solidFill>
                <a:srgbClr val="FF0000"/>
              </a:solidFill>
            </a:endParaRPr>
          </a:p>
        </p:txBody>
      </p:sp>
    </p:spTree>
    <p:extLst>
      <p:ext uri="{BB962C8B-B14F-4D97-AF65-F5344CB8AC3E}">
        <p14:creationId xmlns:p14="http://schemas.microsoft.com/office/powerpoint/2010/main" val="12583306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985852" y="853440"/>
                <a:ext cx="10515600" cy="6004560"/>
              </a:xfrm>
            </p:spPr>
            <p:txBody>
              <a:bodyPr>
                <a:normAutofit fontScale="25000" lnSpcReduction="20000"/>
              </a:bodyPr>
              <a:lstStyle/>
              <a:p>
                <a:pPr marL="0" indent="0">
                  <a:buNone/>
                </a:pPr>
                <a:r>
                  <a:rPr lang="he-IL" sz="8400" dirty="0" smtClean="0"/>
                  <a:t>הנקודות  </a:t>
                </a:r>
                <a:r>
                  <a:rPr lang="en-US" sz="8400" dirty="0"/>
                  <a:t>C</a:t>
                </a:r>
                <a:r>
                  <a:rPr lang="he-IL" sz="8400" dirty="0"/>
                  <a:t> ו- </a:t>
                </a:r>
                <a:r>
                  <a:rPr lang="en-US" sz="8400" dirty="0"/>
                  <a:t>A </a:t>
                </a:r>
                <a:r>
                  <a:rPr lang="he-IL" sz="8400" dirty="0"/>
                  <a:t> נמצאות על מעגל אפולוניוס (</a:t>
                </a:r>
                <a:r>
                  <a:rPr lang="en-US" sz="8400" dirty="0"/>
                  <a:t>P</a:t>
                </a:r>
                <a:r>
                  <a:rPr lang="he-IL" sz="8400" dirty="0"/>
                  <a:t>) המקיים:       </a:t>
                </a:r>
                <a14:m>
                  <m:oMath xmlns:m="http://schemas.openxmlformats.org/officeDocument/2006/math">
                    <m:f>
                      <m:fPr>
                        <m:ctrlPr>
                          <a:rPr lang="en-US" sz="8400" i="1">
                            <a:latin typeface="Cambria Math"/>
                          </a:rPr>
                        </m:ctrlPr>
                      </m:fPr>
                      <m:num>
                        <m:r>
                          <a:rPr lang="en-US" sz="8400" i="1">
                            <a:latin typeface="Cambria Math" panose="02040503050406030204" pitchFamily="18" charset="0"/>
                          </a:rPr>
                          <m:t>𝑃𝐸</m:t>
                        </m:r>
                      </m:num>
                      <m:den>
                        <m:r>
                          <a:rPr lang="en-US" sz="8400" i="1">
                            <a:latin typeface="Cambria Math" panose="02040503050406030204" pitchFamily="18" charset="0"/>
                          </a:rPr>
                          <m:t>𝑃𝐷</m:t>
                        </m:r>
                      </m:den>
                    </m:f>
                    <m:r>
                      <a:rPr lang="en-US" sz="8400" i="1">
                        <a:latin typeface="Cambria Math" panose="02040503050406030204" pitchFamily="18" charset="0"/>
                      </a:rPr>
                      <m:t>=</m:t>
                    </m:r>
                    <m:f>
                      <m:fPr>
                        <m:ctrlPr>
                          <a:rPr lang="en-US" sz="8400" i="1">
                            <a:latin typeface="Cambria Math"/>
                          </a:rPr>
                        </m:ctrlPr>
                      </m:fPr>
                      <m:num>
                        <m:r>
                          <a:rPr lang="en-US" sz="8400" i="1">
                            <a:latin typeface="Cambria Math" panose="02040503050406030204" pitchFamily="18" charset="0"/>
                          </a:rPr>
                          <m:t>1</m:t>
                        </m:r>
                      </m:num>
                      <m:den>
                        <m:r>
                          <a:rPr lang="en-US" sz="8400" i="1">
                            <a:latin typeface="Cambria Math" panose="02040503050406030204" pitchFamily="18" charset="0"/>
                          </a:rPr>
                          <m:t>4</m:t>
                        </m:r>
                      </m:den>
                    </m:f>
                  </m:oMath>
                </a14:m>
                <a:endParaRPr lang="en-US" sz="8400" dirty="0">
                  <a:effectLst/>
                </a:endParaRPr>
              </a:p>
              <a:p>
                <a:pPr marL="0" indent="0">
                  <a:buNone/>
                </a:pPr>
                <a:r>
                  <a:rPr lang="he-IL" sz="8400" dirty="0" smtClean="0"/>
                  <a:t>וכמו כן הנקודה </a:t>
                </a:r>
                <a:r>
                  <a:rPr lang="en-US" sz="8400" dirty="0" smtClean="0"/>
                  <a:t>B </a:t>
                </a:r>
                <a:r>
                  <a:rPr lang="ar-JO" sz="8400" dirty="0" smtClean="0"/>
                  <a:t> </a:t>
                </a:r>
                <a:r>
                  <a:rPr lang="he-IL" sz="8400" dirty="0" smtClean="0"/>
                  <a:t>כי </a:t>
                </a:r>
                <a14:m>
                  <m:oMath xmlns:m="http://schemas.openxmlformats.org/officeDocument/2006/math">
                    <m:r>
                      <a:rPr lang="he-IL" sz="8400" i="1" smtClean="0">
                        <a:latin typeface="Cambria Math" panose="02040503050406030204" pitchFamily="18" charset="0"/>
                        <a:ea typeface="Cambria Math" panose="02040503050406030204" pitchFamily="18" charset="0"/>
                      </a:rPr>
                      <m:t>∡</m:t>
                    </m:r>
                    <m:r>
                      <a:rPr lang="en-US" sz="8400" b="0" i="1" smtClean="0">
                        <a:latin typeface="Cambria Math" panose="02040503050406030204" pitchFamily="18" charset="0"/>
                        <a:ea typeface="Cambria Math" panose="02040503050406030204" pitchFamily="18" charset="0"/>
                      </a:rPr>
                      <m:t>𝐵𝐶𝐴</m:t>
                    </m:r>
                    <m:r>
                      <a:rPr lang="en-US" sz="8400" b="0" i="1" smtClean="0">
                        <a:latin typeface="Cambria Math" panose="02040503050406030204" pitchFamily="18" charset="0"/>
                        <a:ea typeface="Cambria Math" panose="02040503050406030204" pitchFamily="18" charset="0"/>
                      </a:rPr>
                      <m:t>=</m:t>
                    </m:r>
                    <m:r>
                      <a:rPr lang="en-US" sz="8400" b="0" i="1" smtClean="0">
                        <a:latin typeface="Cambria Math" panose="02040503050406030204" pitchFamily="18" charset="0"/>
                        <a:ea typeface="Cambria Math" panose="02040503050406030204" pitchFamily="18" charset="0"/>
                      </a:rPr>
                      <m:t>90</m:t>
                    </m:r>
                    <m:r>
                      <a:rPr lang="en-US" sz="8400" b="0" i="1" smtClean="0">
                        <a:latin typeface="Cambria Math" panose="02040503050406030204" pitchFamily="18" charset="0"/>
                        <a:ea typeface="Cambria Math" panose="02040503050406030204" pitchFamily="18" charset="0"/>
                      </a:rPr>
                      <m:t>°</m:t>
                    </m:r>
                  </m:oMath>
                </a14:m>
                <a:r>
                  <a:rPr lang="he-IL" sz="8400" dirty="0" smtClean="0"/>
                  <a:t>.</a:t>
                </a:r>
              </a:p>
              <a:p>
                <a:pPr marL="0" indent="0">
                  <a:buNone/>
                </a:pPr>
                <a:r>
                  <a:rPr lang="he-IL" sz="8400" dirty="0" smtClean="0"/>
                  <a:t> </a:t>
                </a:r>
                <a:r>
                  <a:rPr lang="he-IL" sz="8400" dirty="0"/>
                  <a:t>ולכן מתקיים היחס: </a:t>
                </a:r>
                <a14:m>
                  <m:oMath xmlns:m="http://schemas.openxmlformats.org/officeDocument/2006/math">
                    <m:f>
                      <m:fPr>
                        <m:ctrlPr>
                          <a:rPr lang="en-US" sz="8400" i="1">
                            <a:latin typeface="Cambria Math"/>
                          </a:rPr>
                        </m:ctrlPr>
                      </m:fPr>
                      <m:num>
                        <m:r>
                          <a:rPr lang="en-US" sz="8400" i="1">
                            <a:latin typeface="Cambria Math"/>
                          </a:rPr>
                          <m:t>𝐵𝐸</m:t>
                        </m:r>
                      </m:num>
                      <m:den>
                        <m:r>
                          <a:rPr lang="en-US" sz="8400" i="1">
                            <a:latin typeface="Cambria Math"/>
                          </a:rPr>
                          <m:t>𝐵𝐷</m:t>
                        </m:r>
                      </m:den>
                    </m:f>
                    <m:r>
                      <a:rPr lang="en-US" sz="8400">
                        <a:latin typeface="Cambria Math"/>
                      </a:rPr>
                      <m:t>=</m:t>
                    </m:r>
                    <m:f>
                      <m:fPr>
                        <m:ctrlPr>
                          <a:rPr lang="en-US" sz="8400" i="1">
                            <a:latin typeface="Cambria Math"/>
                          </a:rPr>
                        </m:ctrlPr>
                      </m:fPr>
                      <m:num>
                        <m:r>
                          <a:rPr lang="en-US" sz="8400" i="1">
                            <a:latin typeface="Cambria Math"/>
                          </a:rPr>
                          <m:t>1</m:t>
                        </m:r>
                      </m:num>
                      <m:den>
                        <m:r>
                          <a:rPr lang="en-US" sz="8400" i="1">
                            <a:latin typeface="Cambria Math"/>
                          </a:rPr>
                          <m:t>4</m:t>
                        </m:r>
                      </m:den>
                    </m:f>
                  </m:oMath>
                </a14:m>
                <a:r>
                  <a:rPr lang="he-IL" sz="8400" dirty="0"/>
                  <a:t>. </a:t>
                </a:r>
                <a:endParaRPr lang="en-US" sz="8400" dirty="0"/>
              </a:p>
              <a:p>
                <a:pPr marL="0" indent="0">
                  <a:buNone/>
                </a:pPr>
                <a:r>
                  <a:rPr lang="he-IL" sz="8400" dirty="0"/>
                  <a:t>ולכן: </a:t>
                </a:r>
                <a14:m>
                  <m:oMath xmlns:m="http://schemas.openxmlformats.org/officeDocument/2006/math">
                    <m:f>
                      <m:fPr>
                        <m:ctrlPr>
                          <a:rPr lang="en-US" sz="8400" i="1">
                            <a:latin typeface="Cambria Math"/>
                          </a:rPr>
                        </m:ctrlPr>
                      </m:fPr>
                      <m:num>
                        <m:r>
                          <a:rPr lang="en-US" sz="8400" i="1">
                            <a:latin typeface="Cambria Math"/>
                          </a:rPr>
                          <m:t>𝐵𝐸</m:t>
                        </m:r>
                      </m:num>
                      <m:den>
                        <m:r>
                          <a:rPr lang="en-US" sz="8400" i="1">
                            <a:latin typeface="Cambria Math"/>
                          </a:rPr>
                          <m:t>𝐵𝐸</m:t>
                        </m:r>
                        <m:r>
                          <a:rPr lang="en-US" sz="8400" i="1">
                            <a:latin typeface="Cambria Math"/>
                          </a:rPr>
                          <m:t>+</m:t>
                        </m:r>
                        <m:r>
                          <a:rPr lang="en-US" sz="8400" i="1">
                            <a:latin typeface="Cambria Math"/>
                          </a:rPr>
                          <m:t>5</m:t>
                        </m:r>
                      </m:den>
                    </m:f>
                    <m:r>
                      <a:rPr lang="en-US" sz="8400" i="1">
                        <a:latin typeface="Cambria Math"/>
                      </a:rPr>
                      <m:t>=</m:t>
                    </m:r>
                    <m:f>
                      <m:fPr>
                        <m:ctrlPr>
                          <a:rPr lang="en-US" sz="8400" i="1">
                            <a:latin typeface="Cambria Math"/>
                          </a:rPr>
                        </m:ctrlPr>
                      </m:fPr>
                      <m:num>
                        <m:r>
                          <a:rPr lang="en-US" sz="8400" i="1">
                            <a:latin typeface="Cambria Math"/>
                          </a:rPr>
                          <m:t>1</m:t>
                        </m:r>
                      </m:num>
                      <m:den>
                        <m:r>
                          <a:rPr lang="en-US" sz="8400" i="1">
                            <a:latin typeface="Cambria Math"/>
                          </a:rPr>
                          <m:t>4</m:t>
                        </m:r>
                      </m:den>
                    </m:f>
                  </m:oMath>
                </a14:m>
                <a:endParaRPr lang="en-US" sz="8400" i="1" dirty="0"/>
              </a:p>
              <a:p>
                <a:pPr marL="0" indent="0">
                  <a:buNone/>
                </a:pPr>
                <a:r>
                  <a:rPr lang="he-IL" sz="8400" dirty="0"/>
                  <a:t>מקבלים:</a:t>
                </a:r>
                <a:r>
                  <a:rPr lang="he-IL" sz="8400" i="1" dirty="0"/>
                  <a:t> </a:t>
                </a:r>
                <a14:m>
                  <m:oMath xmlns:m="http://schemas.openxmlformats.org/officeDocument/2006/math">
                    <m:r>
                      <m:rPr>
                        <m:sty m:val="p"/>
                      </m:rPr>
                      <a:rPr lang="en-US" sz="8400" i="1">
                        <a:latin typeface="Cambria Math"/>
                      </a:rPr>
                      <m:t>BE</m:t>
                    </m:r>
                    <m:r>
                      <a:rPr lang="en-US" sz="8400" i="1">
                        <a:latin typeface="Cambria Math"/>
                      </a:rPr>
                      <m:t>=</m:t>
                    </m:r>
                    <m:f>
                      <m:fPr>
                        <m:ctrlPr>
                          <a:rPr lang="en-US" sz="8400" i="1">
                            <a:latin typeface="Cambria Math"/>
                          </a:rPr>
                        </m:ctrlPr>
                      </m:fPr>
                      <m:num>
                        <m:r>
                          <a:rPr lang="en-US" sz="8400" i="1">
                            <a:latin typeface="Cambria Math"/>
                          </a:rPr>
                          <m:t>5</m:t>
                        </m:r>
                      </m:num>
                      <m:den>
                        <m:r>
                          <a:rPr lang="en-US" sz="8400" i="1">
                            <a:latin typeface="Cambria Math"/>
                          </a:rPr>
                          <m:t>3</m:t>
                        </m:r>
                      </m:den>
                    </m:f>
                  </m:oMath>
                </a14:m>
                <a:r>
                  <a:rPr lang="he-IL" sz="8400" dirty="0"/>
                  <a:t>.</a:t>
                </a:r>
                <a:endParaRPr lang="en-US" sz="8400" dirty="0"/>
              </a:p>
              <a:p>
                <a:pPr marL="0" indent="0">
                  <a:buNone/>
                </a:pPr>
                <a:r>
                  <a:rPr lang="he-IL" sz="8400" dirty="0"/>
                  <a:t> </a:t>
                </a:r>
                <a:endParaRPr lang="en-US" sz="8400" dirty="0">
                  <a:effectLst/>
                </a:endParaRPr>
              </a:p>
              <a:p>
                <a:pPr marL="0" lvl="0" indent="0">
                  <a:buNone/>
                </a:pPr>
                <a14:m>
                  <m:oMath xmlns:m="http://schemas.openxmlformats.org/officeDocument/2006/math">
                    <m:sSup>
                      <m:sSupPr>
                        <m:ctrlPr>
                          <a:rPr lang="en-US" sz="8400" i="1">
                            <a:latin typeface="Cambria Math"/>
                          </a:rPr>
                        </m:ctrlPr>
                      </m:sSupPr>
                      <m:e>
                        <m:r>
                          <a:rPr lang="en-US" sz="8400" i="1">
                            <a:latin typeface="Cambria Math"/>
                          </a:rPr>
                          <m:t>𝐴𝐷</m:t>
                        </m:r>
                      </m:e>
                      <m:sup>
                        <m:r>
                          <a:rPr lang="en-US" sz="8400" i="1">
                            <a:latin typeface="Cambria Math"/>
                          </a:rPr>
                          <m:t>2</m:t>
                        </m:r>
                      </m:sup>
                    </m:sSup>
                    <m:r>
                      <a:rPr lang="en-US" sz="8400">
                        <a:latin typeface="Cambria Math"/>
                      </a:rPr>
                      <m:t>=</m:t>
                    </m:r>
                    <m:r>
                      <m:rPr>
                        <m:sty m:val="p"/>
                      </m:rPr>
                      <a:rPr lang="en-US" sz="8400">
                        <a:latin typeface="Cambria Math"/>
                      </a:rPr>
                      <m:t>BD</m:t>
                    </m:r>
                    <m:r>
                      <a:rPr lang="en-US" sz="8400" i="1">
                        <a:latin typeface="Cambria Math"/>
                      </a:rPr>
                      <m:t>∗</m:t>
                    </m:r>
                    <m:r>
                      <m:rPr>
                        <m:sty m:val="p"/>
                      </m:rPr>
                      <a:rPr lang="en-US" sz="8400">
                        <a:latin typeface="Cambria Math"/>
                      </a:rPr>
                      <m:t>DC</m:t>
                    </m:r>
                  </m:oMath>
                </a14:m>
                <a:r>
                  <a:rPr lang="he-IL" sz="8400" dirty="0"/>
                  <a:t>  (ריבוע המשיק שווה לחותך כפול חלקו החיצוני)</a:t>
                </a:r>
                <a:endParaRPr lang="en-US" sz="8400" dirty="0">
                  <a:effectLst/>
                </a:endParaRPr>
              </a:p>
              <a:p>
                <a:pPr marL="0" indent="0">
                  <a:buNone/>
                </a:pPr>
                <a14:m>
                  <m:oMathPara xmlns:m="http://schemas.openxmlformats.org/officeDocument/2006/math">
                    <m:oMathParaPr>
                      <m:jc m:val="centerGroup"/>
                    </m:oMathParaPr>
                    <m:oMath xmlns:m="http://schemas.openxmlformats.org/officeDocument/2006/math">
                      <m:sSup>
                        <m:sSupPr>
                          <m:ctrlPr>
                            <a:rPr lang="en-US" sz="8400" i="1">
                              <a:latin typeface="Cambria Math"/>
                            </a:rPr>
                          </m:ctrlPr>
                        </m:sSupPr>
                        <m:e>
                          <m:r>
                            <a:rPr lang="en-US" sz="8400" i="1">
                              <a:latin typeface="Cambria Math"/>
                            </a:rPr>
                            <m:t>𝐴𝐷</m:t>
                          </m:r>
                        </m:e>
                        <m:sup>
                          <m:r>
                            <a:rPr lang="en-US" sz="8400" i="1">
                              <a:latin typeface="Cambria Math"/>
                            </a:rPr>
                            <m:t>2</m:t>
                          </m:r>
                        </m:sup>
                      </m:sSup>
                      <m:r>
                        <a:rPr lang="en-US" sz="8400">
                          <a:latin typeface="Cambria Math"/>
                        </a:rPr>
                        <m:t>=</m:t>
                      </m:r>
                      <m:d>
                        <m:dPr>
                          <m:ctrlPr>
                            <a:rPr lang="en-US" sz="8400" i="1">
                              <a:latin typeface="Cambria Math"/>
                            </a:rPr>
                          </m:ctrlPr>
                        </m:dPr>
                        <m:e>
                          <m:r>
                            <a:rPr lang="en-US" sz="8400" i="1">
                              <a:latin typeface="Cambria Math"/>
                            </a:rPr>
                            <m:t>5</m:t>
                          </m:r>
                          <m:r>
                            <a:rPr lang="en-US" sz="8400" i="1">
                              <a:latin typeface="Cambria Math"/>
                            </a:rPr>
                            <m:t>+</m:t>
                          </m:r>
                          <m:f>
                            <m:fPr>
                              <m:ctrlPr>
                                <a:rPr lang="en-US" sz="8400" i="1">
                                  <a:latin typeface="Cambria Math"/>
                                </a:rPr>
                              </m:ctrlPr>
                            </m:fPr>
                            <m:num>
                              <m:r>
                                <a:rPr lang="en-US" sz="8400" i="1">
                                  <a:latin typeface="Cambria Math"/>
                                </a:rPr>
                                <m:t>5</m:t>
                              </m:r>
                            </m:num>
                            <m:den>
                              <m:r>
                                <a:rPr lang="en-US" sz="8400" i="1">
                                  <a:latin typeface="Cambria Math"/>
                                </a:rPr>
                                <m:t>3</m:t>
                              </m:r>
                            </m:den>
                          </m:f>
                        </m:e>
                      </m:d>
                      <m:r>
                        <a:rPr lang="en-US" sz="8400" i="1">
                          <a:latin typeface="Cambria Math"/>
                        </a:rPr>
                        <m:t>∗</m:t>
                      </m:r>
                      <m:r>
                        <a:rPr lang="en-US" sz="8400" i="1">
                          <a:latin typeface="Cambria Math"/>
                        </a:rPr>
                        <m:t>4</m:t>
                      </m:r>
                    </m:oMath>
                  </m:oMathPara>
                </a14:m>
                <a:endParaRPr lang="en-US" sz="8400" dirty="0">
                  <a:effectLst/>
                </a:endParaRPr>
              </a:p>
              <a:p>
                <a:pPr marL="0" indent="0" rtl="0">
                  <a:buNone/>
                </a:pPr>
                <a14:m>
                  <m:oMathPara xmlns:m="http://schemas.openxmlformats.org/officeDocument/2006/math">
                    <m:oMathParaPr>
                      <m:jc m:val="centerGroup"/>
                    </m:oMathParaPr>
                    <m:oMath xmlns:m="http://schemas.openxmlformats.org/officeDocument/2006/math">
                      <m:r>
                        <a:rPr lang="en-US" sz="8400" i="1">
                          <a:latin typeface="Cambria Math"/>
                        </a:rPr>
                        <m:t>𝐴𝐷</m:t>
                      </m:r>
                      <m:r>
                        <a:rPr lang="en-US" sz="8400" i="1">
                          <a:latin typeface="Cambria Math"/>
                        </a:rPr>
                        <m:t>=</m:t>
                      </m:r>
                      <m:r>
                        <a:rPr lang="en-US" sz="8400" i="1">
                          <a:latin typeface="Cambria Math"/>
                        </a:rPr>
                        <m:t>5</m:t>
                      </m:r>
                      <m:r>
                        <a:rPr lang="en-US" sz="8400" i="1">
                          <a:latin typeface="Cambria Math"/>
                        </a:rPr>
                        <m:t>.</m:t>
                      </m:r>
                      <m:r>
                        <a:rPr lang="en-US" sz="8400" i="1">
                          <a:latin typeface="Cambria Math"/>
                        </a:rPr>
                        <m:t>164</m:t>
                      </m:r>
                      <m:r>
                        <a:rPr lang="en-US" sz="8400" i="1">
                          <a:latin typeface="Cambria Math"/>
                        </a:rPr>
                        <m:t> </m:t>
                      </m:r>
                      <m:r>
                        <a:rPr lang="en-US" sz="8400" i="1">
                          <a:latin typeface="Cambria Math"/>
                        </a:rPr>
                        <m:t>𝑐</m:t>
                      </m:r>
                      <m:r>
                        <a:rPr lang="en-US" sz="8400" i="1">
                          <a:latin typeface="Cambria Math"/>
                        </a:rPr>
                        <m:t>"</m:t>
                      </m:r>
                      <m:r>
                        <a:rPr lang="en-US" sz="8400" i="1">
                          <a:latin typeface="Cambria Math"/>
                        </a:rPr>
                        <m:t>𝑚</m:t>
                      </m:r>
                      <m:r>
                        <a:rPr lang="en-US" sz="8400" i="1">
                          <a:latin typeface="Cambria Math"/>
                        </a:rPr>
                        <m:t> </m:t>
                      </m:r>
                    </m:oMath>
                  </m:oMathPara>
                </a14:m>
                <a:endParaRPr lang="en-US" sz="8400" dirty="0"/>
              </a:p>
              <a:p>
                <a:pPr marL="0" indent="0">
                  <a:buNone/>
                </a:pPr>
                <a:r>
                  <a:rPr lang="he-IL" sz="8400" dirty="0"/>
                  <a:t>על ידי חישוב זוויות : </a:t>
                </a:r>
                <a14:m>
                  <m:oMath xmlns:m="http://schemas.openxmlformats.org/officeDocument/2006/math">
                    <m:r>
                      <a:rPr lang="he-IL" sz="8400">
                        <a:latin typeface="Cambria Math"/>
                      </a:rPr>
                      <m:t>∡</m:t>
                    </m:r>
                    <m:r>
                      <m:rPr>
                        <m:sty m:val="p"/>
                      </m:rPr>
                      <a:rPr lang="en-US" sz="8400">
                        <a:latin typeface="Cambria Math"/>
                      </a:rPr>
                      <m:t>DEA</m:t>
                    </m:r>
                    <m:r>
                      <a:rPr lang="en-US" sz="8400">
                        <a:latin typeface="Cambria Math"/>
                      </a:rPr>
                      <m:t>=</m:t>
                    </m:r>
                    <m:r>
                      <a:rPr lang="en-US" sz="8400">
                        <a:latin typeface="Cambria Math"/>
                      </a:rPr>
                      <m:t>90</m:t>
                    </m:r>
                    <m:r>
                      <a:rPr lang="en-US" sz="8400">
                        <a:latin typeface="Cambria Math"/>
                      </a:rPr>
                      <m:t>°</m:t>
                    </m:r>
                  </m:oMath>
                </a14:m>
                <a:r>
                  <a:rPr lang="he-IL" sz="8400" dirty="0"/>
                  <a:t>     ( זווית  בין משיק למיתר וחישובי זוויות).</a:t>
                </a:r>
                <a:endParaRPr lang="en-US" sz="8400" dirty="0"/>
              </a:p>
              <a:p>
                <a:pPr marL="0" indent="0">
                  <a:buNone/>
                </a:pPr>
                <a14:m>
                  <m:oMathPara xmlns:m="http://schemas.openxmlformats.org/officeDocument/2006/math">
                    <m:oMathParaPr>
                      <m:jc m:val="centerGroup"/>
                    </m:oMathParaPr>
                    <m:oMath xmlns:m="http://schemas.openxmlformats.org/officeDocument/2006/math">
                      <m:r>
                        <a:rPr lang="en-US" sz="8400" i="1">
                          <a:latin typeface="Cambria Math"/>
                        </a:rPr>
                        <m:t>𝑐𝑜𝑠</m:t>
                      </m:r>
                      <m:r>
                        <a:rPr lang="en-US" sz="8400">
                          <a:latin typeface="Cambria Math"/>
                        </a:rPr>
                        <m:t>∡</m:t>
                      </m:r>
                      <m:r>
                        <a:rPr lang="en-US" sz="8400" i="1">
                          <a:latin typeface="Cambria Math"/>
                        </a:rPr>
                        <m:t>𝐴𝐷𝐸</m:t>
                      </m:r>
                      <m:r>
                        <a:rPr lang="en-US" sz="8400" i="1">
                          <a:latin typeface="Cambria Math"/>
                        </a:rPr>
                        <m:t>=</m:t>
                      </m:r>
                      <m:f>
                        <m:fPr>
                          <m:ctrlPr>
                            <a:rPr lang="en-US" sz="8400" i="1">
                              <a:latin typeface="Cambria Math"/>
                            </a:rPr>
                          </m:ctrlPr>
                        </m:fPr>
                        <m:num>
                          <m:r>
                            <a:rPr lang="en-US" sz="8400" i="1">
                              <a:latin typeface="Cambria Math"/>
                            </a:rPr>
                            <m:t>𝐷𝐸</m:t>
                          </m:r>
                        </m:num>
                        <m:den>
                          <m:r>
                            <a:rPr lang="en-US" sz="8400" i="1">
                              <a:latin typeface="Cambria Math"/>
                            </a:rPr>
                            <m:t>𝐴𝐷</m:t>
                          </m:r>
                        </m:den>
                      </m:f>
                      <m:r>
                        <a:rPr lang="en-US" sz="8400">
                          <a:latin typeface="Cambria Math"/>
                        </a:rPr>
                        <m:t>=</m:t>
                      </m:r>
                      <m:f>
                        <m:fPr>
                          <m:ctrlPr>
                            <a:rPr lang="en-US" sz="8400" i="1">
                              <a:latin typeface="Cambria Math"/>
                            </a:rPr>
                          </m:ctrlPr>
                        </m:fPr>
                        <m:num>
                          <m:r>
                            <a:rPr lang="en-US" sz="8400" i="1">
                              <a:latin typeface="Cambria Math"/>
                            </a:rPr>
                            <m:t>5</m:t>
                          </m:r>
                        </m:num>
                        <m:den>
                          <m:r>
                            <a:rPr lang="en-US" sz="8400" i="1">
                              <a:latin typeface="Cambria Math"/>
                            </a:rPr>
                            <m:t>5</m:t>
                          </m:r>
                          <m:r>
                            <a:rPr lang="en-US" sz="8400" i="1">
                              <a:latin typeface="Cambria Math"/>
                            </a:rPr>
                            <m:t>.</m:t>
                          </m:r>
                          <m:r>
                            <a:rPr lang="en-US" sz="8400" i="1">
                              <a:latin typeface="Cambria Math"/>
                            </a:rPr>
                            <m:t>164</m:t>
                          </m:r>
                        </m:den>
                      </m:f>
                    </m:oMath>
                  </m:oMathPara>
                </a14:m>
                <a:endParaRPr lang="en-US" sz="8400" dirty="0"/>
              </a:p>
              <a:p>
                <a:pPr marL="0" indent="0">
                  <a:buNone/>
                </a:pPr>
                <a:r>
                  <a:rPr lang="he-IL" sz="8800" dirty="0"/>
                  <a:t> </a:t>
                </a:r>
                <a:endParaRPr lang="en-US" sz="8800" dirty="0"/>
              </a:p>
              <a:p>
                <a:pPr marL="0" indent="0">
                  <a:buNone/>
                </a:pPr>
                <a14:m>
                  <m:oMathPara xmlns:m="http://schemas.openxmlformats.org/officeDocument/2006/math">
                    <m:oMathParaPr>
                      <m:jc m:val="centerGroup"/>
                    </m:oMathParaPr>
                    <m:oMath xmlns:m="http://schemas.openxmlformats.org/officeDocument/2006/math">
                      <m:r>
                        <a:rPr lang="he-IL" sz="8800">
                          <a:latin typeface="Cambria Math"/>
                        </a:rPr>
                        <m:t>∡</m:t>
                      </m:r>
                      <m:r>
                        <m:rPr>
                          <m:sty m:val="p"/>
                        </m:rPr>
                        <a:rPr lang="en-US" sz="8800">
                          <a:latin typeface="Cambria Math"/>
                        </a:rPr>
                        <m:t>ADE</m:t>
                      </m:r>
                      <m:r>
                        <a:rPr lang="en-US" sz="8800">
                          <a:latin typeface="Cambria Math"/>
                        </a:rPr>
                        <m:t>=</m:t>
                      </m:r>
                      <m:r>
                        <a:rPr lang="en-US" sz="8800">
                          <a:latin typeface="Cambria Math"/>
                        </a:rPr>
                        <m:t>14</m:t>
                      </m:r>
                      <m:r>
                        <a:rPr lang="en-US" sz="8800">
                          <a:latin typeface="Cambria Math"/>
                        </a:rPr>
                        <m:t>.</m:t>
                      </m:r>
                      <m:r>
                        <a:rPr lang="en-US" sz="8800">
                          <a:latin typeface="Cambria Math"/>
                        </a:rPr>
                        <m:t>478</m:t>
                      </m:r>
                      <m:r>
                        <a:rPr lang="en-US" sz="8800">
                          <a:latin typeface="Cambria Math"/>
                        </a:rPr>
                        <m:t>°</m:t>
                      </m:r>
                    </m:oMath>
                  </m:oMathPara>
                </a14:m>
                <a:endParaRPr lang="en-US" sz="8800" dirty="0"/>
              </a:p>
              <a:p>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985852" y="853440"/>
                <a:ext cx="10515600" cy="6004560"/>
              </a:xfrm>
              <a:blipFill rotWithShape="0">
                <a:blip r:embed="rId2"/>
                <a:stretch>
                  <a:fillRect t="-1218" r="-1159"/>
                </a:stretch>
              </a:blipFill>
            </p:spPr>
            <p:txBody>
              <a:bodyPr/>
              <a:lstStyle/>
              <a:p>
                <a:r>
                  <a:rPr lang="he-IL">
                    <a:noFill/>
                  </a:rPr>
                  <a:t> </a:t>
                </a:r>
              </a:p>
            </p:txBody>
          </p:sp>
        </mc:Fallback>
      </mc:AlternateContent>
      <p:pic>
        <p:nvPicPr>
          <p:cNvPr id="4" name="תמונה 3"/>
          <p:cNvPicPr>
            <a:picLocks noChangeAspect="1"/>
          </p:cNvPicPr>
          <p:nvPr/>
        </p:nvPicPr>
        <p:blipFill>
          <a:blip r:embed="rId3"/>
          <a:stretch>
            <a:fillRect/>
          </a:stretch>
        </p:blipFill>
        <p:spPr>
          <a:xfrm>
            <a:off x="306584" y="1419189"/>
            <a:ext cx="3595616" cy="3335691"/>
          </a:xfrm>
          <a:prstGeom prst="rect">
            <a:avLst/>
          </a:prstGeom>
        </p:spPr>
      </p:pic>
    </p:spTree>
    <p:extLst>
      <p:ext uri="{BB962C8B-B14F-4D97-AF65-F5344CB8AC3E}">
        <p14:creationId xmlns:p14="http://schemas.microsoft.com/office/powerpoint/2010/main" val="269927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circle(in)">
                                      <p:cBhvr>
                                        <p:cTn id="31" dur="2000"/>
                                        <p:tgtEl>
                                          <p:spTgt spid="3">
                                            <p:txEl>
                                              <p:pRg st="7" end="7"/>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circle(in)">
                                      <p:cBhvr>
                                        <p:cTn id="34" dur="2000"/>
                                        <p:tgtEl>
                                          <p:spTgt spid="3">
                                            <p:txEl>
                                              <p:pRg st="8" end="8"/>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circle(in)">
                                      <p:cBhvr>
                                        <p:cTn id="37" dur="2000"/>
                                        <p:tgtEl>
                                          <p:spTgt spid="3">
                                            <p:txEl>
                                              <p:pRg st="9" end="9"/>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circle(in)">
                                      <p:cBhvr>
                                        <p:cTn id="40" dur="2000"/>
                                        <p:tgtEl>
                                          <p:spTgt spid="3">
                                            <p:txEl>
                                              <p:pRg st="10" end="10"/>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circle(in)">
                                      <p:cBhvr>
                                        <p:cTn id="43" dur="2000"/>
                                        <p:tgtEl>
                                          <p:spTgt spid="3">
                                            <p:txEl>
                                              <p:pRg st="11" end="11"/>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circle(in)">
                                      <p:cBhvr>
                                        <p:cTn id="46"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4000" dirty="0" smtClean="0">
                <a:solidFill>
                  <a:srgbClr val="7030A0"/>
                </a:solidFill>
              </a:rPr>
              <a:t>פעולות חשבוניות ומקומות גיאומטריים</a:t>
            </a:r>
            <a:endParaRPr lang="he-IL" sz="4000" dirty="0">
              <a:solidFill>
                <a:srgbClr val="7030A0"/>
              </a:solidFill>
            </a:endParaRP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r>
                  <a:rPr lang="he-IL" b="1" dirty="0"/>
                  <a:t>נתונות שתי נקודות </a:t>
                </a:r>
                <a14:m>
                  <m:oMath xmlns:m="http://schemas.openxmlformats.org/officeDocument/2006/math">
                    <m:r>
                      <a:rPr lang="en-US" b="1" i="1">
                        <a:latin typeface="Cambria Math" panose="02040503050406030204" pitchFamily="18" charset="0"/>
                      </a:rPr>
                      <m:t>𝑨</m:t>
                    </m:r>
                    <m:r>
                      <a:rPr lang="en-US" b="1" i="1">
                        <a:latin typeface="Cambria Math" panose="02040503050406030204" pitchFamily="18" charset="0"/>
                      </a:rPr>
                      <m:t>,</m:t>
                    </m:r>
                    <m:r>
                      <a:rPr lang="en-US" b="1" i="1">
                        <a:latin typeface="Cambria Math" panose="02040503050406030204" pitchFamily="18" charset="0"/>
                      </a:rPr>
                      <m:t>𝑩</m:t>
                    </m:r>
                  </m:oMath>
                </a14:m>
                <a:r>
                  <a:rPr lang="he-IL" dirty="0"/>
                  <a:t>.  </a:t>
                </a:r>
                <a:endParaRPr lang="he-IL" dirty="0" smtClean="0"/>
              </a:p>
              <a:p>
                <a:r>
                  <a:rPr lang="he-IL" dirty="0" smtClean="0"/>
                  <a:t>המקום הגיאומטרי של כל הנקודות אשר </a:t>
                </a:r>
                <a:r>
                  <a:rPr lang="he-IL" b="1" dirty="0" smtClean="0">
                    <a:solidFill>
                      <a:srgbClr val="7030A0"/>
                    </a:solidFill>
                  </a:rPr>
                  <a:t>סכום מרחקיהם </a:t>
                </a:r>
                <a:r>
                  <a:rPr lang="he-IL" dirty="0" smtClean="0"/>
                  <a:t>משתי הנקודות </a:t>
                </a:r>
                <a:r>
                  <a:rPr lang="en-US" dirty="0" smtClean="0"/>
                  <a:t>A</a:t>
                </a:r>
                <a:r>
                  <a:rPr lang="he-IL" dirty="0" smtClean="0"/>
                  <a:t>,</a:t>
                </a:r>
                <a:r>
                  <a:rPr lang="en-US" dirty="0" smtClean="0"/>
                  <a:t>B</a:t>
                </a:r>
                <a:r>
                  <a:rPr lang="he-IL" dirty="0" smtClean="0"/>
                  <a:t> הוא קבוע הוא </a:t>
                </a:r>
                <a:r>
                  <a:rPr lang="he-IL" dirty="0" smtClean="0">
                    <a:solidFill>
                      <a:srgbClr val="7030A0"/>
                    </a:solidFill>
                  </a:rPr>
                  <a:t>_________</a:t>
                </a:r>
              </a:p>
              <a:p>
                <a:r>
                  <a:rPr lang="he-IL" dirty="0"/>
                  <a:t>המקום הגיאומטרי של כל הנקודות אשר </a:t>
                </a:r>
                <a:r>
                  <a:rPr lang="he-IL" b="1" dirty="0" smtClean="0">
                    <a:solidFill>
                      <a:schemeClr val="accent1"/>
                    </a:solidFill>
                  </a:rPr>
                  <a:t>הפרש מרחקיהם </a:t>
                </a:r>
                <a:r>
                  <a:rPr lang="he-IL" dirty="0"/>
                  <a:t>משתי הנקודות </a:t>
                </a:r>
                <a:r>
                  <a:rPr lang="en-US" dirty="0"/>
                  <a:t>A</a:t>
                </a:r>
                <a:r>
                  <a:rPr lang="he-IL" dirty="0"/>
                  <a:t>,</a:t>
                </a:r>
                <a:r>
                  <a:rPr lang="en-US" dirty="0"/>
                  <a:t>B</a:t>
                </a:r>
                <a:r>
                  <a:rPr lang="he-IL" dirty="0"/>
                  <a:t> הוא קבוע הוא </a:t>
                </a:r>
                <a:r>
                  <a:rPr lang="he-IL" dirty="0" smtClean="0"/>
                  <a:t>ענף מ</a:t>
                </a:r>
                <a:r>
                  <a:rPr lang="he-IL" b="1" dirty="0" smtClean="0">
                    <a:solidFill>
                      <a:schemeClr val="accent1"/>
                    </a:solidFill>
                  </a:rPr>
                  <a:t>___________</a:t>
                </a:r>
                <a:r>
                  <a:rPr lang="he-IL" dirty="0" smtClean="0"/>
                  <a:t>.</a:t>
                </a:r>
              </a:p>
              <a:p>
                <a:r>
                  <a:rPr lang="he-IL" dirty="0" smtClean="0"/>
                  <a:t>המקום הגיאומטרי של כל הנקודות אשר </a:t>
                </a:r>
                <a:r>
                  <a:rPr lang="he-IL" b="1" dirty="0" smtClean="0">
                    <a:solidFill>
                      <a:schemeClr val="accent5"/>
                    </a:solidFill>
                  </a:rPr>
                  <a:t>מנת מרחקיהם </a:t>
                </a:r>
                <a:r>
                  <a:rPr lang="he-IL" dirty="0" smtClean="0"/>
                  <a:t>משתי הנקודות </a:t>
                </a:r>
                <a:r>
                  <a:rPr lang="en-US" dirty="0" smtClean="0"/>
                  <a:t>A</a:t>
                </a:r>
                <a:r>
                  <a:rPr lang="he-IL" dirty="0" smtClean="0"/>
                  <a:t>,</a:t>
                </a:r>
                <a:r>
                  <a:rPr lang="en-US" dirty="0" smtClean="0"/>
                  <a:t>B</a:t>
                </a:r>
                <a:r>
                  <a:rPr lang="he-IL" dirty="0" smtClean="0"/>
                  <a:t> הוא קבוע הוא </a:t>
                </a:r>
                <a:r>
                  <a:rPr lang="he-IL" dirty="0" smtClean="0">
                    <a:solidFill>
                      <a:schemeClr val="accent5"/>
                    </a:solidFill>
                  </a:rPr>
                  <a:t>___________</a:t>
                </a:r>
              </a:p>
              <a:p>
                <a:r>
                  <a:rPr lang="he-IL" dirty="0" smtClean="0"/>
                  <a:t>המקום הגיאומטרי של כל הנקודות אשר </a:t>
                </a:r>
                <a:r>
                  <a:rPr lang="he-IL" b="1" dirty="0" smtClean="0">
                    <a:solidFill>
                      <a:srgbClr val="FF0000"/>
                    </a:solidFill>
                  </a:rPr>
                  <a:t>מכפלת מרחקיהם </a:t>
                </a:r>
                <a:r>
                  <a:rPr lang="he-IL" dirty="0" smtClean="0"/>
                  <a:t>משתי הנקודות </a:t>
                </a:r>
                <a:r>
                  <a:rPr lang="en-US" dirty="0" smtClean="0"/>
                  <a:t>A</a:t>
                </a:r>
                <a:r>
                  <a:rPr lang="he-IL" dirty="0" smtClean="0"/>
                  <a:t>,</a:t>
                </a:r>
                <a:r>
                  <a:rPr lang="en-US" dirty="0" smtClean="0"/>
                  <a:t>B</a:t>
                </a:r>
                <a:r>
                  <a:rPr lang="he-IL" dirty="0" smtClean="0"/>
                  <a:t> הוא קבוע הוא </a:t>
                </a:r>
                <a:r>
                  <a:rPr lang="he-IL" dirty="0" smtClean="0">
                    <a:solidFill>
                      <a:srgbClr val="FF0000"/>
                    </a:solidFill>
                  </a:rPr>
                  <a:t>_________________________</a:t>
                </a:r>
                <a:endParaRPr lang="he-IL" dirty="0"/>
              </a:p>
              <a:p>
                <a:endParaRPr lang="he-IL" dirty="0" smtClean="0"/>
              </a:p>
              <a:p>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1505" t="-1364" r="-1317"/>
                </a:stretch>
              </a:blipFill>
            </p:spPr>
            <p:txBody>
              <a:bodyPr/>
              <a:lstStyle/>
              <a:p>
                <a:r>
                  <a:rPr lang="he-IL">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4188" y="0"/>
            <a:ext cx="1547812" cy="1420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427920" y="3013501"/>
            <a:ext cx="1473480" cy="461665"/>
          </a:xfrm>
          <a:prstGeom prst="rect">
            <a:avLst/>
          </a:prstGeom>
        </p:spPr>
        <p:txBody>
          <a:bodyPr wrap="none">
            <a:spAutoFit/>
          </a:bodyPr>
          <a:lstStyle/>
          <a:p>
            <a:r>
              <a:rPr lang="he-IL" sz="2400" b="1" dirty="0">
                <a:solidFill>
                  <a:srgbClr val="7030A0"/>
                </a:solidFill>
              </a:rPr>
              <a:t>אליפסה. </a:t>
            </a:r>
          </a:p>
        </p:txBody>
      </p:sp>
      <p:sp>
        <p:nvSpPr>
          <p:cNvPr id="8" name="Rectangle 7"/>
          <p:cNvSpPr/>
          <p:nvPr/>
        </p:nvSpPr>
        <p:spPr>
          <a:xfrm>
            <a:off x="6292465" y="3818844"/>
            <a:ext cx="1770036" cy="461665"/>
          </a:xfrm>
          <a:prstGeom prst="rect">
            <a:avLst/>
          </a:prstGeom>
        </p:spPr>
        <p:txBody>
          <a:bodyPr wrap="none">
            <a:spAutoFit/>
          </a:bodyPr>
          <a:lstStyle/>
          <a:p>
            <a:r>
              <a:rPr lang="he-IL" sz="2400" b="1" dirty="0" smtClean="0">
                <a:solidFill>
                  <a:schemeClr val="accent1"/>
                </a:solidFill>
              </a:rPr>
              <a:t>היפרבולה</a:t>
            </a:r>
            <a:r>
              <a:rPr lang="he-IL" sz="2400" b="1" dirty="0" smtClean="0">
                <a:solidFill>
                  <a:srgbClr val="7030A0"/>
                </a:solidFill>
              </a:rPr>
              <a:t>. </a:t>
            </a:r>
            <a:endParaRPr lang="he-IL" sz="2400" b="1" dirty="0">
              <a:solidFill>
                <a:srgbClr val="7030A0"/>
              </a:solidFill>
            </a:endParaRPr>
          </a:p>
        </p:txBody>
      </p:sp>
      <p:sp>
        <p:nvSpPr>
          <p:cNvPr id="7" name="Rectangle 6"/>
          <p:cNvSpPr/>
          <p:nvPr/>
        </p:nvSpPr>
        <p:spPr>
          <a:xfrm>
            <a:off x="7662390" y="4653685"/>
            <a:ext cx="1806905" cy="369332"/>
          </a:xfrm>
          <a:prstGeom prst="rect">
            <a:avLst/>
          </a:prstGeom>
        </p:spPr>
        <p:txBody>
          <a:bodyPr wrap="none">
            <a:spAutoFit/>
          </a:bodyPr>
          <a:lstStyle/>
          <a:p>
            <a:r>
              <a:rPr lang="he-IL" b="1" dirty="0" smtClean="0">
                <a:hlinkClick r:id="rId4"/>
              </a:rPr>
              <a:t>מעגל </a:t>
            </a:r>
            <a:r>
              <a:rPr lang="he-IL" b="1" dirty="0" err="1" smtClean="0">
                <a:hlinkClick r:id="rId4"/>
              </a:rPr>
              <a:t>אפולוניוס</a:t>
            </a:r>
            <a:endParaRPr lang="he-IL" b="1" dirty="0"/>
          </a:p>
        </p:txBody>
      </p:sp>
      <p:sp>
        <p:nvSpPr>
          <p:cNvPr id="9" name="Rectangle 8"/>
          <p:cNvSpPr/>
          <p:nvPr/>
        </p:nvSpPr>
        <p:spPr>
          <a:xfrm>
            <a:off x="5271881" y="5389903"/>
            <a:ext cx="3629519" cy="369332"/>
          </a:xfrm>
          <a:prstGeom prst="rect">
            <a:avLst/>
          </a:prstGeom>
        </p:spPr>
        <p:txBody>
          <a:bodyPr wrap="none">
            <a:spAutoFit/>
          </a:bodyPr>
          <a:lstStyle/>
          <a:p>
            <a:r>
              <a:rPr lang="he-IL" dirty="0">
                <a:solidFill>
                  <a:srgbClr val="FF0000"/>
                </a:solidFill>
              </a:rPr>
              <a:t>עקומה מדרגה 4 </a:t>
            </a:r>
            <a:r>
              <a:rPr lang="he-IL" dirty="0" smtClean="0">
                <a:solidFill>
                  <a:srgbClr val="FF0000"/>
                </a:solidFill>
              </a:rPr>
              <a:t>שנקראת </a:t>
            </a:r>
            <a:r>
              <a:rPr lang="en-US" dirty="0">
                <a:solidFill>
                  <a:srgbClr val="FF0000"/>
                </a:solidFill>
                <a:hlinkClick r:id="rId4"/>
              </a:rPr>
              <a:t>Cassini</a:t>
            </a:r>
            <a:r>
              <a:rPr lang="he-IL" dirty="0">
                <a:solidFill>
                  <a:srgbClr val="FF0000"/>
                </a:solidFill>
              </a:rPr>
              <a:t>. </a:t>
            </a:r>
            <a:endParaRPr lang="he-IL" dirty="0"/>
          </a:p>
        </p:txBody>
      </p:sp>
    </p:spTree>
    <p:extLst>
      <p:ext uri="{BB962C8B-B14F-4D97-AF65-F5344CB8AC3E}">
        <p14:creationId xmlns:p14="http://schemas.microsoft.com/office/powerpoint/2010/main" val="284984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descr="C:\Users\samsung\Downloads\IMG-20151218-WA0003 (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8789" y="257810"/>
            <a:ext cx="4572000" cy="3324225"/>
          </a:xfrm>
          <a:prstGeom prst="rect">
            <a:avLst/>
          </a:prstGeom>
          <a:noFill/>
          <a:ln>
            <a:noFill/>
          </a:ln>
        </p:spPr>
      </p:pic>
    </p:spTree>
    <p:extLst>
      <p:ext uri="{BB962C8B-B14F-4D97-AF65-F5344CB8AC3E}">
        <p14:creationId xmlns:p14="http://schemas.microsoft.com/office/powerpoint/2010/main" val="363055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4" descr="C:\Users\samsung\Desktop\סדנה מפגש שביעי\unnamed.jpg"/>
          <p:cNvPicPr/>
          <p:nvPr/>
        </p:nvPicPr>
        <p:blipFill>
          <a:blip r:embed="rId2">
            <a:extLst>
              <a:ext uri="{28A0092B-C50C-407E-A947-70E740481C1C}">
                <a14:useLocalDpi xmlns:a14="http://schemas.microsoft.com/office/drawing/2010/main" val="0"/>
              </a:ext>
            </a:extLst>
          </a:blip>
          <a:srcRect/>
          <a:stretch>
            <a:fillRect/>
          </a:stretch>
        </p:blipFill>
        <p:spPr bwMode="auto">
          <a:xfrm>
            <a:off x="4298731" y="1258503"/>
            <a:ext cx="5001249" cy="4732394"/>
          </a:xfrm>
          <a:prstGeom prst="rect">
            <a:avLst/>
          </a:prstGeom>
          <a:noFill/>
          <a:ln>
            <a:noFill/>
          </a:ln>
        </p:spPr>
      </p:pic>
    </p:spTree>
    <p:extLst>
      <p:ext uri="{BB962C8B-B14F-4D97-AF65-F5344CB8AC3E}">
        <p14:creationId xmlns:p14="http://schemas.microsoft.com/office/powerpoint/2010/main" val="109105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749" y="2487587"/>
            <a:ext cx="5008810" cy="1499616"/>
          </a:xfrm>
        </p:spPr>
        <p:txBody>
          <a:bodyPr>
            <a:normAutofit/>
          </a:bodyPr>
          <a:lstStyle/>
          <a:p>
            <a:r>
              <a:rPr lang="he-IL" sz="6000" dirty="0" smtClean="0">
                <a:solidFill>
                  <a:srgbClr val="FF0000"/>
                </a:solidFill>
              </a:rPr>
              <a:t>פתרון 1</a:t>
            </a:r>
            <a:endParaRPr lang="he-IL" sz="6000" dirty="0">
              <a:solidFill>
                <a:srgbClr val="FF0000"/>
              </a:solidFill>
            </a:endParaRPr>
          </a:p>
        </p:txBody>
      </p:sp>
    </p:spTree>
    <p:extLst>
      <p:ext uri="{BB962C8B-B14F-4D97-AF65-F5344CB8AC3E}">
        <p14:creationId xmlns:p14="http://schemas.microsoft.com/office/powerpoint/2010/main" val="2944369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8" name="Content Placeholder 7"/>
              <p:cNvGraphicFramePr>
                <a:graphicFrameLocks noGrp="1"/>
              </p:cNvGraphicFramePr>
              <p:nvPr>
                <p:ph idx="1"/>
                <p:extLst>
                  <p:ext uri="{D42A27DB-BD31-4B8C-83A1-F6EECF244321}">
                    <p14:modId xmlns:p14="http://schemas.microsoft.com/office/powerpoint/2010/main" val="1279259383"/>
                  </p:ext>
                </p:extLst>
              </p:nvPr>
            </p:nvGraphicFramePr>
            <p:xfrm>
              <a:off x="3930871" y="609605"/>
              <a:ext cx="7252137" cy="5961998"/>
            </p:xfrm>
            <a:graphic>
              <a:graphicData uri="http://schemas.openxmlformats.org/drawingml/2006/table">
                <a:tbl>
                  <a:tblPr rtl="1" firstRow="1" firstCol="1" bandRow="1">
                    <a:tableStyleId>{69CF1AB2-1976-4502-BF36-3FF5EA218861}</a:tableStyleId>
                  </a:tblPr>
                  <a:tblGrid>
                    <a:gridCol w="1158463"/>
                    <a:gridCol w="3091062"/>
                    <a:gridCol w="3002612"/>
                  </a:tblGrid>
                  <a:tr h="496959">
                    <a:tc>
                      <a:txBody>
                        <a:bodyPr/>
                        <a:lstStyle/>
                        <a:p>
                          <a:pPr marL="0" marR="0" algn="r" rtl="1">
                            <a:lnSpc>
                              <a:spcPct val="107000"/>
                            </a:lnSpc>
                            <a:spcBef>
                              <a:spcPts val="0"/>
                            </a:spcBef>
                            <a:spcAft>
                              <a:spcPts val="0"/>
                            </a:spcAft>
                          </a:pPr>
                          <a:r>
                            <a:rPr lang="he-IL" sz="1400" dirty="0">
                              <a:effectLst/>
                            </a:rPr>
                            <a:t>א.</a:t>
                          </a:r>
                          <a:endParaRPr lang="en-US" sz="14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600" i="1">
                                        <a:effectLst/>
                                        <a:latin typeface="Cambria Math"/>
                                      </a:rPr>
                                    </m:ctrlPr>
                                  </m:fPr>
                                  <m:num>
                                    <m:r>
                                      <a:rPr lang="en-US" sz="1600">
                                        <a:effectLst/>
                                        <a:latin typeface="Cambria Math"/>
                                      </a:rPr>
                                      <m:t>𝐶𝐸</m:t>
                                    </m:r>
                                  </m:num>
                                  <m:den>
                                    <m:r>
                                      <a:rPr lang="en-US" sz="1600">
                                        <a:effectLst/>
                                        <a:latin typeface="Cambria Math"/>
                                      </a:rPr>
                                      <m:t>𝐶𝐷</m:t>
                                    </m:r>
                                  </m:den>
                                </m:f>
                                <m:r>
                                  <a:rPr lang="en-US" sz="1600">
                                    <a:effectLst/>
                                    <a:latin typeface="Cambria Math"/>
                                  </a:rPr>
                                  <m:t>=</m:t>
                                </m:r>
                                <m:f>
                                  <m:fPr>
                                    <m:ctrlPr>
                                      <a:rPr lang="en-US" sz="1600" i="1">
                                        <a:effectLst/>
                                        <a:latin typeface="Cambria Math"/>
                                      </a:rPr>
                                    </m:ctrlPr>
                                  </m:fPr>
                                  <m:num>
                                    <m:r>
                                      <a:rPr lang="en-US" sz="1600">
                                        <a:effectLst/>
                                        <a:latin typeface="Cambria Math"/>
                                      </a:rPr>
                                      <m:t>𝐴𝐸</m:t>
                                    </m:r>
                                  </m:num>
                                  <m:den>
                                    <m:r>
                                      <a:rPr lang="en-US" sz="1600">
                                        <a:effectLst/>
                                        <a:latin typeface="Cambria Math"/>
                                      </a:rPr>
                                      <m:t>𝐴𝐷</m:t>
                                    </m:r>
                                  </m:den>
                                </m:f>
                                <m:r>
                                  <a:rPr lang="en-US" sz="1600">
                                    <a:effectLst/>
                                    <a:latin typeface="Cambria Math"/>
                                  </a:rPr>
                                  <m:t>=</m:t>
                                </m:r>
                                <m:f>
                                  <m:fPr>
                                    <m:ctrlPr>
                                      <a:rPr lang="en-US" sz="1600" i="1">
                                        <a:effectLst/>
                                        <a:latin typeface="Cambria Math"/>
                                      </a:rPr>
                                    </m:ctrlPr>
                                  </m:fPr>
                                  <m:num>
                                    <m:r>
                                      <a:rPr lang="en-US" sz="1600">
                                        <a:effectLst/>
                                        <a:latin typeface="Cambria Math"/>
                                      </a:rPr>
                                      <m:t>1</m:t>
                                    </m:r>
                                  </m:num>
                                  <m:den>
                                    <m:r>
                                      <a:rPr lang="en-US" sz="1600">
                                        <a:effectLst/>
                                        <a:latin typeface="Cambria Math"/>
                                      </a:rPr>
                                      <m:t>4</m:t>
                                    </m:r>
                                  </m:den>
                                </m:f>
                              </m:oMath>
                            </m:oMathPara>
                          </a14:m>
                          <a:endParaRPr lang="en-US" sz="14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dirty="0">
                              <a:effectLst/>
                            </a:rPr>
                            <a:t>משפט חוצה זווית (</a:t>
                          </a:r>
                          <a:r>
                            <a:rPr lang="en-US" sz="1600" dirty="0">
                              <a:effectLst/>
                            </a:rPr>
                            <a:t>AC</a:t>
                          </a:r>
                          <a:r>
                            <a:rPr lang="he-IL" sz="1600" dirty="0">
                              <a:effectLst/>
                            </a:rPr>
                            <a:t>)</a:t>
                          </a:r>
                          <a:endParaRPr lang="en-US" sz="1400" dirty="0">
                            <a:effectLst/>
                            <a:latin typeface="Calibri"/>
                            <a:ea typeface="Calibri"/>
                            <a:cs typeface="Arial"/>
                          </a:endParaRPr>
                        </a:p>
                      </a:txBody>
                      <a:tcPr marL="68580" marR="68580" marT="0" marB="0"/>
                    </a:tc>
                  </a:tr>
                  <a:tr h="495216">
                    <a:tc>
                      <a:txBody>
                        <a:bodyPr/>
                        <a:lstStyle/>
                        <a:p>
                          <a:pPr marL="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600" i="1">
                                        <a:effectLst/>
                                        <a:latin typeface="Cambria Math"/>
                                      </a:rPr>
                                    </m:ctrlPr>
                                  </m:fPr>
                                  <m:num>
                                    <m:r>
                                      <a:rPr lang="en-US" sz="1600">
                                        <a:effectLst/>
                                        <a:latin typeface="Cambria Math"/>
                                      </a:rPr>
                                      <m:t>𝐶𝐸</m:t>
                                    </m:r>
                                  </m:num>
                                  <m:den>
                                    <m:r>
                                      <a:rPr lang="en-US" sz="1600">
                                        <a:effectLst/>
                                        <a:latin typeface="Cambria Math"/>
                                      </a:rPr>
                                      <m:t>4</m:t>
                                    </m:r>
                                  </m:den>
                                </m:f>
                                <m:r>
                                  <a:rPr lang="en-US" sz="1600">
                                    <a:effectLst/>
                                    <a:latin typeface="Cambria Math"/>
                                  </a:rPr>
                                  <m:t>=</m:t>
                                </m:r>
                                <m:f>
                                  <m:fPr>
                                    <m:ctrlPr>
                                      <a:rPr lang="en-US" sz="1600" i="1">
                                        <a:effectLst/>
                                        <a:latin typeface="Cambria Math"/>
                                      </a:rPr>
                                    </m:ctrlPr>
                                  </m:fPr>
                                  <m:num>
                                    <m:r>
                                      <a:rPr lang="en-US" sz="1600">
                                        <a:effectLst/>
                                        <a:latin typeface="Cambria Math"/>
                                      </a:rPr>
                                      <m:t>𝐴𝐸</m:t>
                                    </m:r>
                                  </m:num>
                                  <m:den>
                                    <m:r>
                                      <a:rPr lang="en-US" sz="1600">
                                        <a:effectLst/>
                                        <a:latin typeface="Cambria Math"/>
                                      </a:rPr>
                                      <m:t>𝐴𝐷</m:t>
                                    </m:r>
                                  </m:den>
                                </m:f>
                                <m:r>
                                  <a:rPr lang="en-US" sz="1600">
                                    <a:effectLst/>
                                    <a:latin typeface="Cambria Math"/>
                                  </a:rPr>
                                  <m:t>=</m:t>
                                </m:r>
                                <m:f>
                                  <m:fPr>
                                    <m:ctrlPr>
                                      <a:rPr lang="en-US" sz="1600" i="1">
                                        <a:effectLst/>
                                        <a:latin typeface="Cambria Math"/>
                                      </a:rPr>
                                    </m:ctrlPr>
                                  </m:fPr>
                                  <m:num>
                                    <m:r>
                                      <a:rPr lang="en-US" sz="1600">
                                        <a:effectLst/>
                                        <a:latin typeface="Cambria Math"/>
                                      </a:rPr>
                                      <m:t>1</m:t>
                                    </m:r>
                                  </m:num>
                                  <m:den>
                                    <m:r>
                                      <a:rPr lang="en-US" sz="1600">
                                        <a:effectLst/>
                                        <a:latin typeface="Cambria Math"/>
                                      </a:rPr>
                                      <m:t>4</m:t>
                                    </m:r>
                                  </m:den>
                                </m:f>
                              </m:oMath>
                            </m:oMathPara>
                          </a14:m>
                          <a:endParaRPr lang="en-US" sz="14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dirty="0">
                              <a:effectLst/>
                            </a:rPr>
                            <a:t> </a:t>
                          </a:r>
                          <a:endParaRPr lang="en-US" sz="1400" dirty="0">
                            <a:effectLst/>
                            <a:latin typeface="Calibri"/>
                            <a:ea typeface="Calibri"/>
                            <a:cs typeface="Arial"/>
                          </a:endParaRPr>
                        </a:p>
                      </a:txBody>
                      <a:tcPr marL="68580" marR="68580" marT="0" marB="0"/>
                    </a:tc>
                  </a:tr>
                  <a:tr h="264484">
                    <a:tc>
                      <a:txBody>
                        <a:bodyPr/>
                        <a:lstStyle/>
                        <a:p>
                          <a:pPr marL="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a:rPr>
                                  <m:t>𝐶𝐸</m:t>
                                </m:r>
                                <m:r>
                                  <a:rPr lang="en-US" sz="1600">
                                    <a:effectLst/>
                                    <a:latin typeface="Cambria Math"/>
                                  </a:rPr>
                                  <m:t>=</m:t>
                                </m:r>
                                <m:r>
                                  <a:rPr lang="en-US" sz="1600">
                                    <a:effectLst/>
                                    <a:latin typeface="Cambria Math"/>
                                  </a:rPr>
                                  <m:t>1</m:t>
                                </m:r>
                                <m:r>
                                  <a:rPr lang="en-US" sz="1600">
                                    <a:effectLst/>
                                    <a:latin typeface="Cambria Math"/>
                                  </a:rPr>
                                  <m:t> </m:t>
                                </m:r>
                                <m:r>
                                  <a:rPr lang="en-US" sz="1600">
                                    <a:effectLst/>
                                    <a:latin typeface="Cambria Math"/>
                                  </a:rPr>
                                  <m:t>𝑐</m:t>
                                </m:r>
                                <m:r>
                                  <a:rPr lang="en-US" sz="1600">
                                    <a:effectLst/>
                                    <a:latin typeface="Cambria Math"/>
                                  </a:rPr>
                                  <m:t>"</m:t>
                                </m:r>
                                <m:r>
                                  <a:rPr lang="en-US" sz="1600">
                                    <a:effectLst/>
                                    <a:latin typeface="Cambria Math"/>
                                  </a:rPr>
                                  <m:t>𝑚</m:t>
                                </m:r>
                                <m:r>
                                  <a:rPr lang="en-US" sz="1600">
                                    <a:effectLst/>
                                    <a:latin typeface="Cambria Math"/>
                                  </a:rPr>
                                  <m:t> </m:t>
                                </m:r>
                              </m:oMath>
                            </m:oMathPara>
                          </a14:m>
                          <a:endParaRPr lang="en-US" sz="14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a:effectLst/>
                            </a:rPr>
                            <a:t> </a:t>
                          </a:r>
                          <a:endParaRPr lang="en-US" sz="1400">
                            <a:effectLst/>
                            <a:latin typeface="Calibri"/>
                            <a:ea typeface="Calibri"/>
                            <a:cs typeface="Arial"/>
                          </a:endParaRPr>
                        </a:p>
                      </a:txBody>
                      <a:tcPr marL="68580" marR="68580" marT="0" marB="0"/>
                    </a:tc>
                  </a:tr>
                  <a:tr h="264484">
                    <a:tc>
                      <a:txBody>
                        <a:bodyPr/>
                        <a:lstStyle/>
                        <a:p>
                          <a:pPr marL="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a:rPr>
                                  <m:t>𝐵𝐶</m:t>
                                </m:r>
                                <m:r>
                                  <a:rPr lang="en-US" sz="1600">
                                    <a:effectLst/>
                                    <a:latin typeface="Cambria Math"/>
                                  </a:rPr>
                                  <m:t>=</m:t>
                                </m:r>
                                <m:r>
                                  <a:rPr lang="en-US" sz="1600">
                                    <a:effectLst/>
                                    <a:latin typeface="Cambria Math"/>
                                  </a:rPr>
                                  <m:t>𝐶𝐸</m:t>
                                </m:r>
                                <m:r>
                                  <a:rPr lang="en-US" sz="1600">
                                    <a:effectLst/>
                                    <a:latin typeface="Cambria Math"/>
                                  </a:rPr>
                                  <m:t>+</m:t>
                                </m:r>
                                <m:r>
                                  <a:rPr lang="en-US" sz="1600">
                                    <a:effectLst/>
                                    <a:latin typeface="Cambria Math"/>
                                  </a:rPr>
                                  <m:t>𝐸𝐵</m:t>
                                </m:r>
                                <m:r>
                                  <a:rPr lang="en-US" sz="1600">
                                    <a:effectLst/>
                                    <a:latin typeface="Cambria Math"/>
                                  </a:rPr>
                                  <m:t>=</m:t>
                                </m:r>
                                <m:r>
                                  <a:rPr lang="en-US" sz="1600">
                                    <a:effectLst/>
                                    <a:latin typeface="Cambria Math"/>
                                  </a:rPr>
                                  <m:t>5</m:t>
                                </m:r>
                                <m:r>
                                  <a:rPr lang="en-US" sz="1600">
                                    <a:effectLst/>
                                    <a:latin typeface="Cambria Math"/>
                                  </a:rPr>
                                  <m:t> </m:t>
                                </m:r>
                                <m:r>
                                  <a:rPr lang="en-US" sz="1600">
                                    <a:effectLst/>
                                    <a:latin typeface="Cambria Math"/>
                                  </a:rPr>
                                  <m:t>𝑐</m:t>
                                </m:r>
                                <m:r>
                                  <a:rPr lang="en-US" sz="1600">
                                    <a:effectLst/>
                                    <a:latin typeface="Cambria Math"/>
                                  </a:rPr>
                                  <m:t>"</m:t>
                                </m:r>
                                <m:r>
                                  <a:rPr lang="en-US" sz="1600">
                                    <a:effectLst/>
                                    <a:latin typeface="Cambria Math"/>
                                  </a:rPr>
                                  <m:t>𝑚</m:t>
                                </m:r>
                                <m:r>
                                  <a:rPr lang="en-US" sz="1600">
                                    <a:effectLst/>
                                    <a:latin typeface="Cambria Math"/>
                                  </a:rPr>
                                  <m:t> </m:t>
                                </m:r>
                              </m:oMath>
                            </m:oMathPara>
                          </a14:m>
                          <a:endParaRPr lang="en-US" sz="14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a:effectLst/>
                            </a:rPr>
                            <a:t> </a:t>
                          </a:r>
                          <a:endParaRPr lang="en-US" sz="1400">
                            <a:effectLst/>
                            <a:latin typeface="Calibri"/>
                            <a:ea typeface="Calibri"/>
                            <a:cs typeface="Arial"/>
                          </a:endParaRPr>
                        </a:p>
                      </a:txBody>
                      <a:tcPr marL="68580" marR="68580" marT="0" marB="0"/>
                    </a:tc>
                  </a:tr>
                  <a:tr h="264484">
                    <a:tc>
                      <a:txBody>
                        <a:bodyPr/>
                        <a:lstStyle/>
                        <a:p>
                          <a:pPr marL="342900" marR="0" lvl="0" indent="-342900" algn="r" rtl="1">
                            <a:lnSpc>
                              <a:spcPct val="107000"/>
                            </a:lnSpc>
                            <a:spcBef>
                              <a:spcPts val="0"/>
                            </a:spcBef>
                            <a:spcAft>
                              <a:spcPts val="0"/>
                            </a:spcAft>
                            <a:buFont typeface="+mj-cs"/>
                            <a:buAutoNum type="hebrew2Minus"/>
                          </a:pPr>
                          <a:r>
                            <a:rPr lang="he-IL" sz="1400">
                              <a:effectLst/>
                            </a:rPr>
                            <a:t>1.</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600">
                                    <a:effectLst/>
                                    <a:latin typeface="Cambria Math"/>
                                  </a:rPr>
                                  <m:t>∡</m:t>
                                </m:r>
                                <m:r>
                                  <m:rPr>
                                    <m:sty m:val="p"/>
                                  </m:rPr>
                                  <a:rPr lang="en-US" sz="1600">
                                    <a:effectLst/>
                                    <a:latin typeface="Cambria Math"/>
                                  </a:rPr>
                                  <m:t>DAC</m:t>
                                </m:r>
                                <m:r>
                                  <a:rPr lang="en-US" sz="1600">
                                    <a:effectLst/>
                                    <a:latin typeface="Cambria Math"/>
                                  </a:rPr>
                                  <m:t>=∡</m:t>
                                </m:r>
                                <m:r>
                                  <m:rPr>
                                    <m:sty m:val="p"/>
                                  </m:rPr>
                                  <a:rPr lang="en-US" sz="1600">
                                    <a:effectLst/>
                                    <a:latin typeface="Cambria Math"/>
                                  </a:rPr>
                                  <m:t>CBA</m:t>
                                </m:r>
                                <m:r>
                                  <a:rPr lang="en-US" sz="1600">
                                    <a:effectLst/>
                                    <a:latin typeface="Cambria Math"/>
                                  </a:rPr>
                                  <m:t>=</m:t>
                                </m:r>
                                <m:r>
                                  <m:rPr>
                                    <m:sty m:val="p"/>
                                  </m:rPr>
                                  <a:rPr lang="en-US" sz="1600">
                                    <a:effectLst/>
                                    <a:latin typeface="Cambria Math"/>
                                  </a:rPr>
                                  <m:t>α</m:t>
                                </m:r>
                              </m:oMath>
                            </m:oMathPara>
                          </a14:m>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a:effectLst/>
                            </a:rPr>
                            <a:t>זווית בין משיק ליתר</a:t>
                          </a:r>
                          <a:endParaRPr lang="en-US" sz="1400">
                            <a:effectLst/>
                            <a:latin typeface="Calibri"/>
                            <a:ea typeface="Calibri"/>
                            <a:cs typeface="Arial"/>
                          </a:endParaRPr>
                        </a:p>
                      </a:txBody>
                      <a:tcPr marL="68580" marR="68580" marT="0" marB="0"/>
                    </a:tc>
                  </a:tr>
                  <a:tr h="264484">
                    <a:tc>
                      <a:txBody>
                        <a:bodyPr/>
                        <a:lstStyle/>
                        <a:p>
                          <a:pPr marL="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600">
                                    <a:effectLst/>
                                    <a:latin typeface="Cambria Math"/>
                                  </a:rPr>
                                  <m:t>∡</m:t>
                                </m:r>
                                <m:r>
                                  <m:rPr>
                                    <m:sty m:val="p"/>
                                  </m:rPr>
                                  <a:rPr lang="en-US" sz="1600">
                                    <a:effectLst/>
                                    <a:latin typeface="Cambria Math"/>
                                  </a:rPr>
                                  <m:t>DAE</m:t>
                                </m:r>
                                <m:r>
                                  <a:rPr lang="en-US" sz="1600">
                                    <a:effectLst/>
                                    <a:latin typeface="Cambria Math"/>
                                  </a:rPr>
                                  <m:t>=∡</m:t>
                                </m:r>
                                <m:r>
                                  <m:rPr>
                                    <m:sty m:val="p"/>
                                  </m:rPr>
                                  <a:rPr lang="en-US" sz="1600">
                                    <a:effectLst/>
                                    <a:latin typeface="Cambria Math"/>
                                  </a:rPr>
                                  <m:t>CBA</m:t>
                                </m:r>
                                <m:r>
                                  <a:rPr lang="en-US" sz="1600">
                                    <a:effectLst/>
                                    <a:latin typeface="Cambria Math"/>
                                  </a:rPr>
                                  <m:t>=</m:t>
                                </m:r>
                                <m:r>
                                  <m:rPr>
                                    <m:sty m:val="p"/>
                                  </m:rPr>
                                  <a:rPr lang="en-US" sz="1600">
                                    <a:effectLst/>
                                    <a:latin typeface="Cambria Math"/>
                                  </a:rPr>
                                  <m:t>α</m:t>
                                </m:r>
                              </m:oMath>
                            </m:oMathPara>
                          </a14:m>
                          <a:endParaRPr lang="en-US" sz="14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a:effectLst/>
                            </a:rPr>
                            <a:t>(ז)</a:t>
                          </a:r>
                          <a:endParaRPr lang="en-US" sz="1400">
                            <a:effectLst/>
                            <a:latin typeface="Calibri"/>
                            <a:ea typeface="Calibri"/>
                            <a:cs typeface="Arial"/>
                          </a:endParaRPr>
                        </a:p>
                      </a:txBody>
                      <a:tcPr marL="68580" marR="68580" marT="0" marB="0"/>
                    </a:tc>
                  </a:tr>
                  <a:tr h="264484">
                    <a:tc>
                      <a:txBody>
                        <a:bodyPr/>
                        <a:lstStyle/>
                        <a:p>
                          <a:pPr marL="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600">
                                    <a:effectLst/>
                                    <a:latin typeface="Cambria Math"/>
                                  </a:rPr>
                                  <m:t>∡</m:t>
                                </m:r>
                                <m:r>
                                  <a:rPr lang="en-US" sz="1600">
                                    <a:effectLst/>
                                    <a:latin typeface="Cambria Math"/>
                                  </a:rPr>
                                  <m:t>𝐸</m:t>
                                </m:r>
                                <m:r>
                                  <m:rPr>
                                    <m:sty m:val="p"/>
                                  </m:rPr>
                                  <a:rPr lang="en-US" sz="1600">
                                    <a:effectLst/>
                                    <a:latin typeface="Cambria Math"/>
                                  </a:rPr>
                                  <m:t>AB</m:t>
                                </m:r>
                                <m:r>
                                  <a:rPr lang="en-US" sz="1600">
                                    <a:effectLst/>
                                    <a:latin typeface="Cambria Math"/>
                                  </a:rPr>
                                  <m:t>=∡</m:t>
                                </m:r>
                                <m:r>
                                  <m:rPr>
                                    <m:sty m:val="p"/>
                                  </m:rPr>
                                  <a:rPr lang="en-US" sz="1600">
                                    <a:effectLst/>
                                    <a:latin typeface="Cambria Math"/>
                                  </a:rPr>
                                  <m:t>ACB</m:t>
                                </m:r>
                                <m:r>
                                  <a:rPr lang="en-US" sz="1600">
                                    <a:effectLst/>
                                    <a:latin typeface="Cambria Math"/>
                                  </a:rPr>
                                  <m:t>=</m:t>
                                </m:r>
                                <m:r>
                                  <a:rPr lang="en-US" sz="1600">
                                    <a:effectLst/>
                                    <a:latin typeface="Cambria Math"/>
                                  </a:rPr>
                                  <m:t>90</m:t>
                                </m:r>
                                <m:r>
                                  <a:rPr lang="en-US" sz="1600">
                                    <a:effectLst/>
                                    <a:latin typeface="Cambria Math"/>
                                  </a:rPr>
                                  <m:t>°−</m:t>
                                </m:r>
                                <m:r>
                                  <m:rPr>
                                    <m:sty m:val="p"/>
                                  </m:rPr>
                                  <a:rPr lang="en-US" sz="1600">
                                    <a:effectLst/>
                                    <a:latin typeface="Cambria Math"/>
                                  </a:rPr>
                                  <m:t>α</m:t>
                                </m:r>
                              </m:oMath>
                            </m:oMathPara>
                          </a14:m>
                          <a:endParaRPr lang="en-US" sz="14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a:effectLst/>
                            </a:rPr>
                            <a:t>(ז)</a:t>
                          </a:r>
                          <a:endParaRPr lang="en-US" sz="1400">
                            <a:effectLst/>
                            <a:latin typeface="Calibri"/>
                            <a:ea typeface="Calibri"/>
                            <a:cs typeface="Arial"/>
                          </a:endParaRPr>
                        </a:p>
                      </a:txBody>
                      <a:tcPr marL="68580" marR="68580" marT="0" marB="0"/>
                    </a:tc>
                  </a:tr>
                  <a:tr h="264484">
                    <a:tc>
                      <a:txBody>
                        <a:bodyPr/>
                        <a:lstStyle/>
                        <a:p>
                          <a:pPr marL="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600">
                                    <a:effectLst/>
                                    <a:latin typeface="Cambria Math"/>
                                  </a:rPr>
                                  <m:t>∡</m:t>
                                </m:r>
                                <m:r>
                                  <m:rPr>
                                    <m:sty m:val="p"/>
                                  </m:rPr>
                                  <a:rPr lang="en-US" sz="1600">
                                    <a:effectLst/>
                                    <a:latin typeface="Cambria Math"/>
                                  </a:rPr>
                                  <m:t>CAB</m:t>
                                </m:r>
                                <m:r>
                                  <a:rPr lang="en-US" sz="1600">
                                    <a:effectLst/>
                                    <a:latin typeface="Cambria Math"/>
                                  </a:rPr>
                                  <m:t>=∡</m:t>
                                </m:r>
                                <m:r>
                                  <m:rPr>
                                    <m:sty m:val="p"/>
                                  </m:rPr>
                                  <a:rPr lang="en-US" sz="1600">
                                    <a:effectLst/>
                                    <a:latin typeface="Cambria Math"/>
                                  </a:rPr>
                                  <m:t>AEB</m:t>
                                </m:r>
                                <m:r>
                                  <a:rPr lang="en-US" sz="1600">
                                    <a:effectLst/>
                                    <a:latin typeface="Cambria Math"/>
                                  </a:rPr>
                                  <m:t>=</m:t>
                                </m:r>
                                <m:r>
                                  <a:rPr lang="en-US" sz="1600">
                                    <a:effectLst/>
                                    <a:latin typeface="Cambria Math"/>
                                  </a:rPr>
                                  <m:t>90</m:t>
                                </m:r>
                                <m:r>
                                  <a:rPr lang="en-US" sz="1600">
                                    <a:effectLst/>
                                    <a:latin typeface="Cambria Math"/>
                                  </a:rPr>
                                  <m:t>°</m:t>
                                </m:r>
                              </m:oMath>
                            </m:oMathPara>
                          </a14:m>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a:effectLst/>
                            </a:rPr>
                            <a:t>חישוב זוויות (ז)</a:t>
                          </a:r>
                          <a:endParaRPr lang="en-US" sz="1400">
                            <a:effectLst/>
                            <a:latin typeface="Calibri"/>
                            <a:ea typeface="Calibri"/>
                            <a:cs typeface="Arial"/>
                          </a:endParaRPr>
                        </a:p>
                      </a:txBody>
                      <a:tcPr marL="68580" marR="68580" marT="0" marB="0"/>
                    </a:tc>
                  </a:tr>
                  <a:tr h="264484">
                    <a:tc>
                      <a:txBody>
                        <a:bodyPr/>
                        <a:lstStyle/>
                        <a:p>
                          <a:pPr marL="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600">
                                    <a:effectLst/>
                                    <a:latin typeface="Cambria Math"/>
                                  </a:rPr>
                                  <m:t>∆</m:t>
                                </m:r>
                                <m:r>
                                  <m:rPr>
                                    <m:sty m:val="p"/>
                                  </m:rPr>
                                  <a:rPr lang="en-US" sz="1600">
                                    <a:effectLst/>
                                    <a:latin typeface="Cambria Math"/>
                                  </a:rPr>
                                  <m:t>AEB</m:t>
                                </m:r>
                                <m:r>
                                  <a:rPr lang="en-US" sz="1600">
                                    <a:effectLst/>
                                    <a:latin typeface="Cambria Math"/>
                                  </a:rPr>
                                  <m:t>~∆</m:t>
                                </m:r>
                                <m:r>
                                  <a:rPr lang="en-US" sz="1600">
                                    <a:effectLst/>
                                    <a:latin typeface="Cambria Math"/>
                                  </a:rPr>
                                  <m:t>𝐶𝐴𝐵</m:t>
                                </m:r>
                              </m:oMath>
                            </m:oMathPara>
                          </a14:m>
                          <a:endParaRPr lang="en-US" sz="14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dirty="0" err="1">
                              <a:effectLst/>
                            </a:rPr>
                            <a:t>ז.ז.ז</a:t>
                          </a:r>
                          <a:endParaRPr lang="en-US" sz="1400" dirty="0">
                            <a:effectLst/>
                            <a:latin typeface="Calibri"/>
                            <a:ea typeface="Calibri"/>
                            <a:cs typeface="Arial"/>
                          </a:endParaRPr>
                        </a:p>
                      </a:txBody>
                      <a:tcPr marL="68580" marR="68580" marT="0" marB="0"/>
                    </a:tc>
                  </a:tr>
                  <a:tr h="496959">
                    <a:tc>
                      <a:txBody>
                        <a:bodyPr/>
                        <a:lstStyle/>
                        <a:p>
                          <a:pPr marL="457200" marR="0" algn="r" rtl="1">
                            <a:lnSpc>
                              <a:spcPct val="107000"/>
                            </a:lnSpc>
                            <a:spcBef>
                              <a:spcPts val="0"/>
                            </a:spcBef>
                            <a:spcAft>
                              <a:spcPts val="0"/>
                            </a:spcAft>
                          </a:pPr>
                          <a:r>
                            <a:rPr lang="he-IL" sz="1400">
                              <a:effectLst/>
                            </a:rPr>
                            <a:t>2.</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600" i="1">
                                        <a:effectLst/>
                                        <a:latin typeface="Cambria Math"/>
                                      </a:rPr>
                                    </m:ctrlPr>
                                  </m:fPr>
                                  <m:num>
                                    <m:r>
                                      <a:rPr lang="en-US" sz="1600">
                                        <a:effectLst/>
                                        <a:latin typeface="Cambria Math"/>
                                      </a:rPr>
                                      <m:t>𝐴𝐸</m:t>
                                    </m:r>
                                  </m:num>
                                  <m:den>
                                    <m:r>
                                      <a:rPr lang="en-US" sz="1600">
                                        <a:effectLst/>
                                        <a:latin typeface="Cambria Math"/>
                                      </a:rPr>
                                      <m:t>𝐶𝐴</m:t>
                                    </m:r>
                                  </m:den>
                                </m:f>
                                <m:r>
                                  <a:rPr lang="en-US" sz="1600">
                                    <a:effectLst/>
                                    <a:latin typeface="Cambria Math"/>
                                  </a:rPr>
                                  <m:t>=</m:t>
                                </m:r>
                                <m:f>
                                  <m:fPr>
                                    <m:ctrlPr>
                                      <a:rPr lang="en-US" sz="1600" i="1">
                                        <a:effectLst/>
                                        <a:latin typeface="Cambria Math"/>
                                      </a:rPr>
                                    </m:ctrlPr>
                                  </m:fPr>
                                  <m:num>
                                    <m:r>
                                      <a:rPr lang="en-US" sz="1600">
                                        <a:effectLst/>
                                        <a:latin typeface="Cambria Math"/>
                                      </a:rPr>
                                      <m:t>𝐸𝐵</m:t>
                                    </m:r>
                                  </m:num>
                                  <m:den>
                                    <m:r>
                                      <a:rPr lang="en-US" sz="1600">
                                        <a:effectLst/>
                                        <a:latin typeface="Cambria Math"/>
                                      </a:rPr>
                                      <m:t>𝐴𝐵</m:t>
                                    </m:r>
                                  </m:den>
                                </m:f>
                                <m:r>
                                  <a:rPr lang="en-US" sz="1600">
                                    <a:effectLst/>
                                    <a:latin typeface="Cambria Math"/>
                                  </a:rPr>
                                  <m:t>=</m:t>
                                </m:r>
                                <m:f>
                                  <m:fPr>
                                    <m:ctrlPr>
                                      <a:rPr lang="en-US" sz="1600" i="1">
                                        <a:effectLst/>
                                        <a:latin typeface="Cambria Math"/>
                                      </a:rPr>
                                    </m:ctrlPr>
                                  </m:fPr>
                                  <m:num>
                                    <m:r>
                                      <a:rPr lang="en-US" sz="1600">
                                        <a:effectLst/>
                                        <a:latin typeface="Cambria Math"/>
                                      </a:rPr>
                                      <m:t>𝐴𝐵</m:t>
                                    </m:r>
                                  </m:num>
                                  <m:den>
                                    <m:r>
                                      <a:rPr lang="en-US" sz="1600">
                                        <a:effectLst/>
                                        <a:latin typeface="Cambria Math"/>
                                      </a:rPr>
                                      <m:t>𝐶𝐵</m:t>
                                    </m:r>
                                  </m:den>
                                </m:f>
                              </m:oMath>
                            </m:oMathPara>
                          </a14:m>
                          <a:endParaRPr lang="en-US" sz="14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a:effectLst/>
                            </a:rPr>
                            <a:t> </a:t>
                          </a:r>
                          <a:endParaRPr lang="en-US" sz="1400">
                            <a:effectLst/>
                            <a:latin typeface="Calibri"/>
                            <a:ea typeface="Calibri"/>
                            <a:cs typeface="Arial"/>
                          </a:endParaRPr>
                        </a:p>
                      </a:txBody>
                      <a:tcPr marL="68580" marR="68580" marT="0" marB="0"/>
                    </a:tc>
                  </a:tr>
                  <a:tr h="496959">
                    <a:tc>
                      <a:txBody>
                        <a:bodyPr/>
                        <a:lstStyle/>
                        <a:p>
                          <a:pPr marL="45720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600" i="1">
                                        <a:effectLst/>
                                        <a:latin typeface="Cambria Math"/>
                                      </a:rPr>
                                    </m:ctrlPr>
                                  </m:fPr>
                                  <m:num>
                                    <m:r>
                                      <a:rPr lang="en-US" sz="1600">
                                        <a:effectLst/>
                                        <a:latin typeface="Cambria Math"/>
                                      </a:rPr>
                                      <m:t>𝐴𝐸</m:t>
                                    </m:r>
                                  </m:num>
                                  <m:den>
                                    <m:r>
                                      <a:rPr lang="en-US" sz="1600">
                                        <a:effectLst/>
                                        <a:latin typeface="Cambria Math"/>
                                      </a:rPr>
                                      <m:t>𝐶𝐴</m:t>
                                    </m:r>
                                  </m:den>
                                </m:f>
                                <m:r>
                                  <a:rPr lang="en-US" sz="1600">
                                    <a:effectLst/>
                                    <a:latin typeface="Cambria Math"/>
                                  </a:rPr>
                                  <m:t>=</m:t>
                                </m:r>
                                <m:f>
                                  <m:fPr>
                                    <m:ctrlPr>
                                      <a:rPr lang="en-US" sz="1600" i="1">
                                        <a:effectLst/>
                                        <a:latin typeface="Cambria Math"/>
                                      </a:rPr>
                                    </m:ctrlPr>
                                  </m:fPr>
                                  <m:num>
                                    <m:r>
                                      <a:rPr lang="en-US" sz="1600">
                                        <a:effectLst/>
                                        <a:latin typeface="Cambria Math"/>
                                      </a:rPr>
                                      <m:t>4</m:t>
                                    </m:r>
                                  </m:num>
                                  <m:den>
                                    <m:r>
                                      <a:rPr lang="en-US" sz="1600">
                                        <a:effectLst/>
                                        <a:latin typeface="Cambria Math"/>
                                      </a:rPr>
                                      <m:t>𝐴𝐵</m:t>
                                    </m:r>
                                  </m:den>
                                </m:f>
                                <m:r>
                                  <a:rPr lang="en-US" sz="1600">
                                    <a:effectLst/>
                                    <a:latin typeface="Cambria Math"/>
                                  </a:rPr>
                                  <m:t>=</m:t>
                                </m:r>
                                <m:f>
                                  <m:fPr>
                                    <m:ctrlPr>
                                      <a:rPr lang="en-US" sz="1600" i="1">
                                        <a:effectLst/>
                                        <a:latin typeface="Cambria Math"/>
                                      </a:rPr>
                                    </m:ctrlPr>
                                  </m:fPr>
                                  <m:num>
                                    <m:r>
                                      <a:rPr lang="en-US" sz="1600">
                                        <a:effectLst/>
                                        <a:latin typeface="Cambria Math"/>
                                      </a:rPr>
                                      <m:t>𝐴𝐵</m:t>
                                    </m:r>
                                  </m:num>
                                  <m:den>
                                    <m:r>
                                      <a:rPr lang="en-US" sz="1600">
                                        <a:effectLst/>
                                        <a:latin typeface="Cambria Math"/>
                                      </a:rPr>
                                      <m:t>5</m:t>
                                    </m:r>
                                  </m:den>
                                </m:f>
                              </m:oMath>
                            </m:oMathPara>
                          </a14:m>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a:effectLst/>
                            </a:rPr>
                            <a:t> </a:t>
                          </a:r>
                          <a:endParaRPr lang="en-US" sz="1400">
                            <a:effectLst/>
                            <a:latin typeface="Calibri"/>
                            <a:ea typeface="Calibri"/>
                            <a:cs typeface="Arial"/>
                          </a:endParaRPr>
                        </a:p>
                      </a:txBody>
                      <a:tcPr marL="68580" marR="68580" marT="0" marB="0"/>
                    </a:tc>
                  </a:tr>
                  <a:tr h="295703">
                    <a:tc>
                      <a:txBody>
                        <a:bodyPr/>
                        <a:lstStyle/>
                        <a:p>
                          <a:pPr marL="45720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600">
                                    <a:effectLst/>
                                    <a:latin typeface="Cambria Math"/>
                                  </a:rPr>
                                  <m:t>AB</m:t>
                                </m:r>
                                <m:r>
                                  <a:rPr lang="en-US" sz="1600">
                                    <a:effectLst/>
                                    <a:latin typeface="Cambria Math"/>
                                  </a:rPr>
                                  <m:t>=</m:t>
                                </m:r>
                                <m:rad>
                                  <m:radPr>
                                    <m:degHide m:val="on"/>
                                    <m:ctrlPr>
                                      <a:rPr lang="en-US" sz="1600" i="1">
                                        <a:effectLst/>
                                        <a:latin typeface="Cambria Math"/>
                                      </a:rPr>
                                    </m:ctrlPr>
                                  </m:radPr>
                                  <m:deg/>
                                  <m:e>
                                    <m:r>
                                      <a:rPr lang="en-US" sz="1600">
                                        <a:effectLst/>
                                        <a:latin typeface="Cambria Math"/>
                                      </a:rPr>
                                      <m:t>20</m:t>
                                    </m:r>
                                  </m:e>
                                </m:rad>
                                <m:r>
                                  <a:rPr lang="en-US" sz="1600">
                                    <a:effectLst/>
                                    <a:latin typeface="Cambria Math"/>
                                  </a:rPr>
                                  <m:t>  </m:t>
                                </m:r>
                                <m:r>
                                  <a:rPr lang="en-US" sz="1600">
                                    <a:effectLst/>
                                    <a:latin typeface="Cambria Math"/>
                                  </a:rPr>
                                  <m:t>𝑐</m:t>
                                </m:r>
                                <m:r>
                                  <a:rPr lang="en-US" sz="1600">
                                    <a:effectLst/>
                                    <a:latin typeface="Cambria Math"/>
                                  </a:rPr>
                                  <m:t>"</m:t>
                                </m:r>
                                <m:r>
                                  <a:rPr lang="en-US" sz="1600">
                                    <a:effectLst/>
                                    <a:latin typeface="Cambria Math"/>
                                  </a:rPr>
                                  <m:t>𝑚</m:t>
                                </m:r>
                              </m:oMath>
                            </m:oMathPara>
                          </a14:m>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dirty="0">
                              <a:effectLst/>
                            </a:rPr>
                            <a:t> </a:t>
                          </a:r>
                          <a:endParaRPr lang="en-US" sz="1400" dirty="0">
                            <a:effectLst/>
                            <a:latin typeface="Calibri"/>
                            <a:ea typeface="Calibri"/>
                            <a:cs typeface="Arial"/>
                          </a:endParaRPr>
                        </a:p>
                      </a:txBody>
                      <a:tcPr marL="68580" marR="68580" marT="0" marB="0"/>
                    </a:tc>
                  </a:tr>
                  <a:tr h="757958">
                    <a:tc>
                      <a:txBody>
                        <a:bodyPr/>
                        <a:lstStyle/>
                        <a:p>
                          <a:pPr marL="45720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a:effectLst/>
                            </a:rPr>
                            <a:t>במשולש </a:t>
                          </a:r>
                          <a14:m>
                            <m:oMath xmlns:m="http://schemas.openxmlformats.org/officeDocument/2006/math">
                              <m:r>
                                <a:rPr lang="he-IL" sz="1600">
                                  <a:effectLst/>
                                  <a:latin typeface="Cambria Math"/>
                                </a:rPr>
                                <m:t>∆</m:t>
                              </m:r>
                              <m:r>
                                <m:rPr>
                                  <m:sty m:val="p"/>
                                </m:rPr>
                                <a:rPr lang="en-US" sz="1600">
                                  <a:effectLst/>
                                  <a:latin typeface="Cambria Math"/>
                                </a:rPr>
                                <m:t>AEB</m:t>
                              </m:r>
                            </m:oMath>
                          </a14:m>
                          <a:r>
                            <a:rPr lang="he-IL" sz="1600">
                              <a:effectLst/>
                            </a:rPr>
                            <a:t>:</a:t>
                          </a:r>
                          <a:endParaRPr lang="en-US" sz="1400">
                            <a:effectLst/>
                          </a:endParaRPr>
                        </a:p>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600" i="1">
                                        <a:effectLst/>
                                        <a:latin typeface="Cambria Math"/>
                                      </a:rPr>
                                    </m:ctrlPr>
                                  </m:funcPr>
                                  <m:fName>
                                    <m:r>
                                      <m:rPr>
                                        <m:sty m:val="p"/>
                                      </m:rPr>
                                      <a:rPr lang="en-US" sz="1600">
                                        <a:effectLst/>
                                        <a:latin typeface="Cambria Math"/>
                                      </a:rPr>
                                      <m:t>cos</m:t>
                                    </m:r>
                                  </m:fName>
                                  <m:e>
                                    <m:r>
                                      <a:rPr lang="en-US" sz="1600">
                                        <a:effectLst/>
                                        <a:latin typeface="Cambria Math"/>
                                      </a:rPr>
                                      <m:t>∡</m:t>
                                    </m:r>
                                    <m:r>
                                      <a:rPr lang="en-US" sz="1600">
                                        <a:effectLst/>
                                        <a:latin typeface="Cambria Math"/>
                                      </a:rPr>
                                      <m:t>𝐴𝐵𝐸</m:t>
                                    </m:r>
                                    <m:r>
                                      <a:rPr lang="en-US" sz="1600">
                                        <a:effectLst/>
                                        <a:latin typeface="Cambria Math"/>
                                      </a:rPr>
                                      <m:t>=</m:t>
                                    </m:r>
                                  </m:e>
                                </m:func>
                                <m:f>
                                  <m:fPr>
                                    <m:ctrlPr>
                                      <a:rPr lang="en-US" sz="1600" i="1">
                                        <a:effectLst/>
                                        <a:latin typeface="Cambria Math"/>
                                      </a:rPr>
                                    </m:ctrlPr>
                                  </m:fPr>
                                  <m:num>
                                    <m:r>
                                      <a:rPr lang="en-US" sz="1600">
                                        <a:effectLst/>
                                        <a:latin typeface="Cambria Math"/>
                                      </a:rPr>
                                      <m:t>𝐸𝐵</m:t>
                                    </m:r>
                                  </m:num>
                                  <m:den>
                                    <m:r>
                                      <a:rPr lang="en-US" sz="1600">
                                        <a:effectLst/>
                                        <a:latin typeface="Cambria Math"/>
                                      </a:rPr>
                                      <m:t>𝐴𝐵</m:t>
                                    </m:r>
                                  </m:den>
                                </m:f>
                              </m:oMath>
                            </m:oMathPara>
                          </a14:m>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dirty="0">
                              <a:effectLst/>
                            </a:rPr>
                            <a:t> </a:t>
                          </a:r>
                          <a:endParaRPr lang="en-US" sz="1400" dirty="0">
                            <a:effectLst/>
                            <a:latin typeface="Calibri"/>
                            <a:ea typeface="Calibri"/>
                            <a:cs typeface="Arial"/>
                          </a:endParaRPr>
                        </a:p>
                      </a:txBody>
                      <a:tcPr marL="68580" marR="68580" marT="0" marB="0"/>
                    </a:tc>
                  </a:tr>
                  <a:tr h="545450">
                    <a:tc>
                      <a:txBody>
                        <a:bodyPr/>
                        <a:lstStyle/>
                        <a:p>
                          <a:pPr marL="45720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600" i="1">
                                        <a:effectLst/>
                                        <a:latin typeface="Cambria Math"/>
                                      </a:rPr>
                                    </m:ctrlPr>
                                  </m:funcPr>
                                  <m:fName>
                                    <m:r>
                                      <m:rPr>
                                        <m:sty m:val="p"/>
                                      </m:rPr>
                                      <a:rPr lang="en-US" sz="1600">
                                        <a:effectLst/>
                                        <a:latin typeface="Cambria Math"/>
                                      </a:rPr>
                                      <m:t>cos</m:t>
                                    </m:r>
                                  </m:fName>
                                  <m:e>
                                    <m:r>
                                      <a:rPr lang="en-US" sz="1600">
                                        <a:effectLst/>
                                        <a:latin typeface="Cambria Math"/>
                                      </a:rPr>
                                      <m:t>𝛼</m:t>
                                    </m:r>
                                    <m:r>
                                      <a:rPr lang="en-US" sz="1600">
                                        <a:effectLst/>
                                        <a:latin typeface="Cambria Math"/>
                                      </a:rPr>
                                      <m:t>=</m:t>
                                    </m:r>
                                    <m:f>
                                      <m:fPr>
                                        <m:ctrlPr>
                                          <a:rPr lang="en-US" sz="1600" i="1">
                                            <a:effectLst/>
                                            <a:latin typeface="Cambria Math"/>
                                          </a:rPr>
                                        </m:ctrlPr>
                                      </m:fPr>
                                      <m:num>
                                        <m:r>
                                          <a:rPr lang="en-US" sz="1600">
                                            <a:effectLst/>
                                            <a:latin typeface="Cambria Math"/>
                                          </a:rPr>
                                          <m:t>4</m:t>
                                        </m:r>
                                      </m:num>
                                      <m:den>
                                        <m:rad>
                                          <m:radPr>
                                            <m:degHide m:val="on"/>
                                            <m:ctrlPr>
                                              <a:rPr lang="en-US" sz="1600" i="1">
                                                <a:effectLst/>
                                                <a:latin typeface="Cambria Math"/>
                                              </a:rPr>
                                            </m:ctrlPr>
                                          </m:radPr>
                                          <m:deg/>
                                          <m:e>
                                            <m:r>
                                              <a:rPr lang="en-US" sz="1600">
                                                <a:effectLst/>
                                                <a:latin typeface="Cambria Math"/>
                                              </a:rPr>
                                              <m:t>20</m:t>
                                            </m:r>
                                          </m:e>
                                        </m:rad>
                                      </m:den>
                                    </m:f>
                                  </m:e>
                                </m:func>
                              </m:oMath>
                            </m:oMathPara>
                          </a14:m>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dirty="0">
                              <a:effectLst/>
                            </a:rPr>
                            <a:t> </a:t>
                          </a:r>
                          <a:endParaRPr lang="en-US" sz="1400" dirty="0">
                            <a:effectLst/>
                            <a:latin typeface="Calibri"/>
                            <a:ea typeface="Calibri"/>
                            <a:cs typeface="Arial"/>
                          </a:endParaRPr>
                        </a:p>
                      </a:txBody>
                      <a:tcPr marL="68580" marR="68580" marT="0" marB="0"/>
                    </a:tc>
                  </a:tr>
                  <a:tr h="237261">
                    <a:tc>
                      <a:txBody>
                        <a:bodyPr/>
                        <a:lstStyle/>
                        <a:p>
                          <a:pPr marL="45720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he-IL" sz="1600">
                                    <a:effectLst/>
                                    <a:latin typeface="Cambria Math"/>
                                  </a:rPr>
                                  <m:t>α</m:t>
                                </m:r>
                                <m:r>
                                  <a:rPr lang="en-US" sz="1600">
                                    <a:effectLst/>
                                    <a:latin typeface="Cambria Math"/>
                                  </a:rPr>
                                  <m:t>=</m:t>
                                </m:r>
                                <m:r>
                                  <a:rPr lang="en-US" sz="1600">
                                    <a:effectLst/>
                                    <a:latin typeface="Cambria Math"/>
                                  </a:rPr>
                                  <m:t>26</m:t>
                                </m:r>
                                <m:r>
                                  <a:rPr lang="en-US" sz="1600">
                                    <a:effectLst/>
                                    <a:latin typeface="Cambria Math"/>
                                  </a:rPr>
                                  <m:t>.</m:t>
                                </m:r>
                                <m:r>
                                  <a:rPr lang="en-US" sz="1600">
                                    <a:effectLst/>
                                    <a:latin typeface="Cambria Math"/>
                                  </a:rPr>
                                  <m:t>565</m:t>
                                </m:r>
                                <m:r>
                                  <a:rPr lang="en-US" sz="1600">
                                    <a:effectLst/>
                                    <a:latin typeface="Cambria Math"/>
                                  </a:rPr>
                                  <m:t>°</m:t>
                                </m:r>
                              </m:oMath>
                            </m:oMathPara>
                          </a14:m>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a:effectLst/>
                            </a:rPr>
                            <a:t> </a:t>
                          </a:r>
                          <a:endParaRPr lang="en-US" sz="1400">
                            <a:effectLst/>
                            <a:latin typeface="Calibri"/>
                            <a:ea typeface="Calibri"/>
                            <a:cs typeface="Arial"/>
                          </a:endParaRPr>
                        </a:p>
                      </a:txBody>
                      <a:tcPr marL="68580" marR="68580" marT="0" marB="0"/>
                    </a:tc>
                  </a:tr>
                  <a:tr h="264484">
                    <a:tc>
                      <a:txBody>
                        <a:bodyPr/>
                        <a:lstStyle/>
                        <a:p>
                          <a:pPr marL="457200" marR="0" algn="r" rtl="1">
                            <a:lnSpc>
                              <a:spcPct val="107000"/>
                            </a:lnSpc>
                            <a:spcBef>
                              <a:spcPts val="0"/>
                            </a:spcBef>
                            <a:spcAft>
                              <a:spcPts val="0"/>
                            </a:spcAft>
                          </a:pPr>
                          <a:r>
                            <a:rPr lang="he-IL" sz="1400" dirty="0">
                              <a:effectLst/>
                            </a:rPr>
                            <a:t> </a:t>
                          </a:r>
                          <a:endParaRPr lang="en-US" sz="14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600">
                                    <a:effectLst/>
                                    <a:latin typeface="Cambria Math"/>
                                  </a:rPr>
                                  <m:t>∡</m:t>
                                </m:r>
                                <m:r>
                                  <m:rPr>
                                    <m:sty m:val="p"/>
                                  </m:rPr>
                                  <a:rPr lang="en-US" sz="1600">
                                    <a:effectLst/>
                                    <a:latin typeface="Cambria Math"/>
                                  </a:rPr>
                                  <m:t>D</m:t>
                                </m:r>
                                <m:r>
                                  <a:rPr lang="en-US" sz="1600">
                                    <a:effectLst/>
                                    <a:latin typeface="Cambria Math"/>
                                  </a:rPr>
                                  <m:t>=</m:t>
                                </m:r>
                                <m:r>
                                  <a:rPr lang="en-US" sz="1600">
                                    <a:effectLst/>
                                    <a:latin typeface="Cambria Math"/>
                                  </a:rPr>
                                  <m:t>180</m:t>
                                </m:r>
                                <m:r>
                                  <a:rPr lang="en-US" sz="1600">
                                    <a:effectLst/>
                                    <a:latin typeface="Cambria Math"/>
                                  </a:rPr>
                                  <m:t>°−</m:t>
                                </m:r>
                                <m:r>
                                  <a:rPr lang="en-US" sz="1600">
                                    <a:effectLst/>
                                    <a:latin typeface="Cambria Math"/>
                                  </a:rPr>
                                  <m:t>90</m:t>
                                </m:r>
                                <m:r>
                                  <a:rPr lang="en-US" sz="1600">
                                    <a:effectLst/>
                                    <a:latin typeface="Cambria Math"/>
                                  </a:rPr>
                                  <m:t>°−</m:t>
                                </m:r>
                                <m:r>
                                  <m:rPr>
                                    <m:sty m:val="p"/>
                                  </m:rPr>
                                  <a:rPr lang="en-US" sz="1600">
                                    <a:effectLst/>
                                    <a:latin typeface="Cambria Math"/>
                                  </a:rPr>
                                  <m:t>α</m:t>
                                </m:r>
                                <m:r>
                                  <a:rPr lang="en-US" sz="1600">
                                    <a:effectLst/>
                                    <a:latin typeface="Cambria Math"/>
                                  </a:rPr>
                                  <m:t>=</m:t>
                                </m:r>
                                <m:r>
                                  <a:rPr lang="en-US" sz="1600">
                                    <a:effectLst/>
                                    <a:latin typeface="Cambria Math"/>
                                  </a:rPr>
                                  <m:t>36</m:t>
                                </m:r>
                                <m:r>
                                  <a:rPr lang="en-US" sz="1600">
                                    <a:effectLst/>
                                    <a:latin typeface="Cambria Math"/>
                                  </a:rPr>
                                  <m:t>.</m:t>
                                </m:r>
                                <m:r>
                                  <a:rPr lang="en-US" sz="1600">
                                    <a:effectLst/>
                                    <a:latin typeface="Cambria Math"/>
                                  </a:rPr>
                                  <m:t>869</m:t>
                                </m:r>
                                <m:r>
                                  <a:rPr lang="en-US" sz="1600">
                                    <a:effectLst/>
                                    <a:latin typeface="Cambria Math"/>
                                  </a:rPr>
                                  <m:t>°</m:t>
                                </m:r>
                              </m:oMath>
                            </m:oMathPara>
                          </a14:m>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dirty="0">
                              <a:effectLst/>
                            </a:rPr>
                            <a:t>חישוב שוויות במשולש </a:t>
                          </a:r>
                          <a14:m>
                            <m:oMath xmlns:m="http://schemas.openxmlformats.org/officeDocument/2006/math">
                              <m:r>
                                <a:rPr lang="he-IL" sz="1600">
                                  <a:effectLst/>
                                  <a:latin typeface="Cambria Math"/>
                                </a:rPr>
                                <m:t>∆</m:t>
                              </m:r>
                              <m:r>
                                <m:rPr>
                                  <m:sty m:val="p"/>
                                </m:rPr>
                                <a:rPr lang="en-US" sz="1600">
                                  <a:effectLst/>
                                  <a:latin typeface="Cambria Math"/>
                                </a:rPr>
                                <m:t>DAB</m:t>
                              </m:r>
                            </m:oMath>
                          </a14:m>
                          <a:endParaRPr lang="en-US" sz="1400" dirty="0">
                            <a:effectLst/>
                            <a:latin typeface="Calibri"/>
                            <a:ea typeface="Calibri"/>
                            <a:cs typeface="Arial"/>
                          </a:endParaRPr>
                        </a:p>
                      </a:txBody>
                      <a:tcPr marL="68580" marR="68580" marT="0" marB="0"/>
                    </a:tc>
                  </a:tr>
                </a:tbl>
              </a:graphicData>
            </a:graphic>
          </p:graphicFrame>
        </mc:Choice>
        <mc:Fallback xmlns="">
          <p:graphicFrame>
            <p:nvGraphicFramePr>
              <p:cNvPr id="8" name="Content Placeholder 7"/>
              <p:cNvGraphicFramePr>
                <a:graphicFrameLocks noGrp="1"/>
              </p:cNvGraphicFramePr>
              <p:nvPr>
                <p:ph idx="1"/>
                <p:extLst>
                  <p:ext uri="{D42A27DB-BD31-4B8C-83A1-F6EECF244321}">
                    <p14:modId xmlns:p14="http://schemas.microsoft.com/office/powerpoint/2010/main" val="1279259383"/>
                  </p:ext>
                </p:extLst>
              </p:nvPr>
            </p:nvGraphicFramePr>
            <p:xfrm>
              <a:off x="3930871" y="609605"/>
              <a:ext cx="7252137" cy="5961998"/>
            </p:xfrm>
            <a:graphic>
              <a:graphicData uri="http://schemas.openxmlformats.org/drawingml/2006/table">
                <a:tbl>
                  <a:tblPr rtl="1" firstRow="1" firstCol="1" bandRow="1">
                    <a:tableStyleId>{69CF1AB2-1976-4502-BF36-3FF5EA218861}</a:tableStyleId>
                  </a:tblPr>
                  <a:tblGrid>
                    <a:gridCol w="1158463"/>
                    <a:gridCol w="3091062"/>
                    <a:gridCol w="3002612"/>
                  </a:tblGrid>
                  <a:tr h="496959">
                    <a:tc>
                      <a:txBody>
                        <a:bodyPr/>
                        <a:lstStyle/>
                        <a:p>
                          <a:pPr marL="0" marR="0" algn="r" rtl="1">
                            <a:lnSpc>
                              <a:spcPct val="107000"/>
                            </a:lnSpc>
                            <a:spcBef>
                              <a:spcPts val="0"/>
                            </a:spcBef>
                            <a:spcAft>
                              <a:spcPts val="0"/>
                            </a:spcAft>
                          </a:pPr>
                          <a:r>
                            <a:rPr lang="he-IL" sz="1400" dirty="0">
                              <a:effectLst/>
                            </a:rPr>
                            <a:t>א.</a:t>
                          </a:r>
                          <a:endParaRPr lang="en-US" sz="1400" dirty="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73" t="-10976" r="-97239" b="-1117073"/>
                          </a:stretch>
                        </a:blipFill>
                      </a:tcPr>
                    </a:tc>
                    <a:tc>
                      <a:txBody>
                        <a:bodyPr/>
                        <a:lstStyle/>
                        <a:p>
                          <a:pPr marL="0" marR="0" algn="r" rtl="1">
                            <a:lnSpc>
                              <a:spcPct val="107000"/>
                            </a:lnSpc>
                            <a:spcBef>
                              <a:spcPts val="0"/>
                            </a:spcBef>
                            <a:spcAft>
                              <a:spcPts val="0"/>
                            </a:spcAft>
                          </a:pPr>
                          <a:r>
                            <a:rPr lang="he-IL" sz="1600" dirty="0">
                              <a:effectLst/>
                            </a:rPr>
                            <a:t>משפט חוצה זווית (</a:t>
                          </a:r>
                          <a:r>
                            <a:rPr lang="en-US" sz="1600" dirty="0">
                              <a:effectLst/>
                            </a:rPr>
                            <a:t>AC</a:t>
                          </a:r>
                          <a:r>
                            <a:rPr lang="he-IL" sz="1600" dirty="0">
                              <a:effectLst/>
                            </a:rPr>
                            <a:t>)</a:t>
                          </a:r>
                          <a:endParaRPr lang="en-US" sz="1400" dirty="0">
                            <a:effectLst/>
                            <a:latin typeface="Calibri"/>
                            <a:ea typeface="Calibri"/>
                            <a:cs typeface="Arial"/>
                          </a:endParaRPr>
                        </a:p>
                      </a:txBody>
                      <a:tcPr marL="68580" marR="68580" marT="0" marB="0"/>
                    </a:tc>
                  </a:tr>
                  <a:tr h="495216">
                    <a:tc>
                      <a:txBody>
                        <a:bodyPr/>
                        <a:lstStyle/>
                        <a:p>
                          <a:pPr marL="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73" t="-112346" r="-97239" b="-1030864"/>
                          </a:stretch>
                        </a:blipFill>
                      </a:tcPr>
                    </a:tc>
                    <a:tc>
                      <a:txBody>
                        <a:bodyPr/>
                        <a:lstStyle/>
                        <a:p>
                          <a:pPr marL="0" marR="0" algn="r" rtl="1">
                            <a:lnSpc>
                              <a:spcPct val="107000"/>
                            </a:lnSpc>
                            <a:spcBef>
                              <a:spcPts val="0"/>
                            </a:spcBef>
                            <a:spcAft>
                              <a:spcPts val="0"/>
                            </a:spcAft>
                          </a:pPr>
                          <a:r>
                            <a:rPr lang="he-IL" sz="1600" dirty="0">
                              <a:effectLst/>
                            </a:rPr>
                            <a:t> </a:t>
                          </a:r>
                          <a:endParaRPr lang="en-US" sz="1400" dirty="0">
                            <a:effectLst/>
                            <a:latin typeface="Calibri"/>
                            <a:ea typeface="Calibri"/>
                            <a:cs typeface="Arial"/>
                          </a:endParaRPr>
                        </a:p>
                      </a:txBody>
                      <a:tcPr marL="68580" marR="68580" marT="0" marB="0"/>
                    </a:tc>
                  </a:tr>
                  <a:tr h="264484">
                    <a:tc>
                      <a:txBody>
                        <a:bodyPr/>
                        <a:lstStyle/>
                        <a:p>
                          <a:pPr marL="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73" t="-400000" r="-97239" b="-1841860"/>
                          </a:stretch>
                        </a:blipFill>
                      </a:tcPr>
                    </a:tc>
                    <a:tc>
                      <a:txBody>
                        <a:bodyPr/>
                        <a:lstStyle/>
                        <a:p>
                          <a:pPr marL="0" marR="0" algn="r" rtl="1">
                            <a:lnSpc>
                              <a:spcPct val="107000"/>
                            </a:lnSpc>
                            <a:spcBef>
                              <a:spcPts val="0"/>
                            </a:spcBef>
                            <a:spcAft>
                              <a:spcPts val="0"/>
                            </a:spcAft>
                          </a:pPr>
                          <a:r>
                            <a:rPr lang="he-IL" sz="1600">
                              <a:effectLst/>
                            </a:rPr>
                            <a:t> </a:t>
                          </a:r>
                          <a:endParaRPr lang="en-US" sz="1400">
                            <a:effectLst/>
                            <a:latin typeface="Calibri"/>
                            <a:ea typeface="Calibri"/>
                            <a:cs typeface="Arial"/>
                          </a:endParaRPr>
                        </a:p>
                      </a:txBody>
                      <a:tcPr marL="68580" marR="68580" marT="0" marB="0"/>
                    </a:tc>
                  </a:tr>
                  <a:tr h="264484">
                    <a:tc>
                      <a:txBody>
                        <a:bodyPr/>
                        <a:lstStyle/>
                        <a:p>
                          <a:pPr marL="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73" t="-488636" r="-97239" b="-1700000"/>
                          </a:stretch>
                        </a:blipFill>
                      </a:tcPr>
                    </a:tc>
                    <a:tc>
                      <a:txBody>
                        <a:bodyPr/>
                        <a:lstStyle/>
                        <a:p>
                          <a:pPr marL="0" marR="0" algn="r" rtl="1">
                            <a:lnSpc>
                              <a:spcPct val="107000"/>
                            </a:lnSpc>
                            <a:spcBef>
                              <a:spcPts val="0"/>
                            </a:spcBef>
                            <a:spcAft>
                              <a:spcPts val="0"/>
                            </a:spcAft>
                          </a:pPr>
                          <a:r>
                            <a:rPr lang="he-IL" sz="1600">
                              <a:effectLst/>
                            </a:rPr>
                            <a:t> </a:t>
                          </a:r>
                          <a:endParaRPr lang="en-US" sz="1400">
                            <a:effectLst/>
                            <a:latin typeface="Calibri"/>
                            <a:ea typeface="Calibri"/>
                            <a:cs typeface="Arial"/>
                          </a:endParaRPr>
                        </a:p>
                      </a:txBody>
                      <a:tcPr marL="68580" marR="68580" marT="0" marB="0"/>
                    </a:tc>
                  </a:tr>
                  <a:tr h="264484">
                    <a:tc>
                      <a:txBody>
                        <a:bodyPr/>
                        <a:lstStyle/>
                        <a:p>
                          <a:pPr marL="342900" marR="0" lvl="0" indent="-342900" algn="r" rtl="1">
                            <a:lnSpc>
                              <a:spcPct val="107000"/>
                            </a:lnSpc>
                            <a:spcBef>
                              <a:spcPts val="0"/>
                            </a:spcBef>
                            <a:spcAft>
                              <a:spcPts val="0"/>
                            </a:spcAft>
                            <a:buFont typeface="+mj-cs"/>
                            <a:buAutoNum type="hebrew2Minus"/>
                          </a:pPr>
                          <a:r>
                            <a:rPr lang="he-IL" sz="1400">
                              <a:effectLst/>
                            </a:rPr>
                            <a:t>1.</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73" t="-602326" r="-97239" b="-1639535"/>
                          </a:stretch>
                        </a:blipFill>
                      </a:tcPr>
                    </a:tc>
                    <a:tc>
                      <a:txBody>
                        <a:bodyPr/>
                        <a:lstStyle/>
                        <a:p>
                          <a:pPr marL="0" marR="0" algn="r" rtl="1">
                            <a:lnSpc>
                              <a:spcPct val="107000"/>
                            </a:lnSpc>
                            <a:spcBef>
                              <a:spcPts val="0"/>
                            </a:spcBef>
                            <a:spcAft>
                              <a:spcPts val="0"/>
                            </a:spcAft>
                          </a:pPr>
                          <a:r>
                            <a:rPr lang="he-IL" sz="1600">
                              <a:effectLst/>
                            </a:rPr>
                            <a:t>זווית בין משיק ליתר</a:t>
                          </a:r>
                          <a:endParaRPr lang="en-US" sz="1400">
                            <a:effectLst/>
                            <a:latin typeface="Calibri"/>
                            <a:ea typeface="Calibri"/>
                            <a:cs typeface="Arial"/>
                          </a:endParaRPr>
                        </a:p>
                      </a:txBody>
                      <a:tcPr marL="68580" marR="68580" marT="0" marB="0"/>
                    </a:tc>
                  </a:tr>
                  <a:tr h="264484">
                    <a:tc>
                      <a:txBody>
                        <a:bodyPr/>
                        <a:lstStyle/>
                        <a:p>
                          <a:pPr marL="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73" t="-702326" r="-97239" b="-1539535"/>
                          </a:stretch>
                        </a:blipFill>
                      </a:tcPr>
                    </a:tc>
                    <a:tc>
                      <a:txBody>
                        <a:bodyPr/>
                        <a:lstStyle/>
                        <a:p>
                          <a:pPr marL="0" marR="0" algn="r" rtl="1">
                            <a:lnSpc>
                              <a:spcPct val="107000"/>
                            </a:lnSpc>
                            <a:spcBef>
                              <a:spcPts val="0"/>
                            </a:spcBef>
                            <a:spcAft>
                              <a:spcPts val="0"/>
                            </a:spcAft>
                          </a:pPr>
                          <a:r>
                            <a:rPr lang="he-IL" sz="1600">
                              <a:effectLst/>
                            </a:rPr>
                            <a:t>(ז)</a:t>
                          </a:r>
                          <a:endParaRPr lang="en-US" sz="1400">
                            <a:effectLst/>
                            <a:latin typeface="Calibri"/>
                            <a:ea typeface="Calibri"/>
                            <a:cs typeface="Arial"/>
                          </a:endParaRPr>
                        </a:p>
                      </a:txBody>
                      <a:tcPr marL="68580" marR="68580" marT="0" marB="0"/>
                    </a:tc>
                  </a:tr>
                  <a:tr h="264484">
                    <a:tc>
                      <a:txBody>
                        <a:bodyPr/>
                        <a:lstStyle/>
                        <a:p>
                          <a:pPr marL="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73" t="-784091" r="-97239" b="-1404545"/>
                          </a:stretch>
                        </a:blipFill>
                      </a:tcPr>
                    </a:tc>
                    <a:tc>
                      <a:txBody>
                        <a:bodyPr/>
                        <a:lstStyle/>
                        <a:p>
                          <a:pPr marL="0" marR="0" algn="r" rtl="1">
                            <a:lnSpc>
                              <a:spcPct val="107000"/>
                            </a:lnSpc>
                            <a:spcBef>
                              <a:spcPts val="0"/>
                            </a:spcBef>
                            <a:spcAft>
                              <a:spcPts val="0"/>
                            </a:spcAft>
                          </a:pPr>
                          <a:r>
                            <a:rPr lang="he-IL" sz="1600">
                              <a:effectLst/>
                            </a:rPr>
                            <a:t>(ז)</a:t>
                          </a:r>
                          <a:endParaRPr lang="en-US" sz="1400">
                            <a:effectLst/>
                            <a:latin typeface="Calibri"/>
                            <a:ea typeface="Calibri"/>
                            <a:cs typeface="Arial"/>
                          </a:endParaRPr>
                        </a:p>
                      </a:txBody>
                      <a:tcPr marL="68580" marR="68580" marT="0" marB="0"/>
                    </a:tc>
                  </a:tr>
                  <a:tr h="264484">
                    <a:tc>
                      <a:txBody>
                        <a:bodyPr/>
                        <a:lstStyle/>
                        <a:p>
                          <a:pPr marL="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73" t="-904651" r="-97239" b="-1337209"/>
                          </a:stretch>
                        </a:blipFill>
                      </a:tcPr>
                    </a:tc>
                    <a:tc>
                      <a:txBody>
                        <a:bodyPr/>
                        <a:lstStyle/>
                        <a:p>
                          <a:pPr marL="0" marR="0" algn="r" rtl="1">
                            <a:lnSpc>
                              <a:spcPct val="107000"/>
                            </a:lnSpc>
                            <a:spcBef>
                              <a:spcPts val="0"/>
                            </a:spcBef>
                            <a:spcAft>
                              <a:spcPts val="0"/>
                            </a:spcAft>
                          </a:pPr>
                          <a:r>
                            <a:rPr lang="he-IL" sz="1600">
                              <a:effectLst/>
                            </a:rPr>
                            <a:t>חישוב זוויות (ז)</a:t>
                          </a:r>
                          <a:endParaRPr lang="en-US" sz="1400">
                            <a:effectLst/>
                            <a:latin typeface="Calibri"/>
                            <a:ea typeface="Calibri"/>
                            <a:cs typeface="Arial"/>
                          </a:endParaRPr>
                        </a:p>
                      </a:txBody>
                      <a:tcPr marL="68580" marR="68580" marT="0" marB="0"/>
                    </a:tc>
                  </a:tr>
                  <a:tr h="264484">
                    <a:tc>
                      <a:txBody>
                        <a:bodyPr/>
                        <a:lstStyle/>
                        <a:p>
                          <a:pPr marL="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73" t="-1004651" r="-97239" b="-1237209"/>
                          </a:stretch>
                        </a:blipFill>
                      </a:tcPr>
                    </a:tc>
                    <a:tc>
                      <a:txBody>
                        <a:bodyPr/>
                        <a:lstStyle/>
                        <a:p>
                          <a:pPr marL="0" marR="0" algn="r" rtl="1">
                            <a:lnSpc>
                              <a:spcPct val="107000"/>
                            </a:lnSpc>
                            <a:spcBef>
                              <a:spcPts val="0"/>
                            </a:spcBef>
                            <a:spcAft>
                              <a:spcPts val="0"/>
                            </a:spcAft>
                          </a:pPr>
                          <a:r>
                            <a:rPr lang="he-IL" sz="1600" dirty="0" err="1">
                              <a:effectLst/>
                            </a:rPr>
                            <a:t>ז.ז.ז</a:t>
                          </a:r>
                          <a:endParaRPr lang="en-US" sz="1400" dirty="0">
                            <a:effectLst/>
                            <a:latin typeface="Calibri"/>
                            <a:ea typeface="Calibri"/>
                            <a:cs typeface="Arial"/>
                          </a:endParaRPr>
                        </a:p>
                      </a:txBody>
                      <a:tcPr marL="68580" marR="68580" marT="0" marB="0"/>
                    </a:tc>
                  </a:tr>
                  <a:tr h="496959">
                    <a:tc>
                      <a:txBody>
                        <a:bodyPr/>
                        <a:lstStyle/>
                        <a:p>
                          <a:pPr marL="457200" marR="0" algn="r" rtl="1">
                            <a:lnSpc>
                              <a:spcPct val="107000"/>
                            </a:lnSpc>
                            <a:spcBef>
                              <a:spcPts val="0"/>
                            </a:spcBef>
                            <a:spcAft>
                              <a:spcPts val="0"/>
                            </a:spcAft>
                          </a:pPr>
                          <a:r>
                            <a:rPr lang="he-IL" sz="1400">
                              <a:effectLst/>
                            </a:rPr>
                            <a:t>2.</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73" t="-579268" r="-97239" b="-548780"/>
                          </a:stretch>
                        </a:blipFill>
                      </a:tcPr>
                    </a:tc>
                    <a:tc>
                      <a:txBody>
                        <a:bodyPr/>
                        <a:lstStyle/>
                        <a:p>
                          <a:pPr marL="0" marR="0" algn="r" rtl="1">
                            <a:lnSpc>
                              <a:spcPct val="107000"/>
                            </a:lnSpc>
                            <a:spcBef>
                              <a:spcPts val="0"/>
                            </a:spcBef>
                            <a:spcAft>
                              <a:spcPts val="0"/>
                            </a:spcAft>
                          </a:pPr>
                          <a:r>
                            <a:rPr lang="he-IL" sz="1600">
                              <a:effectLst/>
                            </a:rPr>
                            <a:t> </a:t>
                          </a:r>
                          <a:endParaRPr lang="en-US" sz="1400">
                            <a:effectLst/>
                            <a:latin typeface="Calibri"/>
                            <a:ea typeface="Calibri"/>
                            <a:cs typeface="Arial"/>
                          </a:endParaRPr>
                        </a:p>
                      </a:txBody>
                      <a:tcPr marL="68580" marR="68580" marT="0" marB="0"/>
                    </a:tc>
                  </a:tr>
                  <a:tr h="496959">
                    <a:tc>
                      <a:txBody>
                        <a:bodyPr/>
                        <a:lstStyle/>
                        <a:p>
                          <a:pPr marL="45720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73" t="-687654" r="-97239" b="-455556"/>
                          </a:stretch>
                        </a:blipFill>
                      </a:tcPr>
                    </a:tc>
                    <a:tc>
                      <a:txBody>
                        <a:bodyPr/>
                        <a:lstStyle/>
                        <a:p>
                          <a:pPr marL="0" marR="0" algn="r" rtl="1">
                            <a:lnSpc>
                              <a:spcPct val="107000"/>
                            </a:lnSpc>
                            <a:spcBef>
                              <a:spcPts val="0"/>
                            </a:spcBef>
                            <a:spcAft>
                              <a:spcPts val="0"/>
                            </a:spcAft>
                          </a:pPr>
                          <a:r>
                            <a:rPr lang="he-IL" sz="1600">
                              <a:effectLst/>
                            </a:rPr>
                            <a:t> </a:t>
                          </a:r>
                          <a:endParaRPr lang="en-US" sz="1400">
                            <a:effectLst/>
                            <a:latin typeface="Calibri"/>
                            <a:ea typeface="Calibri"/>
                            <a:cs typeface="Arial"/>
                          </a:endParaRPr>
                        </a:p>
                      </a:txBody>
                      <a:tcPr marL="68580" marR="68580" marT="0" marB="0"/>
                    </a:tc>
                  </a:tr>
                  <a:tr h="295703">
                    <a:tc>
                      <a:txBody>
                        <a:bodyPr/>
                        <a:lstStyle/>
                        <a:p>
                          <a:pPr marL="45720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73" t="-1302041" r="-97239" b="-653061"/>
                          </a:stretch>
                        </a:blipFill>
                      </a:tcPr>
                    </a:tc>
                    <a:tc>
                      <a:txBody>
                        <a:bodyPr/>
                        <a:lstStyle/>
                        <a:p>
                          <a:pPr marL="0" marR="0" algn="r" rtl="1">
                            <a:lnSpc>
                              <a:spcPct val="107000"/>
                            </a:lnSpc>
                            <a:spcBef>
                              <a:spcPts val="0"/>
                            </a:spcBef>
                            <a:spcAft>
                              <a:spcPts val="0"/>
                            </a:spcAft>
                          </a:pPr>
                          <a:r>
                            <a:rPr lang="he-IL" sz="1600" dirty="0">
                              <a:effectLst/>
                            </a:rPr>
                            <a:t> </a:t>
                          </a:r>
                          <a:endParaRPr lang="en-US" sz="1400" dirty="0">
                            <a:effectLst/>
                            <a:latin typeface="Calibri"/>
                            <a:ea typeface="Calibri"/>
                            <a:cs typeface="Arial"/>
                          </a:endParaRPr>
                        </a:p>
                      </a:txBody>
                      <a:tcPr marL="68580" marR="68580" marT="0" marB="0"/>
                    </a:tc>
                  </a:tr>
                  <a:tr h="757958">
                    <a:tc>
                      <a:txBody>
                        <a:bodyPr/>
                        <a:lstStyle/>
                        <a:p>
                          <a:pPr marL="45720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73" t="-554032" r="-97239" b="-158065"/>
                          </a:stretch>
                        </a:blipFill>
                      </a:tcPr>
                    </a:tc>
                    <a:tc>
                      <a:txBody>
                        <a:bodyPr/>
                        <a:lstStyle/>
                        <a:p>
                          <a:pPr marL="0" marR="0" algn="r" rtl="1">
                            <a:lnSpc>
                              <a:spcPct val="107000"/>
                            </a:lnSpc>
                            <a:spcBef>
                              <a:spcPts val="0"/>
                            </a:spcBef>
                            <a:spcAft>
                              <a:spcPts val="0"/>
                            </a:spcAft>
                          </a:pPr>
                          <a:r>
                            <a:rPr lang="he-IL" sz="1600" dirty="0">
                              <a:effectLst/>
                            </a:rPr>
                            <a:t> </a:t>
                          </a:r>
                          <a:endParaRPr lang="en-US" sz="1400" dirty="0">
                            <a:effectLst/>
                            <a:latin typeface="Calibri"/>
                            <a:ea typeface="Calibri"/>
                            <a:cs typeface="Arial"/>
                          </a:endParaRPr>
                        </a:p>
                      </a:txBody>
                      <a:tcPr marL="68580" marR="68580" marT="0" marB="0"/>
                    </a:tc>
                  </a:tr>
                  <a:tr h="545450">
                    <a:tc>
                      <a:txBody>
                        <a:bodyPr/>
                        <a:lstStyle/>
                        <a:p>
                          <a:pPr marL="45720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73" t="-901111" r="-97239" b="-117778"/>
                          </a:stretch>
                        </a:blipFill>
                      </a:tcPr>
                    </a:tc>
                    <a:tc>
                      <a:txBody>
                        <a:bodyPr/>
                        <a:lstStyle/>
                        <a:p>
                          <a:pPr marL="0" marR="0" algn="r" rtl="1">
                            <a:lnSpc>
                              <a:spcPct val="107000"/>
                            </a:lnSpc>
                            <a:spcBef>
                              <a:spcPts val="0"/>
                            </a:spcBef>
                            <a:spcAft>
                              <a:spcPts val="0"/>
                            </a:spcAft>
                          </a:pPr>
                          <a:r>
                            <a:rPr lang="he-IL" sz="1600" dirty="0">
                              <a:effectLst/>
                            </a:rPr>
                            <a:t> </a:t>
                          </a:r>
                          <a:endParaRPr lang="en-US" sz="1400" dirty="0">
                            <a:effectLst/>
                            <a:latin typeface="Calibri"/>
                            <a:ea typeface="Calibri"/>
                            <a:cs typeface="Arial"/>
                          </a:endParaRPr>
                        </a:p>
                      </a:txBody>
                      <a:tcPr marL="68580" marR="68580" marT="0" marB="0"/>
                    </a:tc>
                  </a:tr>
                  <a:tr h="260922">
                    <a:tc>
                      <a:txBody>
                        <a:bodyPr/>
                        <a:lstStyle/>
                        <a:p>
                          <a:pPr marL="45720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73" t="-2095349" r="-97239" b="-146512"/>
                          </a:stretch>
                        </a:blipFill>
                      </a:tcPr>
                    </a:tc>
                    <a:tc>
                      <a:txBody>
                        <a:bodyPr/>
                        <a:lstStyle/>
                        <a:p>
                          <a:pPr marL="0" marR="0" algn="r" rtl="1">
                            <a:lnSpc>
                              <a:spcPct val="107000"/>
                            </a:lnSpc>
                            <a:spcBef>
                              <a:spcPts val="0"/>
                            </a:spcBef>
                            <a:spcAft>
                              <a:spcPts val="0"/>
                            </a:spcAft>
                          </a:pPr>
                          <a:r>
                            <a:rPr lang="he-IL" sz="1600">
                              <a:effectLst/>
                            </a:rPr>
                            <a:t> </a:t>
                          </a:r>
                          <a:endParaRPr lang="en-US" sz="1400">
                            <a:effectLst/>
                            <a:latin typeface="Calibri"/>
                            <a:ea typeface="Calibri"/>
                            <a:cs typeface="Arial"/>
                          </a:endParaRPr>
                        </a:p>
                      </a:txBody>
                      <a:tcPr marL="68580" marR="68580" marT="0" marB="0"/>
                    </a:tc>
                  </a:tr>
                  <a:tr h="264484">
                    <a:tc>
                      <a:txBody>
                        <a:bodyPr/>
                        <a:lstStyle/>
                        <a:p>
                          <a:pPr marL="457200" marR="0" algn="r" rtl="1">
                            <a:lnSpc>
                              <a:spcPct val="107000"/>
                            </a:lnSpc>
                            <a:spcBef>
                              <a:spcPts val="0"/>
                            </a:spcBef>
                            <a:spcAft>
                              <a:spcPts val="0"/>
                            </a:spcAft>
                          </a:pPr>
                          <a:r>
                            <a:rPr lang="he-IL" sz="1400" dirty="0">
                              <a:effectLst/>
                            </a:rPr>
                            <a:t> </a:t>
                          </a:r>
                          <a:endParaRPr lang="en-US" sz="1400" dirty="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673" t="-2195349" r="-97239" b="-46512"/>
                          </a:stretch>
                        </a:blipFill>
                      </a:tcPr>
                    </a:tc>
                    <a:tc>
                      <a:txBody>
                        <a:bodyPr/>
                        <a:lstStyle/>
                        <a:p>
                          <a:endParaRPr lang="he-IL"/>
                        </a:p>
                      </a:txBody>
                      <a:tcPr marL="68580" marR="68580" marT="0" marB="0">
                        <a:blipFill rotWithShape="1">
                          <a:blip r:embed="rId2"/>
                          <a:stretch>
                            <a:fillRect l="-141870" t="-2195349" r="-203" b="-46512"/>
                          </a:stretch>
                        </a:blipFill>
                      </a:tcPr>
                    </a:tc>
                  </a:tr>
                </a:tbl>
              </a:graphicData>
            </a:graphic>
          </p:graphicFrame>
        </mc:Fallback>
      </mc:AlternateContent>
      <p:pic>
        <p:nvPicPr>
          <p:cNvPr id="10" name="תמונה 1" descr="C:\Users\samsung\Downloads\20151829-121809_p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369" y="702353"/>
            <a:ext cx="1903095" cy="2636520"/>
          </a:xfrm>
          <a:prstGeom prst="rect">
            <a:avLst/>
          </a:prstGeom>
          <a:noFill/>
          <a:ln>
            <a:noFill/>
          </a:ln>
        </p:spPr>
      </p:pic>
    </p:spTree>
    <p:extLst>
      <p:ext uri="{BB962C8B-B14F-4D97-AF65-F5344CB8AC3E}">
        <p14:creationId xmlns:p14="http://schemas.microsoft.com/office/powerpoint/2010/main" val="3670479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749" y="2487587"/>
            <a:ext cx="5008810" cy="1499616"/>
          </a:xfrm>
        </p:spPr>
        <p:txBody>
          <a:bodyPr>
            <a:normAutofit/>
          </a:bodyPr>
          <a:lstStyle/>
          <a:p>
            <a:r>
              <a:rPr lang="he-IL" sz="6000" dirty="0" smtClean="0">
                <a:solidFill>
                  <a:srgbClr val="FF0000"/>
                </a:solidFill>
              </a:rPr>
              <a:t>פתרון 2</a:t>
            </a:r>
            <a:endParaRPr lang="he-IL" sz="6000" dirty="0">
              <a:solidFill>
                <a:srgbClr val="FF0000"/>
              </a:solidFill>
            </a:endParaRPr>
          </a:p>
        </p:txBody>
      </p:sp>
    </p:spTree>
    <p:extLst>
      <p:ext uri="{BB962C8B-B14F-4D97-AF65-F5344CB8AC3E}">
        <p14:creationId xmlns:p14="http://schemas.microsoft.com/office/powerpoint/2010/main" val="4035717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177020381"/>
                  </p:ext>
                </p:extLst>
              </p:nvPr>
            </p:nvGraphicFramePr>
            <p:xfrm>
              <a:off x="3079532" y="367863"/>
              <a:ext cx="7756634" cy="6166695"/>
            </p:xfrm>
            <a:graphic>
              <a:graphicData uri="http://schemas.openxmlformats.org/drawingml/2006/table">
                <a:tbl>
                  <a:tblPr rtl="1" firstRow="1" firstCol="1" bandRow="1">
                    <a:tableStyleId>{BC89EF96-8CEA-46FF-86C4-4CE0E7609802}</a:tableStyleId>
                  </a:tblPr>
                  <a:tblGrid>
                    <a:gridCol w="1239052"/>
                    <a:gridCol w="3306093"/>
                    <a:gridCol w="3211489"/>
                  </a:tblGrid>
                  <a:tr h="429558">
                    <a:tc>
                      <a:txBody>
                        <a:bodyPr/>
                        <a:lstStyle/>
                        <a:p>
                          <a:pPr marL="342900" marR="0" lvl="0" indent="-342900" algn="r" rtl="1">
                            <a:lnSpc>
                              <a:spcPct val="107000"/>
                            </a:lnSpc>
                            <a:spcBef>
                              <a:spcPts val="0"/>
                            </a:spcBef>
                            <a:spcAft>
                              <a:spcPts val="0"/>
                            </a:spcAft>
                            <a:buFont typeface="+mj-cs"/>
                            <a:buAutoNum type="hebrew2Minus"/>
                          </a:pPr>
                          <a:r>
                            <a:rPr lang="he-IL" sz="1400" dirty="0">
                              <a:effectLst/>
                            </a:rPr>
                            <a:t> </a:t>
                          </a:r>
                          <a:endParaRPr lang="en-US" sz="14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600" i="1">
                                        <a:effectLst/>
                                        <a:latin typeface="Cambria Math"/>
                                      </a:rPr>
                                    </m:ctrlPr>
                                  </m:fPr>
                                  <m:num>
                                    <m:r>
                                      <a:rPr lang="en-US" sz="1600">
                                        <a:effectLst/>
                                        <a:latin typeface="Cambria Math"/>
                                      </a:rPr>
                                      <m:t>𝐶𝐸</m:t>
                                    </m:r>
                                  </m:num>
                                  <m:den>
                                    <m:r>
                                      <a:rPr lang="en-US" sz="1600">
                                        <a:effectLst/>
                                        <a:latin typeface="Cambria Math"/>
                                      </a:rPr>
                                      <m:t>𝐶𝐷</m:t>
                                    </m:r>
                                  </m:den>
                                </m:f>
                                <m:r>
                                  <a:rPr lang="en-US" sz="1600">
                                    <a:effectLst/>
                                    <a:latin typeface="Cambria Math"/>
                                  </a:rPr>
                                  <m:t>=</m:t>
                                </m:r>
                                <m:f>
                                  <m:fPr>
                                    <m:ctrlPr>
                                      <a:rPr lang="en-US" sz="1600" i="1">
                                        <a:effectLst/>
                                        <a:latin typeface="Cambria Math"/>
                                      </a:rPr>
                                    </m:ctrlPr>
                                  </m:fPr>
                                  <m:num>
                                    <m:r>
                                      <a:rPr lang="en-US" sz="1600">
                                        <a:effectLst/>
                                        <a:latin typeface="Cambria Math"/>
                                      </a:rPr>
                                      <m:t>𝐴𝐸</m:t>
                                    </m:r>
                                  </m:num>
                                  <m:den>
                                    <m:r>
                                      <a:rPr lang="en-US" sz="1600">
                                        <a:effectLst/>
                                        <a:latin typeface="Cambria Math"/>
                                      </a:rPr>
                                      <m:t>𝐴𝐷</m:t>
                                    </m:r>
                                  </m:den>
                                </m:f>
                                <m:r>
                                  <a:rPr lang="en-US" sz="1600">
                                    <a:effectLst/>
                                    <a:latin typeface="Cambria Math"/>
                                  </a:rPr>
                                  <m:t>=</m:t>
                                </m:r>
                                <m:f>
                                  <m:fPr>
                                    <m:ctrlPr>
                                      <a:rPr lang="en-US" sz="1600" i="1">
                                        <a:effectLst/>
                                        <a:latin typeface="Cambria Math"/>
                                      </a:rPr>
                                    </m:ctrlPr>
                                  </m:fPr>
                                  <m:num>
                                    <m:r>
                                      <a:rPr lang="en-US" sz="1600">
                                        <a:effectLst/>
                                        <a:latin typeface="Cambria Math"/>
                                      </a:rPr>
                                      <m:t>1</m:t>
                                    </m:r>
                                  </m:num>
                                  <m:den>
                                    <m:r>
                                      <a:rPr lang="en-US" sz="1600">
                                        <a:effectLst/>
                                        <a:latin typeface="Cambria Math"/>
                                      </a:rPr>
                                      <m:t>4</m:t>
                                    </m:r>
                                  </m:den>
                                </m:f>
                              </m:oMath>
                            </m:oMathPara>
                          </a14:m>
                          <a:endParaRPr lang="en-US" sz="14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a:effectLst/>
                            </a:rPr>
                            <a:t>משפט חוצה זווית (</a:t>
                          </a:r>
                          <a:r>
                            <a:rPr lang="en-US" sz="1600">
                              <a:effectLst/>
                            </a:rPr>
                            <a:t>AC</a:t>
                          </a:r>
                          <a:r>
                            <a:rPr lang="he-IL" sz="1600">
                              <a:effectLst/>
                            </a:rPr>
                            <a:t>)</a:t>
                          </a:r>
                          <a:endParaRPr lang="en-US" sz="1400">
                            <a:effectLst/>
                            <a:latin typeface="Calibri"/>
                            <a:ea typeface="Calibri"/>
                            <a:cs typeface="Arial"/>
                          </a:endParaRPr>
                        </a:p>
                      </a:txBody>
                      <a:tcPr marL="68580" marR="68580" marT="0" marB="0"/>
                    </a:tc>
                  </a:tr>
                  <a:tr h="428052">
                    <a:tc>
                      <a:txBody>
                        <a:bodyPr/>
                        <a:lstStyle/>
                        <a:p>
                          <a:pPr marL="45720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600" i="1">
                                        <a:effectLst/>
                                        <a:latin typeface="Cambria Math"/>
                                      </a:rPr>
                                    </m:ctrlPr>
                                  </m:fPr>
                                  <m:num>
                                    <m:r>
                                      <a:rPr lang="en-US" sz="1600">
                                        <a:effectLst/>
                                        <a:latin typeface="Cambria Math"/>
                                      </a:rPr>
                                      <m:t>𝐶𝐸</m:t>
                                    </m:r>
                                  </m:num>
                                  <m:den>
                                    <m:r>
                                      <a:rPr lang="en-US" sz="1600">
                                        <a:effectLst/>
                                        <a:latin typeface="Cambria Math"/>
                                      </a:rPr>
                                      <m:t>4</m:t>
                                    </m:r>
                                  </m:den>
                                </m:f>
                                <m:r>
                                  <a:rPr lang="en-US" sz="1600">
                                    <a:effectLst/>
                                    <a:latin typeface="Cambria Math"/>
                                  </a:rPr>
                                  <m:t>=</m:t>
                                </m:r>
                                <m:f>
                                  <m:fPr>
                                    <m:ctrlPr>
                                      <a:rPr lang="en-US" sz="1600" i="1">
                                        <a:effectLst/>
                                        <a:latin typeface="Cambria Math"/>
                                      </a:rPr>
                                    </m:ctrlPr>
                                  </m:fPr>
                                  <m:num>
                                    <m:r>
                                      <a:rPr lang="en-US" sz="1600">
                                        <a:effectLst/>
                                        <a:latin typeface="Cambria Math"/>
                                      </a:rPr>
                                      <m:t>𝐴𝐸</m:t>
                                    </m:r>
                                  </m:num>
                                  <m:den>
                                    <m:r>
                                      <a:rPr lang="en-US" sz="1600">
                                        <a:effectLst/>
                                        <a:latin typeface="Cambria Math"/>
                                      </a:rPr>
                                      <m:t>𝐴𝐷</m:t>
                                    </m:r>
                                  </m:den>
                                </m:f>
                                <m:r>
                                  <a:rPr lang="en-US" sz="1600">
                                    <a:effectLst/>
                                    <a:latin typeface="Cambria Math"/>
                                  </a:rPr>
                                  <m:t>=</m:t>
                                </m:r>
                                <m:f>
                                  <m:fPr>
                                    <m:ctrlPr>
                                      <a:rPr lang="en-US" sz="1600" i="1">
                                        <a:effectLst/>
                                        <a:latin typeface="Cambria Math"/>
                                      </a:rPr>
                                    </m:ctrlPr>
                                  </m:fPr>
                                  <m:num>
                                    <m:r>
                                      <a:rPr lang="en-US" sz="1600">
                                        <a:effectLst/>
                                        <a:latin typeface="Cambria Math"/>
                                      </a:rPr>
                                      <m:t>1</m:t>
                                    </m:r>
                                  </m:num>
                                  <m:den>
                                    <m:r>
                                      <a:rPr lang="en-US" sz="1600">
                                        <a:effectLst/>
                                        <a:latin typeface="Cambria Math"/>
                                      </a:rPr>
                                      <m:t>4</m:t>
                                    </m:r>
                                  </m:den>
                                </m:f>
                              </m:oMath>
                            </m:oMathPara>
                          </a14:m>
                          <a:endParaRPr lang="en-US" sz="14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a:effectLst/>
                            </a:rPr>
                            <a:t> </a:t>
                          </a:r>
                          <a:endParaRPr lang="en-US" sz="1400">
                            <a:effectLst/>
                            <a:latin typeface="Calibri"/>
                            <a:ea typeface="Calibri"/>
                            <a:cs typeface="Arial"/>
                          </a:endParaRPr>
                        </a:p>
                      </a:txBody>
                      <a:tcPr marL="68580" marR="68580" marT="0" marB="0"/>
                    </a:tc>
                  </a:tr>
                  <a:tr h="228613">
                    <a:tc>
                      <a:txBody>
                        <a:bodyPr/>
                        <a:lstStyle/>
                        <a:p>
                          <a:pPr marL="45720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a:rPr>
                                  <m:t>𝐶𝐸</m:t>
                                </m:r>
                                <m:r>
                                  <a:rPr lang="en-US" sz="1600">
                                    <a:effectLst/>
                                    <a:latin typeface="Cambria Math"/>
                                  </a:rPr>
                                  <m:t>=</m:t>
                                </m:r>
                                <m:r>
                                  <a:rPr lang="en-US" sz="1600">
                                    <a:effectLst/>
                                    <a:latin typeface="Cambria Math"/>
                                  </a:rPr>
                                  <m:t>1</m:t>
                                </m:r>
                                <m:r>
                                  <a:rPr lang="en-US" sz="1600">
                                    <a:effectLst/>
                                    <a:latin typeface="Cambria Math"/>
                                  </a:rPr>
                                  <m:t> </m:t>
                                </m:r>
                                <m:r>
                                  <a:rPr lang="en-US" sz="1600">
                                    <a:effectLst/>
                                    <a:latin typeface="Cambria Math"/>
                                  </a:rPr>
                                  <m:t>𝑐</m:t>
                                </m:r>
                                <m:r>
                                  <a:rPr lang="en-US" sz="1600">
                                    <a:effectLst/>
                                    <a:latin typeface="Cambria Math"/>
                                  </a:rPr>
                                  <m:t>"</m:t>
                                </m:r>
                                <m:r>
                                  <a:rPr lang="en-US" sz="1600">
                                    <a:effectLst/>
                                    <a:latin typeface="Cambria Math"/>
                                  </a:rPr>
                                  <m:t>𝑚</m:t>
                                </m:r>
                                <m:r>
                                  <a:rPr lang="en-US" sz="1600">
                                    <a:effectLst/>
                                    <a:latin typeface="Cambria Math"/>
                                  </a:rPr>
                                  <m:t> </m:t>
                                </m:r>
                              </m:oMath>
                            </m:oMathPara>
                          </a14:m>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a:effectLst/>
                            </a:rPr>
                            <a:t> </a:t>
                          </a:r>
                          <a:endParaRPr lang="en-US" sz="1400">
                            <a:effectLst/>
                            <a:latin typeface="Calibri"/>
                            <a:ea typeface="Calibri"/>
                            <a:cs typeface="Arial"/>
                          </a:endParaRPr>
                        </a:p>
                      </a:txBody>
                      <a:tcPr marL="68580" marR="68580" marT="0" marB="0"/>
                    </a:tc>
                  </a:tr>
                  <a:tr h="228613">
                    <a:tc>
                      <a:txBody>
                        <a:bodyPr/>
                        <a:lstStyle/>
                        <a:p>
                          <a:pPr marL="45720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a:rPr>
                                  <m:t>𝐵𝐶</m:t>
                                </m:r>
                                <m:r>
                                  <a:rPr lang="en-US" sz="1600">
                                    <a:effectLst/>
                                    <a:latin typeface="Cambria Math"/>
                                  </a:rPr>
                                  <m:t>=</m:t>
                                </m:r>
                                <m:r>
                                  <a:rPr lang="en-US" sz="1600">
                                    <a:effectLst/>
                                    <a:latin typeface="Cambria Math"/>
                                  </a:rPr>
                                  <m:t>𝐶𝐸</m:t>
                                </m:r>
                                <m:r>
                                  <a:rPr lang="en-US" sz="1600">
                                    <a:effectLst/>
                                    <a:latin typeface="Cambria Math"/>
                                  </a:rPr>
                                  <m:t>+</m:t>
                                </m:r>
                                <m:r>
                                  <a:rPr lang="en-US" sz="1600">
                                    <a:effectLst/>
                                    <a:latin typeface="Cambria Math"/>
                                  </a:rPr>
                                  <m:t>𝐸𝐵</m:t>
                                </m:r>
                                <m:r>
                                  <a:rPr lang="en-US" sz="1600">
                                    <a:effectLst/>
                                    <a:latin typeface="Cambria Math"/>
                                  </a:rPr>
                                  <m:t>=</m:t>
                                </m:r>
                                <m:r>
                                  <a:rPr lang="en-US" sz="1600">
                                    <a:effectLst/>
                                    <a:latin typeface="Cambria Math"/>
                                  </a:rPr>
                                  <m:t>5</m:t>
                                </m:r>
                                <m:r>
                                  <a:rPr lang="en-US" sz="1600">
                                    <a:effectLst/>
                                    <a:latin typeface="Cambria Math"/>
                                  </a:rPr>
                                  <m:t> </m:t>
                                </m:r>
                                <m:r>
                                  <a:rPr lang="en-US" sz="1600">
                                    <a:effectLst/>
                                    <a:latin typeface="Cambria Math"/>
                                  </a:rPr>
                                  <m:t>𝑐</m:t>
                                </m:r>
                                <m:r>
                                  <a:rPr lang="en-US" sz="1600">
                                    <a:effectLst/>
                                    <a:latin typeface="Cambria Math"/>
                                  </a:rPr>
                                  <m:t>"</m:t>
                                </m:r>
                                <m:r>
                                  <a:rPr lang="en-US" sz="1600">
                                    <a:effectLst/>
                                    <a:latin typeface="Cambria Math"/>
                                  </a:rPr>
                                  <m:t>𝑚</m:t>
                                </m:r>
                                <m:r>
                                  <a:rPr lang="en-US" sz="1600">
                                    <a:effectLst/>
                                    <a:latin typeface="Cambria Math"/>
                                  </a:rPr>
                                  <m:t> </m:t>
                                </m:r>
                              </m:oMath>
                            </m:oMathPara>
                          </a14:m>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a:effectLst/>
                            </a:rPr>
                            <a:t> </a:t>
                          </a:r>
                          <a:endParaRPr lang="en-US" sz="1400">
                            <a:effectLst/>
                            <a:latin typeface="Calibri"/>
                            <a:ea typeface="Calibri"/>
                            <a:cs typeface="Arial"/>
                          </a:endParaRPr>
                        </a:p>
                      </a:txBody>
                      <a:tcPr marL="68580" marR="68580" marT="0" marB="0"/>
                    </a:tc>
                  </a:tr>
                  <a:tr h="228613">
                    <a:tc>
                      <a:txBody>
                        <a:bodyPr/>
                        <a:lstStyle/>
                        <a:p>
                          <a:pPr marL="342900" marR="0" lvl="0" indent="-342900" algn="r" rtl="1">
                            <a:lnSpc>
                              <a:spcPct val="107000"/>
                            </a:lnSpc>
                            <a:spcBef>
                              <a:spcPts val="0"/>
                            </a:spcBef>
                            <a:spcAft>
                              <a:spcPts val="0"/>
                            </a:spcAft>
                            <a:buFont typeface="+mj-cs"/>
                            <a:buAutoNum type="hebrew2Minus"/>
                          </a:pPr>
                          <a:r>
                            <a:rPr lang="he-IL" sz="1400">
                              <a:effectLs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600">
                                    <a:effectLst/>
                                    <a:latin typeface="Cambria Math"/>
                                  </a:rPr>
                                  <m:t>∡</m:t>
                                </m:r>
                                <m:r>
                                  <m:rPr>
                                    <m:sty m:val="p"/>
                                  </m:rPr>
                                  <a:rPr lang="en-US" sz="1600">
                                    <a:effectLst/>
                                    <a:latin typeface="Cambria Math"/>
                                  </a:rPr>
                                  <m:t>DAC</m:t>
                                </m:r>
                                <m:r>
                                  <a:rPr lang="en-US" sz="1600">
                                    <a:effectLst/>
                                    <a:latin typeface="Cambria Math"/>
                                  </a:rPr>
                                  <m:t>=∡</m:t>
                                </m:r>
                                <m:r>
                                  <m:rPr>
                                    <m:sty m:val="p"/>
                                  </m:rPr>
                                  <a:rPr lang="en-US" sz="1600">
                                    <a:effectLst/>
                                    <a:latin typeface="Cambria Math"/>
                                  </a:rPr>
                                  <m:t>CBA</m:t>
                                </m:r>
                                <m:r>
                                  <a:rPr lang="en-US" sz="1600">
                                    <a:effectLst/>
                                    <a:latin typeface="Cambria Math"/>
                                  </a:rPr>
                                  <m:t>=</m:t>
                                </m:r>
                                <m:r>
                                  <m:rPr>
                                    <m:sty m:val="p"/>
                                  </m:rPr>
                                  <a:rPr lang="en-US" sz="1600">
                                    <a:effectLst/>
                                    <a:latin typeface="Cambria Math"/>
                                  </a:rPr>
                                  <m:t>α</m:t>
                                </m:r>
                              </m:oMath>
                            </m:oMathPara>
                          </a14:m>
                          <a:endParaRPr lang="en-US" sz="14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a:effectLst/>
                            </a:rPr>
                            <a:t>זווית בין משיק ליתר</a:t>
                          </a:r>
                          <a:endParaRPr lang="en-US" sz="1400">
                            <a:effectLst/>
                            <a:latin typeface="Calibri"/>
                            <a:ea typeface="Calibri"/>
                            <a:cs typeface="Arial"/>
                          </a:endParaRPr>
                        </a:p>
                      </a:txBody>
                      <a:tcPr marL="68580" marR="68580" marT="0" marB="0"/>
                    </a:tc>
                  </a:tr>
                  <a:tr h="228613">
                    <a:tc>
                      <a:txBody>
                        <a:bodyPr/>
                        <a:lstStyle/>
                        <a:p>
                          <a:pPr marL="0" marR="0" algn="r" rtl="1">
                            <a:lnSpc>
                              <a:spcPct val="107000"/>
                            </a:lnSpc>
                            <a:spcBef>
                              <a:spcPts val="0"/>
                            </a:spcBef>
                            <a:spcAft>
                              <a:spcPts val="0"/>
                            </a:spcAft>
                          </a:pPr>
                          <a:r>
                            <a:rPr lang="he-IL" sz="1400">
                              <a:effectLst/>
                              <a:highlight>
                                <a:srgbClr val="FFFF00"/>
                              </a:highligh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600">
                                    <a:effectLst/>
                                    <a:latin typeface="Cambria Math"/>
                                  </a:rPr>
                                  <m:t>∡</m:t>
                                </m:r>
                                <m:r>
                                  <m:rPr>
                                    <m:sty m:val="p"/>
                                  </m:rPr>
                                  <a:rPr lang="en-US" sz="1600">
                                    <a:effectLst/>
                                    <a:latin typeface="Cambria Math"/>
                                  </a:rPr>
                                  <m:t>DAE</m:t>
                                </m:r>
                                <m:r>
                                  <a:rPr lang="en-US" sz="1600">
                                    <a:effectLst/>
                                    <a:latin typeface="Cambria Math"/>
                                  </a:rPr>
                                  <m:t>=∡</m:t>
                                </m:r>
                                <m:r>
                                  <m:rPr>
                                    <m:sty m:val="p"/>
                                  </m:rPr>
                                  <a:rPr lang="en-US" sz="1600">
                                    <a:effectLst/>
                                    <a:latin typeface="Cambria Math"/>
                                  </a:rPr>
                                  <m:t>CBA</m:t>
                                </m:r>
                                <m:r>
                                  <a:rPr lang="en-US" sz="1600">
                                    <a:effectLst/>
                                    <a:latin typeface="Cambria Math"/>
                                  </a:rPr>
                                  <m:t>=</m:t>
                                </m:r>
                                <m:r>
                                  <m:rPr>
                                    <m:sty m:val="p"/>
                                  </m:rPr>
                                  <a:rPr lang="en-US" sz="1600">
                                    <a:effectLst/>
                                    <a:latin typeface="Cambria Math"/>
                                  </a:rPr>
                                  <m:t>α</m:t>
                                </m:r>
                              </m:oMath>
                            </m:oMathPara>
                          </a14:m>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a:effectLst/>
                            </a:rPr>
                            <a:t> </a:t>
                          </a:r>
                          <a:endParaRPr lang="en-US" sz="1400">
                            <a:effectLst/>
                            <a:latin typeface="Calibri"/>
                            <a:ea typeface="Calibri"/>
                            <a:cs typeface="Arial"/>
                          </a:endParaRPr>
                        </a:p>
                      </a:txBody>
                      <a:tcPr marL="68580" marR="68580" marT="0" marB="0"/>
                    </a:tc>
                  </a:tr>
                  <a:tr h="228613">
                    <a:tc>
                      <a:txBody>
                        <a:bodyPr/>
                        <a:lstStyle/>
                        <a:p>
                          <a:pPr marL="0" marR="0" algn="r" rtl="1">
                            <a:lnSpc>
                              <a:spcPct val="107000"/>
                            </a:lnSpc>
                            <a:spcBef>
                              <a:spcPts val="0"/>
                            </a:spcBef>
                            <a:spcAft>
                              <a:spcPts val="0"/>
                            </a:spcAft>
                          </a:pPr>
                          <a:r>
                            <a:rPr lang="he-IL" sz="1400" dirty="0">
                              <a:effectLst/>
                              <a:highlight>
                                <a:srgbClr val="FFFF00"/>
                              </a:highlight>
                            </a:rPr>
                            <a:t> </a:t>
                          </a:r>
                          <a:endParaRPr lang="en-US" sz="14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600">
                                    <a:effectLst/>
                                    <a:latin typeface="Cambria Math"/>
                                  </a:rPr>
                                  <m:t>∡</m:t>
                                </m:r>
                                <m:r>
                                  <a:rPr lang="en-US" sz="1600">
                                    <a:effectLst/>
                                    <a:latin typeface="Cambria Math"/>
                                  </a:rPr>
                                  <m:t>𝐸</m:t>
                                </m:r>
                                <m:r>
                                  <m:rPr>
                                    <m:sty m:val="p"/>
                                  </m:rPr>
                                  <a:rPr lang="en-US" sz="1600">
                                    <a:effectLst/>
                                    <a:latin typeface="Cambria Math"/>
                                  </a:rPr>
                                  <m:t>AB</m:t>
                                </m:r>
                                <m:r>
                                  <a:rPr lang="en-US" sz="1600">
                                    <a:effectLst/>
                                    <a:latin typeface="Cambria Math"/>
                                  </a:rPr>
                                  <m:t>=</m:t>
                                </m:r>
                                <m:r>
                                  <a:rPr lang="en-US" sz="1600">
                                    <a:effectLst/>
                                    <a:latin typeface="Cambria Math"/>
                                  </a:rPr>
                                  <m:t>90</m:t>
                                </m:r>
                                <m:r>
                                  <a:rPr lang="en-US" sz="1600">
                                    <a:effectLst/>
                                    <a:latin typeface="Cambria Math"/>
                                  </a:rPr>
                                  <m:t>°−</m:t>
                                </m:r>
                                <m:r>
                                  <m:rPr>
                                    <m:sty m:val="p"/>
                                  </m:rPr>
                                  <a:rPr lang="en-US" sz="1600">
                                    <a:effectLst/>
                                    <a:latin typeface="Cambria Math"/>
                                  </a:rPr>
                                  <m:t>α</m:t>
                                </m:r>
                              </m:oMath>
                            </m:oMathPara>
                          </a14:m>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a:effectLst/>
                            </a:rPr>
                            <a:t> </a:t>
                          </a:r>
                          <a:endParaRPr lang="en-US" sz="1400">
                            <a:effectLst/>
                            <a:latin typeface="Calibri"/>
                            <a:ea typeface="Calibri"/>
                            <a:cs typeface="Arial"/>
                          </a:endParaRPr>
                        </a:p>
                      </a:txBody>
                      <a:tcPr marL="68580" marR="68580" marT="0" marB="0"/>
                    </a:tc>
                  </a:tr>
                  <a:tr h="228613">
                    <a:tc>
                      <a:txBody>
                        <a:bodyPr/>
                        <a:lstStyle/>
                        <a:p>
                          <a:pPr marL="0" marR="0" algn="r" rtl="1">
                            <a:lnSpc>
                              <a:spcPct val="107000"/>
                            </a:lnSpc>
                            <a:spcBef>
                              <a:spcPts val="0"/>
                            </a:spcBef>
                            <a:spcAft>
                              <a:spcPts val="0"/>
                            </a:spcAft>
                          </a:pPr>
                          <a:r>
                            <a:rPr lang="he-IL" sz="1400">
                              <a:effectLst/>
                              <a:highlight>
                                <a:srgbClr val="FFFF00"/>
                              </a:highligh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a:rPr>
                                  <m:t>∡</m:t>
                                </m:r>
                                <m:r>
                                  <m:rPr>
                                    <m:sty m:val="p"/>
                                  </m:rPr>
                                  <a:rPr lang="en-US" sz="1600">
                                    <a:effectLst/>
                                    <a:latin typeface="Cambria Math"/>
                                  </a:rPr>
                                  <m:t>AEB</m:t>
                                </m:r>
                                <m:r>
                                  <a:rPr lang="en-US" sz="1600">
                                    <a:effectLst/>
                                    <a:latin typeface="Cambria Math"/>
                                  </a:rPr>
                                  <m:t>=</m:t>
                                </m:r>
                                <m:r>
                                  <a:rPr lang="en-US" sz="1600">
                                    <a:effectLst/>
                                    <a:latin typeface="Cambria Math"/>
                                  </a:rPr>
                                  <m:t>90</m:t>
                                </m:r>
                                <m:r>
                                  <a:rPr lang="en-US" sz="1600">
                                    <a:effectLst/>
                                    <a:latin typeface="Cambria Math"/>
                                  </a:rPr>
                                  <m:t>°</m:t>
                                </m:r>
                              </m:oMath>
                            </m:oMathPara>
                          </a14:m>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dirty="0">
                              <a:effectLst/>
                            </a:rPr>
                            <a:t>חישוב זוויות במשולש </a:t>
                          </a:r>
                          <a14:m>
                            <m:oMath xmlns:m="http://schemas.openxmlformats.org/officeDocument/2006/math">
                              <m:r>
                                <a:rPr lang="he-IL" sz="1600">
                                  <a:effectLst/>
                                  <a:latin typeface="Cambria Math"/>
                                </a:rPr>
                                <m:t>∆</m:t>
                              </m:r>
                              <m:r>
                                <m:rPr>
                                  <m:sty m:val="p"/>
                                </m:rPr>
                                <a:rPr lang="en-US" sz="1600">
                                  <a:effectLst/>
                                  <a:latin typeface="Cambria Math"/>
                                </a:rPr>
                                <m:t>AEB</m:t>
                              </m:r>
                            </m:oMath>
                          </a14:m>
                          <a:endParaRPr lang="en-US" sz="1400" dirty="0">
                            <a:effectLst/>
                            <a:latin typeface="Calibri"/>
                            <a:ea typeface="Calibri"/>
                            <a:cs typeface="Arial"/>
                          </a:endParaRPr>
                        </a:p>
                      </a:txBody>
                      <a:tcPr marL="68580" marR="68580" marT="0" marB="0"/>
                    </a:tc>
                  </a:tr>
                  <a:tr h="228613">
                    <a:tc>
                      <a:txBody>
                        <a:bodyPr/>
                        <a:lstStyle/>
                        <a:p>
                          <a:pPr marL="0" marR="0" algn="r" rtl="1">
                            <a:lnSpc>
                              <a:spcPct val="107000"/>
                            </a:lnSpc>
                            <a:spcBef>
                              <a:spcPts val="0"/>
                            </a:spcBef>
                            <a:spcAft>
                              <a:spcPts val="0"/>
                            </a:spcAft>
                          </a:pPr>
                          <a:r>
                            <a:rPr lang="he-IL" sz="1400">
                              <a:effectLst/>
                              <a:highlight>
                                <a:srgbClr val="FFFF00"/>
                              </a:highligh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he-IL" sz="1600">
                                    <a:effectLst/>
                                    <a:latin typeface="Cambria Math"/>
                                  </a:rPr>
                                  <m:t>∡</m:t>
                                </m:r>
                                <m:r>
                                  <m:rPr>
                                    <m:sty m:val="p"/>
                                  </m:rPr>
                                  <a:rPr lang="en-US" sz="1600">
                                    <a:effectLst/>
                                    <a:latin typeface="Cambria Math"/>
                                  </a:rPr>
                                  <m:t>AED</m:t>
                                </m:r>
                                <m:r>
                                  <a:rPr lang="en-US" sz="1600">
                                    <a:effectLst/>
                                    <a:latin typeface="Cambria Math"/>
                                  </a:rPr>
                                  <m:t>=</m:t>
                                </m:r>
                                <m:r>
                                  <a:rPr lang="en-US" sz="1600">
                                    <a:effectLst/>
                                    <a:latin typeface="Cambria Math"/>
                                  </a:rPr>
                                  <m:t>90</m:t>
                                </m:r>
                                <m:r>
                                  <a:rPr lang="en-US" sz="1600">
                                    <a:effectLst/>
                                    <a:latin typeface="Cambria Math"/>
                                  </a:rPr>
                                  <m:t>°</m:t>
                                </m:r>
                              </m:oMath>
                            </m:oMathPara>
                          </a14:m>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dirty="0">
                              <a:effectLst/>
                            </a:rPr>
                            <a:t> </a:t>
                          </a:r>
                          <a:endParaRPr lang="en-US" sz="1400" dirty="0">
                            <a:effectLst/>
                            <a:latin typeface="Calibri"/>
                            <a:ea typeface="Calibri"/>
                            <a:cs typeface="Arial"/>
                          </a:endParaRPr>
                        </a:p>
                      </a:txBody>
                      <a:tcPr marL="68580" marR="68580" marT="0" marB="0"/>
                    </a:tc>
                  </a:tr>
                  <a:tr h="243887">
                    <a:tc>
                      <a:txBody>
                        <a:bodyPr/>
                        <a:lstStyle/>
                        <a:p>
                          <a:pPr marL="457200" marR="0" algn="r" rtl="1">
                            <a:lnSpc>
                              <a:spcPct val="107000"/>
                            </a:lnSpc>
                            <a:spcBef>
                              <a:spcPts val="0"/>
                            </a:spcBef>
                            <a:spcAft>
                              <a:spcPts val="0"/>
                            </a:spcAft>
                          </a:pPr>
                          <a:r>
                            <a:rPr lang="he-IL" sz="1400">
                              <a:effectLst/>
                              <a:highlight>
                                <a:srgbClr val="FFFF00"/>
                              </a:highligh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600" i="1">
                                        <a:effectLst/>
                                        <a:latin typeface="Cambria Math"/>
                                      </a:rPr>
                                    </m:ctrlPr>
                                  </m:sSupPr>
                                  <m:e>
                                    <m:r>
                                      <a:rPr lang="en-US" sz="1600">
                                        <a:effectLst/>
                                        <a:latin typeface="Cambria Math"/>
                                      </a:rPr>
                                      <m:t>𝐴𝐸</m:t>
                                    </m:r>
                                  </m:e>
                                  <m:sup>
                                    <m:r>
                                      <a:rPr lang="en-US" sz="1600">
                                        <a:effectLst/>
                                        <a:latin typeface="Cambria Math"/>
                                      </a:rPr>
                                      <m:t>2</m:t>
                                    </m:r>
                                  </m:sup>
                                </m:sSup>
                                <m:r>
                                  <a:rPr lang="en-US" sz="1600">
                                    <a:effectLst/>
                                    <a:latin typeface="Cambria Math"/>
                                  </a:rPr>
                                  <m:t>+</m:t>
                                </m:r>
                                <m:sSup>
                                  <m:sSupPr>
                                    <m:ctrlPr>
                                      <a:rPr lang="en-US" sz="1600" i="1">
                                        <a:effectLst/>
                                        <a:latin typeface="Cambria Math"/>
                                      </a:rPr>
                                    </m:ctrlPr>
                                  </m:sSupPr>
                                  <m:e>
                                    <m:r>
                                      <a:rPr lang="en-US" sz="1600">
                                        <a:effectLst/>
                                        <a:latin typeface="Cambria Math"/>
                                      </a:rPr>
                                      <m:t>𝐷𝐸</m:t>
                                    </m:r>
                                  </m:e>
                                  <m:sup>
                                    <m:r>
                                      <a:rPr lang="en-US" sz="1600">
                                        <a:effectLst/>
                                        <a:latin typeface="Cambria Math"/>
                                      </a:rPr>
                                      <m:t>2</m:t>
                                    </m:r>
                                  </m:sup>
                                </m:sSup>
                                <m:r>
                                  <a:rPr lang="en-US" sz="1600">
                                    <a:effectLst/>
                                    <a:latin typeface="Cambria Math"/>
                                  </a:rPr>
                                  <m:t>=</m:t>
                                </m:r>
                                <m:sSup>
                                  <m:sSupPr>
                                    <m:ctrlPr>
                                      <a:rPr lang="en-US" sz="1600" i="1">
                                        <a:effectLst/>
                                        <a:latin typeface="Cambria Math"/>
                                      </a:rPr>
                                    </m:ctrlPr>
                                  </m:sSupPr>
                                  <m:e>
                                    <m:r>
                                      <a:rPr lang="en-US" sz="1600">
                                        <a:effectLst/>
                                        <a:latin typeface="Cambria Math"/>
                                      </a:rPr>
                                      <m:t>𝐴𝐷</m:t>
                                    </m:r>
                                  </m:e>
                                  <m:sup>
                                    <m:r>
                                      <a:rPr lang="en-US" sz="1600">
                                        <a:effectLst/>
                                        <a:latin typeface="Cambria Math"/>
                                      </a:rPr>
                                      <m:t>2</m:t>
                                    </m:r>
                                  </m:sup>
                                </m:sSup>
                              </m:oMath>
                            </m:oMathPara>
                          </a14:m>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a:effectLst/>
                            </a:rPr>
                            <a:t>פיתגורס במשולש </a:t>
                          </a:r>
                          <a14:m>
                            <m:oMath xmlns:m="http://schemas.openxmlformats.org/officeDocument/2006/math">
                              <m:r>
                                <a:rPr lang="he-IL" sz="1600">
                                  <a:effectLst/>
                                  <a:latin typeface="Cambria Math"/>
                                </a:rPr>
                                <m:t>∆</m:t>
                              </m:r>
                              <m:r>
                                <m:rPr>
                                  <m:sty m:val="p"/>
                                </m:rPr>
                                <a:rPr lang="en-US" sz="1600">
                                  <a:effectLst/>
                                  <a:latin typeface="Cambria Math"/>
                                </a:rPr>
                                <m:t>AED</m:t>
                              </m:r>
                            </m:oMath>
                          </a14:m>
                          <a:endParaRPr lang="en-US" sz="1400">
                            <a:effectLst/>
                            <a:latin typeface="Calibri"/>
                            <a:ea typeface="Calibri"/>
                            <a:cs typeface="Arial"/>
                          </a:endParaRPr>
                        </a:p>
                      </a:txBody>
                      <a:tcPr marL="68580" marR="68580" marT="0" marB="0"/>
                    </a:tc>
                  </a:tr>
                  <a:tr h="243887">
                    <a:tc>
                      <a:txBody>
                        <a:bodyPr/>
                        <a:lstStyle/>
                        <a:p>
                          <a:pPr marL="457200" marR="0" algn="r" rtl="1">
                            <a:lnSpc>
                              <a:spcPct val="107000"/>
                            </a:lnSpc>
                            <a:spcBef>
                              <a:spcPts val="0"/>
                            </a:spcBef>
                            <a:spcAft>
                              <a:spcPts val="0"/>
                            </a:spcAft>
                          </a:pPr>
                          <a:r>
                            <a:rPr lang="he-IL" sz="1400">
                              <a:effectLst/>
                              <a:highlight>
                                <a:srgbClr val="FFFF00"/>
                              </a:highligh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600" i="1">
                                        <a:effectLst/>
                                        <a:latin typeface="Cambria Math"/>
                                      </a:rPr>
                                    </m:ctrlPr>
                                  </m:sSupPr>
                                  <m:e>
                                    <m:r>
                                      <a:rPr lang="en-US" sz="1600">
                                        <a:effectLst/>
                                        <a:latin typeface="Cambria Math"/>
                                      </a:rPr>
                                      <m:t>𝐴𝐸</m:t>
                                    </m:r>
                                  </m:e>
                                  <m:sup>
                                    <m:r>
                                      <a:rPr lang="en-US" sz="1600">
                                        <a:effectLst/>
                                        <a:latin typeface="Cambria Math"/>
                                      </a:rPr>
                                      <m:t>2</m:t>
                                    </m:r>
                                  </m:sup>
                                </m:sSup>
                                <m:r>
                                  <a:rPr lang="en-US" sz="1600">
                                    <a:effectLst/>
                                    <a:latin typeface="Cambria Math"/>
                                  </a:rPr>
                                  <m:t>+</m:t>
                                </m:r>
                                <m:sSup>
                                  <m:sSupPr>
                                    <m:ctrlPr>
                                      <a:rPr lang="en-US" sz="1600" i="1">
                                        <a:effectLst/>
                                        <a:latin typeface="Cambria Math"/>
                                      </a:rPr>
                                    </m:ctrlPr>
                                  </m:sSupPr>
                                  <m:e>
                                    <m:r>
                                      <a:rPr lang="en-US" sz="1600">
                                        <a:effectLst/>
                                        <a:latin typeface="Cambria Math"/>
                                      </a:rPr>
                                      <m:t>5</m:t>
                                    </m:r>
                                  </m:e>
                                  <m:sup>
                                    <m:r>
                                      <a:rPr lang="en-US" sz="1600">
                                        <a:effectLst/>
                                        <a:latin typeface="Cambria Math"/>
                                      </a:rPr>
                                      <m:t>2</m:t>
                                    </m:r>
                                  </m:sup>
                                </m:sSup>
                                <m:r>
                                  <a:rPr lang="en-US" sz="1600">
                                    <a:effectLst/>
                                    <a:latin typeface="Cambria Math"/>
                                  </a:rPr>
                                  <m:t>=</m:t>
                                </m:r>
                                <m:sSup>
                                  <m:sSupPr>
                                    <m:ctrlPr>
                                      <a:rPr lang="en-US" sz="1600" i="1">
                                        <a:effectLst/>
                                        <a:latin typeface="Cambria Math"/>
                                      </a:rPr>
                                    </m:ctrlPr>
                                  </m:sSupPr>
                                  <m:e>
                                    <m:r>
                                      <a:rPr lang="en-US" sz="1600">
                                        <a:effectLst/>
                                        <a:latin typeface="Cambria Math"/>
                                      </a:rPr>
                                      <m:t>(</m:t>
                                    </m:r>
                                    <m:r>
                                      <a:rPr lang="en-US" sz="1600">
                                        <a:effectLst/>
                                        <a:latin typeface="Cambria Math"/>
                                      </a:rPr>
                                      <m:t>4</m:t>
                                    </m:r>
                                    <m:r>
                                      <a:rPr lang="en-US" sz="1600">
                                        <a:effectLst/>
                                        <a:latin typeface="Cambria Math"/>
                                      </a:rPr>
                                      <m:t>𝐴𝐸</m:t>
                                    </m:r>
                                    <m:r>
                                      <a:rPr lang="en-US" sz="1600">
                                        <a:effectLst/>
                                        <a:latin typeface="Cambria Math"/>
                                      </a:rPr>
                                      <m:t>)</m:t>
                                    </m:r>
                                  </m:e>
                                  <m:sup>
                                    <m:r>
                                      <a:rPr lang="en-US" sz="1600">
                                        <a:effectLst/>
                                        <a:latin typeface="Cambria Math"/>
                                      </a:rPr>
                                      <m:t>2</m:t>
                                    </m:r>
                                  </m:sup>
                                </m:sSup>
                              </m:oMath>
                            </m:oMathPara>
                          </a14:m>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dirty="0">
                              <a:effectLst/>
                              <a:highlight>
                                <a:srgbClr val="FFFF00"/>
                              </a:highlight>
                            </a:rPr>
                            <a:t> </a:t>
                          </a:r>
                          <a:endParaRPr lang="en-US" sz="1400" dirty="0">
                            <a:effectLst/>
                            <a:latin typeface="Calibri"/>
                            <a:ea typeface="Calibri"/>
                            <a:cs typeface="Arial"/>
                          </a:endParaRPr>
                        </a:p>
                      </a:txBody>
                      <a:tcPr marL="68580" marR="68580" marT="0" marB="0"/>
                    </a:tc>
                  </a:tr>
                  <a:tr h="243887">
                    <a:tc>
                      <a:txBody>
                        <a:bodyPr/>
                        <a:lstStyle/>
                        <a:p>
                          <a:pPr marL="457200" marR="0" algn="r" rtl="1">
                            <a:lnSpc>
                              <a:spcPct val="107000"/>
                            </a:lnSpc>
                            <a:spcBef>
                              <a:spcPts val="0"/>
                            </a:spcBef>
                            <a:spcAft>
                              <a:spcPts val="0"/>
                            </a:spcAft>
                          </a:pPr>
                          <a:r>
                            <a:rPr lang="he-IL" sz="1400">
                              <a:effectLst/>
                              <a:highlight>
                                <a:srgbClr val="FFFF00"/>
                              </a:highlight>
                            </a:rPr>
                            <a:t> </a:t>
                          </a:r>
                          <a:endParaRPr lang="en-US" sz="1400">
                            <a:effectLst/>
                            <a:latin typeface="Calibri"/>
                            <a:ea typeface="Calibri"/>
                            <a:cs typeface="Arial"/>
                          </a:endParaRPr>
                        </a:p>
                      </a:txBody>
                      <a:tcPr marL="68580" marR="68580" marT="0" marB="0"/>
                    </a:tc>
                    <a:tc>
                      <a:txBody>
                        <a:bodyPr/>
                        <a:lstStyle/>
                        <a:p>
                          <a:pPr marL="0" marR="0" algn="ct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600" i="1">
                                        <a:effectLst/>
                                        <a:latin typeface="Cambria Math"/>
                                      </a:rPr>
                                    </m:ctrlPr>
                                  </m:sSupPr>
                                  <m:e>
                                    <m:r>
                                      <a:rPr lang="en-US" sz="1600">
                                        <a:effectLst/>
                                        <a:latin typeface="Cambria Math"/>
                                      </a:rPr>
                                      <m:t>𝐴𝐸</m:t>
                                    </m:r>
                                  </m:e>
                                  <m:sup>
                                    <m:r>
                                      <a:rPr lang="en-US" sz="1600">
                                        <a:effectLst/>
                                        <a:latin typeface="Cambria Math"/>
                                      </a:rPr>
                                      <m:t>2</m:t>
                                    </m:r>
                                  </m:sup>
                                </m:sSup>
                                <m:r>
                                  <a:rPr lang="en-US" sz="1600">
                                    <a:effectLst/>
                                    <a:latin typeface="Cambria Math"/>
                                  </a:rPr>
                                  <m:t>+</m:t>
                                </m:r>
                                <m:sSup>
                                  <m:sSupPr>
                                    <m:ctrlPr>
                                      <a:rPr lang="en-US" sz="1600" i="1">
                                        <a:effectLst/>
                                        <a:latin typeface="Cambria Math"/>
                                      </a:rPr>
                                    </m:ctrlPr>
                                  </m:sSupPr>
                                  <m:e>
                                    <m:r>
                                      <a:rPr lang="en-US" sz="1600">
                                        <a:effectLst/>
                                        <a:latin typeface="Cambria Math"/>
                                      </a:rPr>
                                      <m:t>5</m:t>
                                    </m:r>
                                  </m:e>
                                  <m:sup>
                                    <m:r>
                                      <a:rPr lang="en-US" sz="1600">
                                        <a:effectLst/>
                                        <a:latin typeface="Cambria Math"/>
                                      </a:rPr>
                                      <m:t>2</m:t>
                                    </m:r>
                                  </m:sup>
                                </m:sSup>
                                <m:r>
                                  <a:rPr lang="en-US" sz="1600">
                                    <a:effectLst/>
                                    <a:latin typeface="Cambria Math"/>
                                  </a:rPr>
                                  <m:t>=</m:t>
                                </m:r>
                                <m:sSup>
                                  <m:sSupPr>
                                    <m:ctrlPr>
                                      <a:rPr lang="en-US" sz="1600" i="1">
                                        <a:effectLst/>
                                        <a:latin typeface="Cambria Math"/>
                                      </a:rPr>
                                    </m:ctrlPr>
                                  </m:sSupPr>
                                  <m:e>
                                    <m:r>
                                      <a:rPr lang="en-US" sz="1600">
                                        <a:effectLst/>
                                        <a:latin typeface="Cambria Math"/>
                                      </a:rPr>
                                      <m:t>(</m:t>
                                    </m:r>
                                    <m:r>
                                      <a:rPr lang="en-US" sz="1600">
                                        <a:effectLst/>
                                        <a:latin typeface="Cambria Math"/>
                                      </a:rPr>
                                      <m:t>4</m:t>
                                    </m:r>
                                    <m:r>
                                      <a:rPr lang="en-US" sz="1600">
                                        <a:effectLst/>
                                        <a:latin typeface="Cambria Math"/>
                                      </a:rPr>
                                      <m:t>𝐴𝐸</m:t>
                                    </m:r>
                                    <m:r>
                                      <a:rPr lang="en-US" sz="1600">
                                        <a:effectLst/>
                                        <a:latin typeface="Cambria Math"/>
                                      </a:rPr>
                                      <m:t>)</m:t>
                                    </m:r>
                                  </m:e>
                                  <m:sup>
                                    <m:r>
                                      <a:rPr lang="en-US" sz="1600">
                                        <a:effectLst/>
                                        <a:latin typeface="Cambria Math"/>
                                      </a:rPr>
                                      <m:t>2</m:t>
                                    </m:r>
                                  </m:sup>
                                </m:sSup>
                              </m:oMath>
                            </m:oMathPara>
                          </a14:m>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dirty="0">
                              <a:effectLst/>
                              <a:highlight>
                                <a:srgbClr val="FFFF00"/>
                              </a:highlight>
                            </a:rPr>
                            <a:t> </a:t>
                          </a:r>
                          <a:endParaRPr lang="en-US" sz="1400" dirty="0">
                            <a:effectLst/>
                            <a:latin typeface="Calibri"/>
                            <a:ea typeface="Calibri"/>
                            <a:cs typeface="Arial"/>
                          </a:endParaRPr>
                        </a:p>
                      </a:txBody>
                      <a:tcPr marL="68580" marR="68580" marT="0" marB="0"/>
                    </a:tc>
                  </a:tr>
                  <a:tr h="243887">
                    <a:tc>
                      <a:txBody>
                        <a:bodyPr/>
                        <a:lstStyle/>
                        <a:p>
                          <a:pPr marL="457200" marR="0" algn="r" rtl="1">
                            <a:lnSpc>
                              <a:spcPct val="107000"/>
                            </a:lnSpc>
                            <a:spcBef>
                              <a:spcPts val="0"/>
                            </a:spcBef>
                            <a:spcAft>
                              <a:spcPts val="0"/>
                            </a:spcAft>
                          </a:pPr>
                          <a:r>
                            <a:rPr lang="he-IL" sz="1400">
                              <a:effectLst/>
                              <a:highlight>
                                <a:srgbClr val="FFFF00"/>
                              </a:highligh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a:rPr>
                                  <m:t>25</m:t>
                                </m:r>
                                <m:r>
                                  <a:rPr lang="en-US" sz="1600">
                                    <a:effectLst/>
                                    <a:latin typeface="Cambria Math"/>
                                  </a:rPr>
                                  <m:t>=</m:t>
                                </m:r>
                                <m:r>
                                  <a:rPr lang="en-US" sz="1600">
                                    <a:effectLst/>
                                    <a:latin typeface="Cambria Math"/>
                                  </a:rPr>
                                  <m:t>15</m:t>
                                </m:r>
                                <m:sSup>
                                  <m:sSupPr>
                                    <m:ctrlPr>
                                      <a:rPr lang="en-US" sz="1600" i="1">
                                        <a:effectLst/>
                                        <a:latin typeface="Cambria Math"/>
                                      </a:rPr>
                                    </m:ctrlPr>
                                  </m:sSupPr>
                                  <m:e>
                                    <m:r>
                                      <a:rPr lang="en-US" sz="1600">
                                        <a:effectLst/>
                                        <a:latin typeface="Cambria Math"/>
                                      </a:rPr>
                                      <m:t>𝐴𝐸</m:t>
                                    </m:r>
                                  </m:e>
                                  <m:sup>
                                    <m:r>
                                      <a:rPr lang="en-US" sz="1600">
                                        <a:effectLst/>
                                        <a:latin typeface="Cambria Math"/>
                                      </a:rPr>
                                      <m:t>2</m:t>
                                    </m:r>
                                  </m:sup>
                                </m:sSup>
                              </m:oMath>
                            </m:oMathPara>
                          </a14:m>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a:effectLst/>
                              <a:highlight>
                                <a:srgbClr val="FFFF00"/>
                              </a:highlight>
                            </a:rPr>
                            <a:t> </a:t>
                          </a:r>
                          <a:endParaRPr lang="en-US" sz="1400">
                            <a:effectLst/>
                            <a:latin typeface="Calibri"/>
                            <a:ea typeface="Calibri"/>
                            <a:cs typeface="Arial"/>
                          </a:endParaRPr>
                        </a:p>
                      </a:txBody>
                      <a:tcPr marL="68580" marR="68580" marT="0" marB="0"/>
                    </a:tc>
                  </a:tr>
                  <a:tr h="675500">
                    <a:tc>
                      <a:txBody>
                        <a:bodyPr/>
                        <a:lstStyle/>
                        <a:p>
                          <a:pPr marL="457200" marR="0" algn="r" rtl="1">
                            <a:lnSpc>
                              <a:spcPct val="107000"/>
                            </a:lnSpc>
                            <a:spcBef>
                              <a:spcPts val="0"/>
                            </a:spcBef>
                            <a:spcAft>
                              <a:spcPts val="0"/>
                            </a:spcAft>
                          </a:pPr>
                          <a:r>
                            <a:rPr lang="he-IL" sz="1400">
                              <a:effectLst/>
                              <a:highlight>
                                <a:srgbClr val="FFFF00"/>
                              </a:highligh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600">
                                    <a:effectLst/>
                                    <a:latin typeface="Cambria Math"/>
                                  </a:rPr>
                                  <m:t>AE</m:t>
                                </m:r>
                                <m:r>
                                  <a:rPr lang="en-US" sz="1600">
                                    <a:effectLst/>
                                    <a:latin typeface="Cambria Math"/>
                                  </a:rPr>
                                  <m:t>=</m:t>
                                </m:r>
                                <m:rad>
                                  <m:radPr>
                                    <m:degHide m:val="on"/>
                                    <m:ctrlPr>
                                      <a:rPr lang="en-US" sz="1600" i="1">
                                        <a:effectLst/>
                                        <a:latin typeface="Cambria Math"/>
                                      </a:rPr>
                                    </m:ctrlPr>
                                  </m:radPr>
                                  <m:deg/>
                                  <m:e>
                                    <m:f>
                                      <m:fPr>
                                        <m:ctrlPr>
                                          <a:rPr lang="en-US" sz="1600" i="1">
                                            <a:effectLst/>
                                            <a:latin typeface="Cambria Math"/>
                                          </a:rPr>
                                        </m:ctrlPr>
                                      </m:fPr>
                                      <m:num>
                                        <m:r>
                                          <a:rPr lang="en-US" sz="1600">
                                            <a:effectLst/>
                                            <a:latin typeface="Cambria Math"/>
                                          </a:rPr>
                                          <m:t>5</m:t>
                                        </m:r>
                                      </m:num>
                                      <m:den>
                                        <m:r>
                                          <a:rPr lang="en-US" sz="1600">
                                            <a:effectLst/>
                                            <a:latin typeface="Cambria Math"/>
                                          </a:rPr>
                                          <m:t>3</m:t>
                                        </m:r>
                                      </m:den>
                                    </m:f>
                                  </m:e>
                                </m:rad>
                              </m:oMath>
                            </m:oMathPara>
                          </a14:m>
                          <a:endParaRPr lang="en-US" sz="1400" dirty="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dirty="0">
                              <a:effectLst/>
                              <a:highlight>
                                <a:srgbClr val="FFFF00"/>
                              </a:highlight>
                            </a:rPr>
                            <a:t> </a:t>
                          </a:r>
                          <a:endParaRPr lang="en-US" sz="1400" dirty="0">
                            <a:effectLst/>
                            <a:latin typeface="Calibri"/>
                            <a:ea typeface="Calibri"/>
                            <a:cs typeface="Arial"/>
                          </a:endParaRPr>
                        </a:p>
                      </a:txBody>
                      <a:tcPr marL="68580" marR="68580" marT="0" marB="0"/>
                    </a:tc>
                  </a:tr>
                  <a:tr h="656665">
                    <a:tc>
                      <a:txBody>
                        <a:bodyPr/>
                        <a:lstStyle/>
                        <a:p>
                          <a:pPr marL="457200" marR="0" algn="r" rtl="1">
                            <a:lnSpc>
                              <a:spcPct val="107000"/>
                            </a:lnSpc>
                            <a:spcBef>
                              <a:spcPts val="0"/>
                            </a:spcBef>
                            <a:spcAft>
                              <a:spcPts val="0"/>
                            </a:spcAft>
                          </a:pPr>
                          <a:r>
                            <a:rPr lang="he-IL" sz="1400">
                              <a:effectLst/>
                              <a:highlight>
                                <a:srgbClr val="FFFF00"/>
                              </a:highligh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a:effectLst/>
                            </a:rPr>
                            <a:t>במשולש </a:t>
                          </a:r>
                          <a14:m>
                            <m:oMath xmlns:m="http://schemas.openxmlformats.org/officeDocument/2006/math">
                              <m:r>
                                <a:rPr lang="he-IL" sz="1600">
                                  <a:effectLst/>
                                  <a:latin typeface="Cambria Math"/>
                                </a:rPr>
                                <m:t>∆</m:t>
                              </m:r>
                              <m:r>
                                <m:rPr>
                                  <m:sty m:val="p"/>
                                </m:rPr>
                                <a:rPr lang="en-US" sz="1600">
                                  <a:effectLst/>
                                  <a:latin typeface="Cambria Math"/>
                                </a:rPr>
                                <m:t>AED</m:t>
                              </m:r>
                            </m:oMath>
                          </a14:m>
                          <a:r>
                            <a:rPr lang="he-IL" sz="1600">
                              <a:effectLst/>
                            </a:rPr>
                            <a:t>:</a:t>
                          </a:r>
                          <a:endParaRPr lang="en-US" sz="1400">
                            <a:effectLst/>
                          </a:endParaRPr>
                        </a:p>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600" i="1">
                                        <a:effectLst/>
                                        <a:latin typeface="Cambria Math"/>
                                      </a:rPr>
                                    </m:ctrlPr>
                                  </m:funcPr>
                                  <m:fName>
                                    <m:r>
                                      <m:rPr>
                                        <m:sty m:val="p"/>
                                      </m:rPr>
                                      <a:rPr lang="en-US" sz="1600">
                                        <a:effectLst/>
                                        <a:latin typeface="Cambria Math"/>
                                      </a:rPr>
                                      <m:t>tg</m:t>
                                    </m:r>
                                    <m:r>
                                      <a:rPr lang="en-US" sz="1600">
                                        <a:effectLst/>
                                        <a:latin typeface="Cambria Math"/>
                                      </a:rPr>
                                      <m:t> </m:t>
                                    </m:r>
                                  </m:fName>
                                  <m:e>
                                    <m:r>
                                      <a:rPr lang="en-US" sz="1600">
                                        <a:effectLst/>
                                        <a:latin typeface="Cambria Math"/>
                                      </a:rPr>
                                      <m:t>∡</m:t>
                                    </m:r>
                                    <m:r>
                                      <a:rPr lang="en-US" sz="1600">
                                        <a:effectLst/>
                                        <a:latin typeface="Cambria Math"/>
                                      </a:rPr>
                                      <m:t>𝐷</m:t>
                                    </m:r>
                                    <m:r>
                                      <a:rPr lang="en-US" sz="1600">
                                        <a:effectLst/>
                                        <a:latin typeface="Cambria Math"/>
                                      </a:rPr>
                                      <m:t>=</m:t>
                                    </m:r>
                                  </m:e>
                                </m:func>
                                <m:f>
                                  <m:fPr>
                                    <m:ctrlPr>
                                      <a:rPr lang="en-US" sz="1600" i="1">
                                        <a:effectLst/>
                                        <a:latin typeface="Cambria Math"/>
                                      </a:rPr>
                                    </m:ctrlPr>
                                  </m:fPr>
                                  <m:num>
                                    <m:r>
                                      <a:rPr lang="en-US" sz="1600">
                                        <a:effectLst/>
                                        <a:latin typeface="Cambria Math"/>
                                      </a:rPr>
                                      <m:t>𝐴𝐸</m:t>
                                    </m:r>
                                  </m:num>
                                  <m:den>
                                    <m:r>
                                      <a:rPr lang="en-US" sz="1600">
                                        <a:effectLst/>
                                        <a:latin typeface="Cambria Math"/>
                                      </a:rPr>
                                      <m:t>𝐷𝐸</m:t>
                                    </m:r>
                                  </m:den>
                                </m:f>
                              </m:oMath>
                            </m:oMathPara>
                          </a14:m>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dirty="0">
                              <a:effectLst/>
                              <a:highlight>
                                <a:srgbClr val="FFFF00"/>
                              </a:highlight>
                            </a:rPr>
                            <a:t> </a:t>
                          </a:r>
                          <a:endParaRPr lang="en-US" sz="1400" dirty="0">
                            <a:effectLst/>
                            <a:latin typeface="Calibri"/>
                            <a:ea typeface="Calibri"/>
                            <a:cs typeface="Arial"/>
                          </a:endParaRPr>
                        </a:p>
                      </a:txBody>
                      <a:tcPr marL="68580" marR="68580" marT="0" marB="0"/>
                    </a:tc>
                  </a:tr>
                  <a:tr h="498457">
                    <a:tc>
                      <a:txBody>
                        <a:bodyPr/>
                        <a:lstStyle/>
                        <a:p>
                          <a:pPr marL="457200" marR="0" algn="r" rtl="1">
                            <a:lnSpc>
                              <a:spcPct val="107000"/>
                            </a:lnSpc>
                            <a:spcBef>
                              <a:spcPts val="0"/>
                            </a:spcBef>
                            <a:spcAft>
                              <a:spcPts val="0"/>
                            </a:spcAft>
                          </a:pPr>
                          <a:r>
                            <a:rPr lang="he-IL" sz="1400">
                              <a:effectLst/>
                              <a:highlight>
                                <a:srgbClr val="FFFF00"/>
                              </a:highlight>
                            </a:rPr>
                            <a:t> </a:t>
                          </a:r>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600" i="1">
                                        <a:effectLst/>
                                        <a:latin typeface="Cambria Math"/>
                                      </a:rPr>
                                    </m:ctrlPr>
                                  </m:funcPr>
                                  <m:fName>
                                    <m:r>
                                      <m:rPr>
                                        <m:sty m:val="p"/>
                                      </m:rPr>
                                      <a:rPr lang="en-US" sz="1600">
                                        <a:effectLst/>
                                        <a:latin typeface="Cambria Math"/>
                                      </a:rPr>
                                      <m:t>tg</m:t>
                                    </m:r>
                                    <m:r>
                                      <a:rPr lang="en-US" sz="1600">
                                        <a:effectLst/>
                                        <a:latin typeface="Cambria Math"/>
                                      </a:rPr>
                                      <m:t> </m:t>
                                    </m:r>
                                  </m:fName>
                                  <m:e>
                                    <m:r>
                                      <a:rPr lang="en-US" sz="1600">
                                        <a:effectLst/>
                                        <a:latin typeface="Cambria Math"/>
                                      </a:rPr>
                                      <m:t>∡</m:t>
                                    </m:r>
                                    <m:r>
                                      <a:rPr lang="en-US" sz="1600">
                                        <a:effectLst/>
                                        <a:latin typeface="Cambria Math"/>
                                      </a:rPr>
                                      <m:t>𝐷</m:t>
                                    </m:r>
                                    <m:r>
                                      <a:rPr lang="en-US" sz="1600">
                                        <a:effectLst/>
                                        <a:latin typeface="Cambria Math"/>
                                      </a:rPr>
                                      <m:t>=</m:t>
                                    </m:r>
                                  </m:e>
                                </m:func>
                                <m:f>
                                  <m:fPr>
                                    <m:ctrlPr>
                                      <a:rPr lang="en-US" sz="1600" i="1">
                                        <a:effectLst/>
                                        <a:latin typeface="Cambria Math"/>
                                      </a:rPr>
                                    </m:ctrlPr>
                                  </m:fPr>
                                  <m:num>
                                    <m:rad>
                                      <m:radPr>
                                        <m:degHide m:val="on"/>
                                        <m:ctrlPr>
                                          <a:rPr lang="en-US" sz="1600" i="1">
                                            <a:effectLst/>
                                            <a:latin typeface="Cambria Math"/>
                                          </a:rPr>
                                        </m:ctrlPr>
                                      </m:radPr>
                                      <m:deg/>
                                      <m:e>
                                        <m:f>
                                          <m:fPr>
                                            <m:type m:val="lin"/>
                                            <m:ctrlPr>
                                              <a:rPr lang="en-US" sz="1600" i="1">
                                                <a:effectLst/>
                                                <a:latin typeface="Cambria Math"/>
                                              </a:rPr>
                                            </m:ctrlPr>
                                          </m:fPr>
                                          <m:num>
                                            <m:r>
                                              <a:rPr lang="en-US" sz="1600">
                                                <a:effectLst/>
                                                <a:latin typeface="Cambria Math"/>
                                              </a:rPr>
                                              <m:t>5</m:t>
                                            </m:r>
                                          </m:num>
                                          <m:den>
                                            <m:r>
                                              <a:rPr lang="en-US" sz="1600">
                                                <a:effectLst/>
                                                <a:latin typeface="Cambria Math"/>
                                              </a:rPr>
                                              <m:t>3</m:t>
                                            </m:r>
                                          </m:den>
                                        </m:f>
                                      </m:e>
                                    </m:rad>
                                  </m:num>
                                  <m:den>
                                    <m:r>
                                      <a:rPr lang="en-US" sz="1600">
                                        <a:effectLst/>
                                        <a:latin typeface="Cambria Math"/>
                                      </a:rPr>
                                      <m:t>5</m:t>
                                    </m:r>
                                  </m:den>
                                </m:f>
                              </m:oMath>
                            </m:oMathPara>
                          </a14:m>
                          <a:endParaRPr lang="en-US" sz="14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600" dirty="0">
                              <a:effectLst/>
                              <a:highlight>
                                <a:srgbClr val="FFFF00"/>
                              </a:highlight>
                            </a:rPr>
                            <a:t> </a:t>
                          </a:r>
                          <a:endParaRPr lang="en-US" sz="1400" dirty="0">
                            <a:effectLst/>
                            <a:latin typeface="Calibri"/>
                            <a:ea typeface="Calibri"/>
                            <a:cs typeface="Arial"/>
                          </a:endParaRPr>
                        </a:p>
                      </a:txBody>
                      <a:tcPr marL="68580" marR="68580" marT="0" marB="0"/>
                    </a:tc>
                  </a:tr>
                  <a:tr h="228613">
                    <a:tc>
                      <a:txBody>
                        <a:bodyPr/>
                        <a:lstStyle/>
                        <a:p>
                          <a:pPr marL="457200" marR="0" algn="r" rtl="1">
                            <a:lnSpc>
                              <a:spcPct val="107000"/>
                            </a:lnSpc>
                            <a:spcBef>
                              <a:spcPts val="0"/>
                            </a:spcBef>
                            <a:spcAft>
                              <a:spcPts val="0"/>
                            </a:spcAft>
                          </a:pPr>
                          <a:r>
                            <a:rPr lang="he-IL" sz="1100">
                              <a:effectLst/>
                              <a:highlight>
                                <a:srgbClr val="FFFF00"/>
                              </a:highlight>
                            </a:rPr>
                            <a:t> </a:t>
                          </a:r>
                          <a:endParaRPr lang="en-US" sz="11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300">
                                    <a:effectLst/>
                                    <a:latin typeface="Cambria Math"/>
                                  </a:rPr>
                                  <m:t>∡</m:t>
                                </m:r>
                                <m:r>
                                  <m:rPr>
                                    <m:sty m:val="p"/>
                                  </m:rPr>
                                  <a:rPr lang="en-US" sz="1300">
                                    <a:effectLst/>
                                    <a:latin typeface="Cambria Math"/>
                                  </a:rPr>
                                  <m:t>D</m:t>
                                </m:r>
                                <m:r>
                                  <a:rPr lang="en-US" sz="1300">
                                    <a:effectLst/>
                                    <a:latin typeface="Cambria Math"/>
                                  </a:rPr>
                                  <m:t>=</m:t>
                                </m:r>
                                <m:r>
                                  <a:rPr lang="en-US" sz="1300">
                                    <a:effectLst/>
                                    <a:latin typeface="Cambria Math"/>
                                  </a:rPr>
                                  <m:t>14</m:t>
                                </m:r>
                                <m:r>
                                  <a:rPr lang="en-US" sz="1300">
                                    <a:effectLst/>
                                    <a:latin typeface="Cambria Math"/>
                                  </a:rPr>
                                  <m:t>.</m:t>
                                </m:r>
                                <m:r>
                                  <a:rPr lang="en-US" sz="1300">
                                    <a:effectLst/>
                                    <a:latin typeface="Cambria Math"/>
                                  </a:rPr>
                                  <m:t>4775</m:t>
                                </m:r>
                                <m:r>
                                  <a:rPr lang="en-US" sz="1300">
                                    <a:effectLst/>
                                    <a:latin typeface="Cambria Math"/>
                                  </a:rPr>
                                  <m:t>°</m:t>
                                </m:r>
                              </m:oMath>
                            </m:oMathPara>
                          </a14:m>
                          <a:endParaRPr lang="en-US" sz="1100">
                            <a:effectLst/>
                            <a:latin typeface="Calibri"/>
                            <a:ea typeface="Calibri"/>
                            <a:cs typeface="Arial"/>
                          </a:endParaRPr>
                        </a:p>
                      </a:txBody>
                      <a:tcPr marL="68580" marR="68580" marT="0" marB="0"/>
                    </a:tc>
                    <a:tc>
                      <a:txBody>
                        <a:bodyPr/>
                        <a:lstStyle/>
                        <a:p>
                          <a:pPr marL="0" marR="0" algn="r" rtl="1">
                            <a:lnSpc>
                              <a:spcPct val="107000"/>
                            </a:lnSpc>
                            <a:spcBef>
                              <a:spcPts val="0"/>
                            </a:spcBef>
                            <a:spcAft>
                              <a:spcPts val="0"/>
                            </a:spcAft>
                          </a:pPr>
                          <a:r>
                            <a:rPr lang="he-IL" sz="1300" dirty="0">
                              <a:effectLst/>
                              <a:highlight>
                                <a:srgbClr val="FFFF00"/>
                              </a:highlight>
                            </a:rPr>
                            <a:t> </a:t>
                          </a:r>
                          <a:endParaRPr lang="en-US" sz="1100" dirty="0">
                            <a:effectLst/>
                            <a:latin typeface="Calibri"/>
                            <a:ea typeface="Calibri"/>
                            <a:cs typeface="Arial"/>
                          </a:endParaRPr>
                        </a:p>
                      </a:txBody>
                      <a:tcPr marL="68580" marR="68580" marT="0" marB="0"/>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77020381"/>
                  </p:ext>
                </p:extLst>
              </p:nvPr>
            </p:nvGraphicFramePr>
            <p:xfrm>
              <a:off x="3079532" y="367863"/>
              <a:ext cx="7756634" cy="6236291"/>
            </p:xfrm>
            <a:graphic>
              <a:graphicData uri="http://schemas.openxmlformats.org/drawingml/2006/table">
                <a:tbl>
                  <a:tblPr rtl="1" firstRow="1" firstCol="1" bandRow="1">
                    <a:tableStyleId>{BC89EF96-8CEA-46FF-86C4-4CE0E7609802}</a:tableStyleId>
                  </a:tblPr>
                  <a:tblGrid>
                    <a:gridCol w="1239052"/>
                    <a:gridCol w="3306093"/>
                    <a:gridCol w="3211489"/>
                  </a:tblGrid>
                  <a:tr h="490220">
                    <a:tc>
                      <a:txBody>
                        <a:bodyPr/>
                        <a:lstStyle/>
                        <a:p>
                          <a:pPr marL="342900" marR="0" lvl="0" indent="-342900" algn="r" rtl="1">
                            <a:lnSpc>
                              <a:spcPct val="107000"/>
                            </a:lnSpc>
                            <a:spcBef>
                              <a:spcPts val="0"/>
                            </a:spcBef>
                            <a:spcAft>
                              <a:spcPts val="0"/>
                            </a:spcAft>
                            <a:buFont typeface="+mj-cs"/>
                            <a:buAutoNum type="hebrew2Minus"/>
                          </a:pPr>
                          <a:r>
                            <a:rPr lang="he-IL" sz="1400" dirty="0">
                              <a:effectLst/>
                            </a:rPr>
                            <a:t> </a:t>
                          </a:r>
                          <a:endParaRPr lang="en-US" sz="1400" dirty="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385" t="-11250" r="-97053" b="-1196250"/>
                          </a:stretch>
                        </a:blipFill>
                      </a:tcPr>
                    </a:tc>
                    <a:tc>
                      <a:txBody>
                        <a:bodyPr/>
                        <a:lstStyle/>
                        <a:p>
                          <a:pPr marL="0" marR="0" algn="r" rtl="1">
                            <a:lnSpc>
                              <a:spcPct val="107000"/>
                            </a:lnSpc>
                            <a:spcBef>
                              <a:spcPts val="0"/>
                            </a:spcBef>
                            <a:spcAft>
                              <a:spcPts val="0"/>
                            </a:spcAft>
                          </a:pPr>
                          <a:r>
                            <a:rPr lang="he-IL" sz="1600">
                              <a:effectLst/>
                            </a:rPr>
                            <a:t>משפט חוצה זווית (</a:t>
                          </a:r>
                          <a:r>
                            <a:rPr lang="en-US" sz="1600">
                              <a:effectLst/>
                            </a:rPr>
                            <a:t>AC</a:t>
                          </a:r>
                          <a:r>
                            <a:rPr lang="he-IL" sz="1600">
                              <a:effectLst/>
                            </a:rPr>
                            <a:t>)</a:t>
                          </a:r>
                          <a:endParaRPr lang="en-US" sz="1400">
                            <a:effectLst/>
                            <a:latin typeface="Calibri"/>
                            <a:ea typeface="Calibri"/>
                            <a:cs typeface="Arial"/>
                          </a:endParaRPr>
                        </a:p>
                      </a:txBody>
                      <a:tcPr marL="68580" marR="68580" marT="0" marB="0"/>
                    </a:tc>
                  </a:tr>
                  <a:tr h="488506">
                    <a:tc>
                      <a:txBody>
                        <a:bodyPr/>
                        <a:lstStyle/>
                        <a:p>
                          <a:pPr marL="45720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385" t="-109877" r="-97053" b="-1081481"/>
                          </a:stretch>
                        </a:blipFill>
                      </a:tcPr>
                    </a:tc>
                    <a:tc>
                      <a:txBody>
                        <a:bodyPr/>
                        <a:lstStyle/>
                        <a:p>
                          <a:pPr marL="0" marR="0" algn="r" rtl="1">
                            <a:lnSpc>
                              <a:spcPct val="107000"/>
                            </a:lnSpc>
                            <a:spcBef>
                              <a:spcPts val="0"/>
                            </a:spcBef>
                            <a:spcAft>
                              <a:spcPts val="0"/>
                            </a:spcAft>
                          </a:pPr>
                          <a:r>
                            <a:rPr lang="he-IL" sz="1600">
                              <a:effectLst/>
                            </a:rPr>
                            <a:t> </a:t>
                          </a:r>
                          <a:endParaRPr lang="en-US" sz="1400">
                            <a:effectLst/>
                            <a:latin typeface="Calibri"/>
                            <a:ea typeface="Calibri"/>
                            <a:cs typeface="Arial"/>
                          </a:endParaRPr>
                        </a:p>
                      </a:txBody>
                      <a:tcPr marL="68580" marR="68580" marT="0" marB="0"/>
                    </a:tc>
                  </a:tr>
                  <a:tr h="260922">
                    <a:tc>
                      <a:txBody>
                        <a:bodyPr/>
                        <a:lstStyle/>
                        <a:p>
                          <a:pPr marL="45720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385" t="-404762" r="-97053" b="-1985714"/>
                          </a:stretch>
                        </a:blipFill>
                      </a:tcPr>
                    </a:tc>
                    <a:tc>
                      <a:txBody>
                        <a:bodyPr/>
                        <a:lstStyle/>
                        <a:p>
                          <a:pPr marL="0" marR="0" algn="r" rtl="1">
                            <a:lnSpc>
                              <a:spcPct val="107000"/>
                            </a:lnSpc>
                            <a:spcBef>
                              <a:spcPts val="0"/>
                            </a:spcBef>
                            <a:spcAft>
                              <a:spcPts val="0"/>
                            </a:spcAft>
                          </a:pPr>
                          <a:r>
                            <a:rPr lang="he-IL" sz="1600">
                              <a:effectLst/>
                            </a:rPr>
                            <a:t> </a:t>
                          </a:r>
                          <a:endParaRPr lang="en-US" sz="1400">
                            <a:effectLst/>
                            <a:latin typeface="Calibri"/>
                            <a:ea typeface="Calibri"/>
                            <a:cs typeface="Arial"/>
                          </a:endParaRPr>
                        </a:p>
                      </a:txBody>
                      <a:tcPr marL="68580" marR="68580" marT="0" marB="0"/>
                    </a:tc>
                  </a:tr>
                  <a:tr h="260922">
                    <a:tc>
                      <a:txBody>
                        <a:bodyPr/>
                        <a:lstStyle/>
                        <a:p>
                          <a:pPr marL="457200" marR="0" algn="r" rtl="1">
                            <a:lnSpc>
                              <a:spcPct val="107000"/>
                            </a:lnSpc>
                            <a:spcBef>
                              <a:spcPts val="0"/>
                            </a:spcBef>
                            <a:spcAft>
                              <a:spcPts val="0"/>
                            </a:spcAft>
                          </a:pPr>
                          <a:r>
                            <a:rPr lang="he-IL" sz="1400">
                              <a:effectLs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385" t="-493023" r="-97053" b="-1839535"/>
                          </a:stretch>
                        </a:blipFill>
                      </a:tcPr>
                    </a:tc>
                    <a:tc>
                      <a:txBody>
                        <a:bodyPr/>
                        <a:lstStyle/>
                        <a:p>
                          <a:pPr marL="0" marR="0" algn="r" rtl="1">
                            <a:lnSpc>
                              <a:spcPct val="107000"/>
                            </a:lnSpc>
                            <a:spcBef>
                              <a:spcPts val="0"/>
                            </a:spcBef>
                            <a:spcAft>
                              <a:spcPts val="0"/>
                            </a:spcAft>
                          </a:pPr>
                          <a:r>
                            <a:rPr lang="he-IL" sz="1600">
                              <a:effectLst/>
                            </a:rPr>
                            <a:t> </a:t>
                          </a:r>
                          <a:endParaRPr lang="en-US" sz="1400">
                            <a:effectLst/>
                            <a:latin typeface="Calibri"/>
                            <a:ea typeface="Calibri"/>
                            <a:cs typeface="Arial"/>
                          </a:endParaRPr>
                        </a:p>
                      </a:txBody>
                      <a:tcPr marL="68580" marR="68580" marT="0" marB="0"/>
                    </a:tc>
                  </a:tr>
                  <a:tr h="260922">
                    <a:tc>
                      <a:txBody>
                        <a:bodyPr/>
                        <a:lstStyle/>
                        <a:p>
                          <a:pPr marL="342900" marR="0" lvl="0" indent="-342900" algn="r" rtl="1">
                            <a:lnSpc>
                              <a:spcPct val="107000"/>
                            </a:lnSpc>
                            <a:spcBef>
                              <a:spcPts val="0"/>
                            </a:spcBef>
                            <a:spcAft>
                              <a:spcPts val="0"/>
                            </a:spcAft>
                            <a:buFont typeface="+mj-cs"/>
                            <a:buAutoNum type="hebrew2Minus"/>
                          </a:pPr>
                          <a:r>
                            <a:rPr lang="he-IL" sz="1400">
                              <a:effectLs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385" t="-593023" r="-97053" b="-1739535"/>
                          </a:stretch>
                        </a:blipFill>
                      </a:tcPr>
                    </a:tc>
                    <a:tc>
                      <a:txBody>
                        <a:bodyPr/>
                        <a:lstStyle/>
                        <a:p>
                          <a:pPr marL="0" marR="0" algn="r" rtl="1">
                            <a:lnSpc>
                              <a:spcPct val="107000"/>
                            </a:lnSpc>
                            <a:spcBef>
                              <a:spcPts val="0"/>
                            </a:spcBef>
                            <a:spcAft>
                              <a:spcPts val="0"/>
                            </a:spcAft>
                          </a:pPr>
                          <a:r>
                            <a:rPr lang="he-IL" sz="1600">
                              <a:effectLst/>
                            </a:rPr>
                            <a:t>זווית בין משיק ליתר</a:t>
                          </a:r>
                          <a:endParaRPr lang="en-US" sz="1400">
                            <a:effectLst/>
                            <a:latin typeface="Calibri"/>
                            <a:ea typeface="Calibri"/>
                            <a:cs typeface="Arial"/>
                          </a:endParaRPr>
                        </a:p>
                      </a:txBody>
                      <a:tcPr marL="68580" marR="68580" marT="0" marB="0"/>
                    </a:tc>
                  </a:tr>
                  <a:tr h="260922">
                    <a:tc>
                      <a:txBody>
                        <a:bodyPr/>
                        <a:lstStyle/>
                        <a:p>
                          <a:pPr marL="0" marR="0" algn="r" rtl="1">
                            <a:lnSpc>
                              <a:spcPct val="107000"/>
                            </a:lnSpc>
                            <a:spcBef>
                              <a:spcPts val="0"/>
                            </a:spcBef>
                            <a:spcAft>
                              <a:spcPts val="0"/>
                            </a:spcAft>
                          </a:pPr>
                          <a:r>
                            <a:rPr lang="he-IL" sz="1400">
                              <a:effectLst/>
                              <a:highlight>
                                <a:srgbClr val="FFFF00"/>
                              </a:highligh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385" t="-693023" r="-97053" b="-1639535"/>
                          </a:stretch>
                        </a:blipFill>
                      </a:tcPr>
                    </a:tc>
                    <a:tc>
                      <a:txBody>
                        <a:bodyPr/>
                        <a:lstStyle/>
                        <a:p>
                          <a:pPr marL="0" marR="0" algn="r" rtl="1">
                            <a:lnSpc>
                              <a:spcPct val="107000"/>
                            </a:lnSpc>
                            <a:spcBef>
                              <a:spcPts val="0"/>
                            </a:spcBef>
                            <a:spcAft>
                              <a:spcPts val="0"/>
                            </a:spcAft>
                          </a:pPr>
                          <a:r>
                            <a:rPr lang="he-IL" sz="1600">
                              <a:effectLst/>
                            </a:rPr>
                            <a:t> </a:t>
                          </a:r>
                          <a:endParaRPr lang="en-US" sz="1400">
                            <a:effectLst/>
                            <a:latin typeface="Calibri"/>
                            <a:ea typeface="Calibri"/>
                            <a:cs typeface="Arial"/>
                          </a:endParaRPr>
                        </a:p>
                      </a:txBody>
                      <a:tcPr marL="68580" marR="68580" marT="0" marB="0"/>
                    </a:tc>
                  </a:tr>
                  <a:tr h="260922">
                    <a:tc>
                      <a:txBody>
                        <a:bodyPr/>
                        <a:lstStyle/>
                        <a:p>
                          <a:pPr marL="0" marR="0" algn="r" rtl="1">
                            <a:lnSpc>
                              <a:spcPct val="107000"/>
                            </a:lnSpc>
                            <a:spcBef>
                              <a:spcPts val="0"/>
                            </a:spcBef>
                            <a:spcAft>
                              <a:spcPts val="0"/>
                            </a:spcAft>
                          </a:pPr>
                          <a:r>
                            <a:rPr lang="he-IL" sz="1400" dirty="0">
                              <a:effectLst/>
                              <a:highlight>
                                <a:srgbClr val="FFFF00"/>
                              </a:highlight>
                            </a:rPr>
                            <a:t> </a:t>
                          </a:r>
                          <a:endParaRPr lang="en-US" sz="1400" dirty="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385" t="-793023" r="-97053" b="-1539535"/>
                          </a:stretch>
                        </a:blipFill>
                      </a:tcPr>
                    </a:tc>
                    <a:tc>
                      <a:txBody>
                        <a:bodyPr/>
                        <a:lstStyle/>
                        <a:p>
                          <a:pPr marL="0" marR="0" algn="r" rtl="1">
                            <a:lnSpc>
                              <a:spcPct val="107000"/>
                            </a:lnSpc>
                            <a:spcBef>
                              <a:spcPts val="0"/>
                            </a:spcBef>
                            <a:spcAft>
                              <a:spcPts val="0"/>
                            </a:spcAft>
                          </a:pPr>
                          <a:r>
                            <a:rPr lang="he-IL" sz="1600">
                              <a:effectLst/>
                            </a:rPr>
                            <a:t> </a:t>
                          </a:r>
                          <a:endParaRPr lang="en-US" sz="1400">
                            <a:effectLst/>
                            <a:latin typeface="Calibri"/>
                            <a:ea typeface="Calibri"/>
                            <a:cs typeface="Arial"/>
                          </a:endParaRPr>
                        </a:p>
                      </a:txBody>
                      <a:tcPr marL="68580" marR="68580" marT="0" marB="0"/>
                    </a:tc>
                  </a:tr>
                  <a:tr h="260922">
                    <a:tc>
                      <a:txBody>
                        <a:bodyPr/>
                        <a:lstStyle/>
                        <a:p>
                          <a:pPr marL="0" marR="0" algn="r" rtl="1">
                            <a:lnSpc>
                              <a:spcPct val="107000"/>
                            </a:lnSpc>
                            <a:spcBef>
                              <a:spcPts val="0"/>
                            </a:spcBef>
                            <a:spcAft>
                              <a:spcPts val="0"/>
                            </a:spcAft>
                          </a:pPr>
                          <a:r>
                            <a:rPr lang="he-IL" sz="1400">
                              <a:effectLst/>
                              <a:highlight>
                                <a:srgbClr val="FFFF00"/>
                              </a:highligh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385" t="-914286" r="-97053" b="-1476190"/>
                          </a:stretch>
                        </a:blipFill>
                      </a:tcPr>
                    </a:tc>
                    <a:tc>
                      <a:txBody>
                        <a:bodyPr/>
                        <a:lstStyle/>
                        <a:p>
                          <a:endParaRPr lang="he-IL"/>
                        </a:p>
                      </a:txBody>
                      <a:tcPr marL="68580" marR="68580" marT="0" marB="0">
                        <a:blipFill rotWithShape="1">
                          <a:blip r:embed="rId2"/>
                          <a:stretch>
                            <a:fillRect l="-141556" t="-914286" b="-1476190"/>
                          </a:stretch>
                        </a:blipFill>
                      </a:tcPr>
                    </a:tc>
                  </a:tr>
                  <a:tr h="260922">
                    <a:tc>
                      <a:txBody>
                        <a:bodyPr/>
                        <a:lstStyle/>
                        <a:p>
                          <a:pPr marL="0" marR="0" algn="r" rtl="1">
                            <a:lnSpc>
                              <a:spcPct val="107000"/>
                            </a:lnSpc>
                            <a:spcBef>
                              <a:spcPts val="0"/>
                            </a:spcBef>
                            <a:spcAft>
                              <a:spcPts val="0"/>
                            </a:spcAft>
                          </a:pPr>
                          <a:r>
                            <a:rPr lang="he-IL" sz="1400">
                              <a:effectLst/>
                              <a:highlight>
                                <a:srgbClr val="FFFF00"/>
                              </a:highligh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385" t="-990698" r="-97053" b="-1341860"/>
                          </a:stretch>
                        </a:blipFill>
                      </a:tcPr>
                    </a:tc>
                    <a:tc>
                      <a:txBody>
                        <a:bodyPr/>
                        <a:lstStyle/>
                        <a:p>
                          <a:pPr marL="0" marR="0" algn="r" rtl="1">
                            <a:lnSpc>
                              <a:spcPct val="107000"/>
                            </a:lnSpc>
                            <a:spcBef>
                              <a:spcPts val="0"/>
                            </a:spcBef>
                            <a:spcAft>
                              <a:spcPts val="0"/>
                            </a:spcAft>
                          </a:pPr>
                          <a:r>
                            <a:rPr lang="he-IL" sz="1600" dirty="0">
                              <a:effectLst/>
                            </a:rPr>
                            <a:t> </a:t>
                          </a:r>
                          <a:endParaRPr lang="en-US" sz="1400" dirty="0">
                            <a:effectLst/>
                            <a:latin typeface="Calibri"/>
                            <a:ea typeface="Calibri"/>
                            <a:cs typeface="Arial"/>
                          </a:endParaRPr>
                        </a:p>
                      </a:txBody>
                      <a:tcPr marL="68580" marR="68580" marT="0" marB="0"/>
                    </a:tc>
                  </a:tr>
                  <a:tr h="278321">
                    <a:tc>
                      <a:txBody>
                        <a:bodyPr/>
                        <a:lstStyle/>
                        <a:p>
                          <a:pPr marL="457200" marR="0" algn="r" rtl="1">
                            <a:lnSpc>
                              <a:spcPct val="107000"/>
                            </a:lnSpc>
                            <a:spcBef>
                              <a:spcPts val="0"/>
                            </a:spcBef>
                            <a:spcAft>
                              <a:spcPts val="0"/>
                            </a:spcAft>
                          </a:pPr>
                          <a:r>
                            <a:rPr lang="he-IL" sz="1400">
                              <a:effectLst/>
                              <a:highlight>
                                <a:srgbClr val="FFFF00"/>
                              </a:highligh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385" t="-1019565" r="-97053" b="-1154348"/>
                          </a:stretch>
                        </a:blipFill>
                      </a:tcPr>
                    </a:tc>
                    <a:tc>
                      <a:txBody>
                        <a:bodyPr/>
                        <a:lstStyle/>
                        <a:p>
                          <a:endParaRPr lang="he-IL"/>
                        </a:p>
                      </a:txBody>
                      <a:tcPr marL="68580" marR="68580" marT="0" marB="0">
                        <a:blipFill rotWithShape="1">
                          <a:blip r:embed="rId2"/>
                          <a:stretch>
                            <a:fillRect l="-141556" t="-1019565" b="-1154348"/>
                          </a:stretch>
                        </a:blipFill>
                      </a:tcPr>
                    </a:tc>
                  </a:tr>
                  <a:tr h="278321">
                    <a:tc>
                      <a:txBody>
                        <a:bodyPr/>
                        <a:lstStyle/>
                        <a:p>
                          <a:pPr marL="457200" marR="0" algn="r" rtl="1">
                            <a:lnSpc>
                              <a:spcPct val="107000"/>
                            </a:lnSpc>
                            <a:spcBef>
                              <a:spcPts val="0"/>
                            </a:spcBef>
                            <a:spcAft>
                              <a:spcPts val="0"/>
                            </a:spcAft>
                          </a:pPr>
                          <a:r>
                            <a:rPr lang="he-IL" sz="1400">
                              <a:effectLst/>
                              <a:highlight>
                                <a:srgbClr val="FFFF00"/>
                              </a:highligh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385" t="-1144444" r="-97053" b="-1080000"/>
                          </a:stretch>
                        </a:blipFill>
                      </a:tcPr>
                    </a:tc>
                    <a:tc>
                      <a:txBody>
                        <a:bodyPr/>
                        <a:lstStyle/>
                        <a:p>
                          <a:pPr marL="0" marR="0" algn="r" rtl="1">
                            <a:lnSpc>
                              <a:spcPct val="107000"/>
                            </a:lnSpc>
                            <a:spcBef>
                              <a:spcPts val="0"/>
                            </a:spcBef>
                            <a:spcAft>
                              <a:spcPts val="0"/>
                            </a:spcAft>
                          </a:pPr>
                          <a:r>
                            <a:rPr lang="he-IL" sz="1600" dirty="0">
                              <a:effectLst/>
                              <a:highlight>
                                <a:srgbClr val="FFFF00"/>
                              </a:highlight>
                            </a:rPr>
                            <a:t> </a:t>
                          </a:r>
                          <a:endParaRPr lang="en-US" sz="1400" dirty="0">
                            <a:effectLst/>
                            <a:latin typeface="Calibri"/>
                            <a:ea typeface="Calibri"/>
                            <a:cs typeface="Arial"/>
                          </a:endParaRPr>
                        </a:p>
                      </a:txBody>
                      <a:tcPr marL="68580" marR="68580" marT="0" marB="0"/>
                    </a:tc>
                  </a:tr>
                  <a:tr h="278321">
                    <a:tc>
                      <a:txBody>
                        <a:bodyPr/>
                        <a:lstStyle/>
                        <a:p>
                          <a:pPr marL="457200" marR="0" algn="r" rtl="1">
                            <a:lnSpc>
                              <a:spcPct val="107000"/>
                            </a:lnSpc>
                            <a:spcBef>
                              <a:spcPts val="0"/>
                            </a:spcBef>
                            <a:spcAft>
                              <a:spcPts val="0"/>
                            </a:spcAft>
                          </a:pPr>
                          <a:r>
                            <a:rPr lang="he-IL" sz="1400">
                              <a:effectLst/>
                              <a:highlight>
                                <a:srgbClr val="FFFF00"/>
                              </a:highligh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385" t="-1217391" r="-97053" b="-956522"/>
                          </a:stretch>
                        </a:blipFill>
                      </a:tcPr>
                    </a:tc>
                    <a:tc>
                      <a:txBody>
                        <a:bodyPr/>
                        <a:lstStyle/>
                        <a:p>
                          <a:pPr marL="0" marR="0" algn="r" rtl="1">
                            <a:lnSpc>
                              <a:spcPct val="107000"/>
                            </a:lnSpc>
                            <a:spcBef>
                              <a:spcPts val="0"/>
                            </a:spcBef>
                            <a:spcAft>
                              <a:spcPts val="0"/>
                            </a:spcAft>
                          </a:pPr>
                          <a:r>
                            <a:rPr lang="he-IL" sz="1600" dirty="0">
                              <a:effectLst/>
                              <a:highlight>
                                <a:srgbClr val="FFFF00"/>
                              </a:highlight>
                            </a:rPr>
                            <a:t> </a:t>
                          </a:r>
                          <a:endParaRPr lang="en-US" sz="1400" dirty="0">
                            <a:effectLst/>
                            <a:latin typeface="Calibri"/>
                            <a:ea typeface="Calibri"/>
                            <a:cs typeface="Arial"/>
                          </a:endParaRPr>
                        </a:p>
                      </a:txBody>
                      <a:tcPr marL="68580" marR="68580" marT="0" marB="0"/>
                    </a:tc>
                  </a:tr>
                  <a:tr h="278321">
                    <a:tc>
                      <a:txBody>
                        <a:bodyPr/>
                        <a:lstStyle/>
                        <a:p>
                          <a:pPr marL="457200" marR="0" algn="r" rtl="1">
                            <a:lnSpc>
                              <a:spcPct val="107000"/>
                            </a:lnSpc>
                            <a:spcBef>
                              <a:spcPts val="0"/>
                            </a:spcBef>
                            <a:spcAft>
                              <a:spcPts val="0"/>
                            </a:spcAft>
                          </a:pPr>
                          <a:r>
                            <a:rPr lang="he-IL" sz="1400">
                              <a:effectLst/>
                              <a:highlight>
                                <a:srgbClr val="FFFF00"/>
                              </a:highligh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385" t="-1317391" r="-97053" b="-856522"/>
                          </a:stretch>
                        </a:blipFill>
                      </a:tcPr>
                    </a:tc>
                    <a:tc>
                      <a:txBody>
                        <a:bodyPr/>
                        <a:lstStyle/>
                        <a:p>
                          <a:pPr marL="0" marR="0" algn="r" rtl="1">
                            <a:lnSpc>
                              <a:spcPct val="107000"/>
                            </a:lnSpc>
                            <a:spcBef>
                              <a:spcPts val="0"/>
                            </a:spcBef>
                            <a:spcAft>
                              <a:spcPts val="0"/>
                            </a:spcAft>
                          </a:pPr>
                          <a:r>
                            <a:rPr lang="he-IL" sz="1600">
                              <a:effectLst/>
                              <a:highlight>
                                <a:srgbClr val="FFFF00"/>
                              </a:highlight>
                            </a:rPr>
                            <a:t> </a:t>
                          </a:r>
                          <a:endParaRPr lang="en-US" sz="1400">
                            <a:effectLst/>
                            <a:latin typeface="Calibri"/>
                            <a:ea typeface="Calibri"/>
                            <a:cs typeface="Arial"/>
                          </a:endParaRPr>
                        </a:p>
                      </a:txBody>
                      <a:tcPr marL="68580" marR="68580" marT="0" marB="0"/>
                    </a:tc>
                  </a:tr>
                  <a:tr h="770890">
                    <a:tc>
                      <a:txBody>
                        <a:bodyPr/>
                        <a:lstStyle/>
                        <a:p>
                          <a:pPr marL="457200" marR="0" algn="r" rtl="1">
                            <a:lnSpc>
                              <a:spcPct val="107000"/>
                            </a:lnSpc>
                            <a:spcBef>
                              <a:spcPts val="0"/>
                            </a:spcBef>
                            <a:spcAft>
                              <a:spcPts val="0"/>
                            </a:spcAft>
                          </a:pPr>
                          <a:r>
                            <a:rPr lang="he-IL" sz="1400">
                              <a:effectLst/>
                              <a:highlight>
                                <a:srgbClr val="FFFF00"/>
                              </a:highligh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385" t="-517460" r="-97053" b="-212698"/>
                          </a:stretch>
                        </a:blipFill>
                      </a:tcPr>
                    </a:tc>
                    <a:tc>
                      <a:txBody>
                        <a:bodyPr/>
                        <a:lstStyle/>
                        <a:p>
                          <a:pPr marL="0" marR="0" algn="r" rtl="1">
                            <a:lnSpc>
                              <a:spcPct val="107000"/>
                            </a:lnSpc>
                            <a:spcBef>
                              <a:spcPts val="0"/>
                            </a:spcBef>
                            <a:spcAft>
                              <a:spcPts val="0"/>
                            </a:spcAft>
                          </a:pPr>
                          <a:r>
                            <a:rPr lang="he-IL" sz="1600" dirty="0">
                              <a:effectLst/>
                              <a:highlight>
                                <a:srgbClr val="FFFF00"/>
                              </a:highlight>
                            </a:rPr>
                            <a:t> </a:t>
                          </a:r>
                          <a:endParaRPr lang="en-US" sz="1400" dirty="0">
                            <a:effectLst/>
                            <a:latin typeface="Calibri"/>
                            <a:ea typeface="Calibri"/>
                            <a:cs typeface="Arial"/>
                          </a:endParaRPr>
                        </a:p>
                      </a:txBody>
                      <a:tcPr marL="68580" marR="68580" marT="0" marB="0"/>
                    </a:tc>
                  </a:tr>
                  <a:tr h="749427">
                    <a:tc>
                      <a:txBody>
                        <a:bodyPr/>
                        <a:lstStyle/>
                        <a:p>
                          <a:pPr marL="457200" marR="0" algn="r" rtl="1">
                            <a:lnSpc>
                              <a:spcPct val="107000"/>
                            </a:lnSpc>
                            <a:spcBef>
                              <a:spcPts val="0"/>
                            </a:spcBef>
                            <a:spcAft>
                              <a:spcPts val="0"/>
                            </a:spcAft>
                          </a:pPr>
                          <a:r>
                            <a:rPr lang="he-IL" sz="1400">
                              <a:effectLst/>
                              <a:highlight>
                                <a:srgbClr val="FFFF00"/>
                              </a:highligh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385" t="-632520" r="-97053" b="-117886"/>
                          </a:stretch>
                        </a:blipFill>
                      </a:tcPr>
                    </a:tc>
                    <a:tc>
                      <a:txBody>
                        <a:bodyPr/>
                        <a:lstStyle/>
                        <a:p>
                          <a:pPr marL="0" marR="0" algn="r" rtl="1">
                            <a:lnSpc>
                              <a:spcPct val="107000"/>
                            </a:lnSpc>
                            <a:spcBef>
                              <a:spcPts val="0"/>
                            </a:spcBef>
                            <a:spcAft>
                              <a:spcPts val="0"/>
                            </a:spcAft>
                          </a:pPr>
                          <a:r>
                            <a:rPr lang="he-IL" sz="1600" dirty="0">
                              <a:effectLst/>
                              <a:highlight>
                                <a:srgbClr val="FFFF00"/>
                              </a:highlight>
                            </a:rPr>
                            <a:t> </a:t>
                          </a:r>
                          <a:endParaRPr lang="en-US" sz="1400" dirty="0">
                            <a:effectLst/>
                            <a:latin typeface="Calibri"/>
                            <a:ea typeface="Calibri"/>
                            <a:cs typeface="Arial"/>
                          </a:endParaRPr>
                        </a:p>
                      </a:txBody>
                      <a:tcPr marL="68580" marR="68580" marT="0" marB="0"/>
                    </a:tc>
                  </a:tr>
                  <a:tr h="568897">
                    <a:tc>
                      <a:txBody>
                        <a:bodyPr/>
                        <a:lstStyle/>
                        <a:p>
                          <a:pPr marL="457200" marR="0" algn="r" rtl="1">
                            <a:lnSpc>
                              <a:spcPct val="107000"/>
                            </a:lnSpc>
                            <a:spcBef>
                              <a:spcPts val="0"/>
                            </a:spcBef>
                            <a:spcAft>
                              <a:spcPts val="0"/>
                            </a:spcAft>
                          </a:pPr>
                          <a:r>
                            <a:rPr lang="he-IL" sz="1400">
                              <a:effectLst/>
                              <a:highlight>
                                <a:srgbClr val="FFFF00"/>
                              </a:highlight>
                            </a:rPr>
                            <a:t> </a:t>
                          </a:r>
                          <a:endParaRPr lang="en-US" sz="14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385" t="-968817" r="-97053" b="-55914"/>
                          </a:stretch>
                        </a:blipFill>
                      </a:tcPr>
                    </a:tc>
                    <a:tc>
                      <a:txBody>
                        <a:bodyPr/>
                        <a:lstStyle/>
                        <a:p>
                          <a:pPr marL="0" marR="0" algn="r" rtl="1">
                            <a:lnSpc>
                              <a:spcPct val="107000"/>
                            </a:lnSpc>
                            <a:spcBef>
                              <a:spcPts val="0"/>
                            </a:spcBef>
                            <a:spcAft>
                              <a:spcPts val="0"/>
                            </a:spcAft>
                          </a:pPr>
                          <a:r>
                            <a:rPr lang="he-IL" sz="1600" dirty="0">
                              <a:effectLst/>
                              <a:highlight>
                                <a:srgbClr val="FFFF00"/>
                              </a:highlight>
                            </a:rPr>
                            <a:t> </a:t>
                          </a:r>
                          <a:endParaRPr lang="en-US" sz="1400" dirty="0">
                            <a:effectLst/>
                            <a:latin typeface="Calibri"/>
                            <a:ea typeface="Calibri"/>
                            <a:cs typeface="Arial"/>
                          </a:endParaRPr>
                        </a:p>
                      </a:txBody>
                      <a:tcPr marL="68580" marR="68580" marT="0" marB="0"/>
                    </a:tc>
                  </a:tr>
                  <a:tr h="228613">
                    <a:tc>
                      <a:txBody>
                        <a:bodyPr/>
                        <a:lstStyle/>
                        <a:p>
                          <a:pPr marL="457200" marR="0" algn="r" rtl="1">
                            <a:lnSpc>
                              <a:spcPct val="107000"/>
                            </a:lnSpc>
                            <a:spcBef>
                              <a:spcPts val="0"/>
                            </a:spcBef>
                            <a:spcAft>
                              <a:spcPts val="0"/>
                            </a:spcAft>
                          </a:pPr>
                          <a:r>
                            <a:rPr lang="he-IL" sz="1100">
                              <a:effectLst/>
                              <a:highlight>
                                <a:srgbClr val="FFFF00"/>
                              </a:highlight>
                            </a:rPr>
                            <a:t> </a:t>
                          </a:r>
                          <a:endParaRPr lang="en-US" sz="1100">
                            <a:effectLst/>
                            <a:latin typeface="Calibri"/>
                            <a:ea typeface="Calibri"/>
                            <a:cs typeface="Arial"/>
                          </a:endParaRPr>
                        </a:p>
                      </a:txBody>
                      <a:tcPr marL="68580" marR="68580" marT="0" marB="0"/>
                    </a:tc>
                    <a:tc>
                      <a:txBody>
                        <a:bodyPr/>
                        <a:lstStyle/>
                        <a:p>
                          <a:endParaRPr lang="he-IL"/>
                        </a:p>
                      </a:txBody>
                      <a:tcPr marL="68580" marR="68580" marT="0" marB="0">
                        <a:blipFill rotWithShape="1">
                          <a:blip r:embed="rId2"/>
                          <a:stretch>
                            <a:fillRect l="-37385" t="-2615789" r="-97053" b="-36842"/>
                          </a:stretch>
                        </a:blipFill>
                      </a:tcPr>
                    </a:tc>
                    <a:tc>
                      <a:txBody>
                        <a:bodyPr/>
                        <a:lstStyle/>
                        <a:p>
                          <a:pPr marL="0" marR="0" algn="r" rtl="1">
                            <a:lnSpc>
                              <a:spcPct val="107000"/>
                            </a:lnSpc>
                            <a:spcBef>
                              <a:spcPts val="0"/>
                            </a:spcBef>
                            <a:spcAft>
                              <a:spcPts val="0"/>
                            </a:spcAft>
                          </a:pPr>
                          <a:r>
                            <a:rPr lang="he-IL" sz="1300" dirty="0">
                              <a:effectLst/>
                              <a:highlight>
                                <a:srgbClr val="FFFF00"/>
                              </a:highlight>
                            </a:rPr>
                            <a:t> </a:t>
                          </a:r>
                          <a:endParaRPr lang="en-US" sz="1100" dirty="0">
                            <a:effectLst/>
                            <a:latin typeface="Calibri"/>
                            <a:ea typeface="Calibri"/>
                            <a:cs typeface="Arial"/>
                          </a:endParaRPr>
                        </a:p>
                      </a:txBody>
                      <a:tcPr marL="68580" marR="68580" marT="0" marB="0"/>
                    </a:tc>
                  </a:tr>
                </a:tbl>
              </a:graphicData>
            </a:graphic>
          </p:graphicFrame>
        </mc:Fallback>
      </mc:AlternateContent>
      <p:pic>
        <p:nvPicPr>
          <p:cNvPr id="5" name="תמונה 1" descr="C:\Users\samsung\Downloads\20151829-121809_p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369" y="702353"/>
            <a:ext cx="1903095" cy="2636520"/>
          </a:xfrm>
          <a:prstGeom prst="rect">
            <a:avLst/>
          </a:prstGeom>
          <a:noFill/>
          <a:ln>
            <a:noFill/>
          </a:ln>
        </p:spPr>
      </p:pic>
    </p:spTree>
    <p:extLst>
      <p:ext uri="{BB962C8B-B14F-4D97-AF65-F5344CB8AC3E}">
        <p14:creationId xmlns:p14="http://schemas.microsoft.com/office/powerpoint/2010/main" val="3245603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749" y="2487587"/>
            <a:ext cx="5008810" cy="1499616"/>
          </a:xfrm>
        </p:spPr>
        <p:txBody>
          <a:bodyPr>
            <a:normAutofit/>
          </a:bodyPr>
          <a:lstStyle/>
          <a:p>
            <a:r>
              <a:rPr lang="he-IL" sz="6000" dirty="0" smtClean="0">
                <a:solidFill>
                  <a:srgbClr val="FF0000"/>
                </a:solidFill>
              </a:rPr>
              <a:t>פתרון 3</a:t>
            </a:r>
            <a:endParaRPr lang="he-IL" sz="6000" dirty="0">
              <a:solidFill>
                <a:srgbClr val="FF0000"/>
              </a:solidFill>
            </a:endParaRPr>
          </a:p>
        </p:txBody>
      </p:sp>
    </p:spTree>
    <p:extLst>
      <p:ext uri="{BB962C8B-B14F-4D97-AF65-F5344CB8AC3E}">
        <p14:creationId xmlns:p14="http://schemas.microsoft.com/office/powerpoint/2010/main" val="40357171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אינטגרל">
  <a:themeElements>
    <a:clrScheme name="אינטגרל">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אינטגרל">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אינטגרל">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3125</TotalTime>
  <Words>2672</Words>
  <Application>Microsoft Office PowerPoint</Application>
  <PresentationFormat>Custom</PresentationFormat>
  <Paragraphs>582</Paragraphs>
  <Slides>46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אינטגרל</vt:lpstr>
      <vt:lpstr>משוואה</vt:lpstr>
      <vt:lpstr>PowerPoint Presentation</vt:lpstr>
      <vt:lpstr>PowerPoint Presentation</vt:lpstr>
      <vt:lpstr>PowerPoint Presentation</vt:lpstr>
      <vt:lpstr>פתרונות שהתקבלו:</vt:lpstr>
      <vt:lpstr>פתרון 1</vt:lpstr>
      <vt:lpstr>PowerPoint Presentation</vt:lpstr>
      <vt:lpstr>פתרון 2</vt:lpstr>
      <vt:lpstr>PowerPoint Presentation</vt:lpstr>
      <vt:lpstr>פתרון 3</vt:lpstr>
      <vt:lpstr>PowerPoint Presentation</vt:lpstr>
      <vt:lpstr>פתרון 4</vt:lpstr>
      <vt:lpstr>PowerPoint Presentation</vt:lpstr>
      <vt:lpstr>פתרון 5</vt:lpstr>
      <vt:lpstr>PowerPoint Presentation</vt:lpstr>
      <vt:lpstr>פתרון 6</vt:lpstr>
      <vt:lpstr>PowerPoint Presentation</vt:lpstr>
      <vt:lpstr>שאלות לדיון</vt:lpstr>
      <vt:lpstr>PowerPoint Presentation</vt:lpstr>
      <vt:lpstr>PowerPoint Presentation</vt:lpstr>
      <vt:lpstr>PowerPoint Presentation</vt:lpstr>
      <vt:lpstr>PowerPoint Presentation</vt:lpstr>
      <vt:lpstr>PowerPoint Presentation</vt:lpstr>
      <vt:lpstr>שאלה "מתוקנת"</vt:lpstr>
      <vt:lpstr>PowerPoint Presentation</vt:lpstr>
      <vt:lpstr>פתרון 1                                   טריגונומטריה</vt:lpstr>
      <vt:lpstr>PowerPoint Presentation</vt:lpstr>
      <vt:lpstr>פתרון 2                                 גיאומטריה</vt:lpstr>
      <vt:lpstr>PowerPoint Presentation</vt:lpstr>
      <vt:lpstr>תזכורת</vt:lpstr>
      <vt:lpstr>PowerPoint Presentation</vt:lpstr>
      <vt:lpstr>PowerPoint Presentation</vt:lpstr>
      <vt:lpstr>PowerPoint Presentation</vt:lpstr>
      <vt:lpstr>PowerPoint Presentation</vt:lpstr>
      <vt:lpstr>ועוד העשרה</vt:lpstr>
      <vt:lpstr>PowerPoint Presentation</vt:lpstr>
      <vt:lpstr>הגדרה : מעגל אפולוניוס  נתונות שתי נקודות A , B.   מעגל אפולוניוס הוא   המקום הגאומטרי של   כל הנקודות P המקיימות       PA/PB=k , כאשר k קבוע חיובי השונה מ-1   (עבור k=1 מתקבל האנך האמצעי לקטע AB )</vt:lpstr>
      <vt:lpstr>PowerPoint Presentation</vt:lpstr>
      <vt:lpstr>PowerPoint Presentation</vt:lpstr>
      <vt:lpstr>PowerPoint Presentation</vt:lpstr>
      <vt:lpstr>PowerPoint Presentation</vt:lpstr>
      <vt:lpstr>PowerPoint Presentation</vt:lpstr>
      <vt:lpstr>פתרון 3                                 אלגנטי </vt:lpstr>
      <vt:lpstr>PowerPoint Presentation</vt:lpstr>
      <vt:lpstr>פעולות חשבוניות ומקומות גיאומטריים</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samsung</dc:creator>
  <cp:lastModifiedBy>user</cp:lastModifiedBy>
  <cp:revision>76</cp:revision>
  <dcterms:created xsi:type="dcterms:W3CDTF">2015-12-22T19:58:05Z</dcterms:created>
  <dcterms:modified xsi:type="dcterms:W3CDTF">2016-03-13T11:44:15Z</dcterms:modified>
</cp:coreProperties>
</file>