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296" r:id="rId2"/>
    <p:sldId id="260" r:id="rId3"/>
    <p:sldId id="261" r:id="rId4"/>
    <p:sldId id="262" r:id="rId5"/>
    <p:sldId id="257" r:id="rId6"/>
    <p:sldId id="298" r:id="rId7"/>
    <p:sldId id="297" r:id="rId8"/>
    <p:sldId id="287" r:id="rId9"/>
    <p:sldId id="288" r:id="rId10"/>
    <p:sldId id="258" r:id="rId11"/>
    <p:sldId id="259" r:id="rId12"/>
    <p:sldId id="289" r:id="rId13"/>
    <p:sldId id="265" r:id="rId14"/>
    <p:sldId id="290" r:id="rId15"/>
    <p:sldId id="267" r:id="rId16"/>
    <p:sldId id="269" r:id="rId17"/>
    <p:sldId id="270" r:id="rId18"/>
    <p:sldId id="271" r:id="rId19"/>
    <p:sldId id="268" r:id="rId20"/>
    <p:sldId id="272" r:id="rId21"/>
    <p:sldId id="273" r:id="rId22"/>
    <p:sldId id="274" r:id="rId23"/>
    <p:sldId id="275" r:id="rId24"/>
    <p:sldId id="276" r:id="rId25"/>
    <p:sldId id="277" r:id="rId26"/>
    <p:sldId id="280" r:id="rId27"/>
    <p:sldId id="278" r:id="rId28"/>
    <p:sldId id="281" r:id="rId29"/>
    <p:sldId id="292" r:id="rId30"/>
    <p:sldId id="293" r:id="rId31"/>
    <p:sldId id="283" r:id="rId32"/>
    <p:sldId id="284" r:id="rId33"/>
    <p:sldId id="285" r:id="rId34"/>
    <p:sldId id="286" r:id="rId35"/>
    <p:sldId id="294" r:id="rId36"/>
    <p:sldId id="299" r:id="rId37"/>
    <p:sldId id="300" r:id="rId38"/>
    <p:sldId id="302" r:id="rId39"/>
    <p:sldId id="301" r:id="rId40"/>
    <p:sldId id="295" r:id="rId4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0" autoAdjust="0"/>
    <p:restoredTop sz="94660"/>
  </p:normalViewPr>
  <p:slideViewPr>
    <p:cSldViewPr snapToGrid="0">
      <p:cViewPr>
        <p:scale>
          <a:sx n="101" d="100"/>
          <a:sy n="101" d="100"/>
        </p:scale>
        <p:origin x="-12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7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8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7AFF47-DF77-4A0B-B21C-9B8EB654EE7A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FB4F4C-B301-4194-B6FA-FE0038AEA3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12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30041-2424-44EC-B9DF-A364508D66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5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593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098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047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031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57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486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4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956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34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36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348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A2F3-EFCE-4A77-AD9F-D037219A90F5}" type="datetimeFigureOut">
              <a:rPr lang="he-IL" smtClean="0"/>
              <a:t>ל'/אב/תשע"ז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46D3-278B-4C1D-979A-D1D3F4AFE4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09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XOcBADMp6o?list=PLezl4I_2NUbENou5yz3TgrFW07wCY2QmJ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2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0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7.wmf"/><Relationship Id="rId15" Type="http://schemas.openxmlformats.org/officeDocument/2006/relationships/image" Target="../media/image12.png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6.wmf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4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2.png"/><Relationship Id="rId5" Type="http://schemas.openxmlformats.org/officeDocument/2006/relationships/image" Target="../media/image31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51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12.png"/><Relationship Id="rId10" Type="http://schemas.openxmlformats.org/officeDocument/2006/relationships/image" Target="../media/image44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d8arMv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twww.weizmann.ac.il/g-math/books/analitic_geometry/Unit%205/Teacher-unit5.pdf" TargetMode="External"/><Relationship Id="rId2" Type="http://schemas.openxmlformats.org/officeDocument/2006/relationships/hyperlink" Target="http://highmath.haifa.ac.il/data/alim27_38/ale29-pdf/ale29-5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newhighmath.haifa.ac.il/index.php/2015-05-11-06-53-50/160-2015-08-12-11-34-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9173" y="3174213"/>
            <a:ext cx="6120680" cy="3177081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מה למקומות גיאומטריים ולגיאומטריה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e-IL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וקנין אנא</a:t>
            </a:r>
            <a:r>
              <a:rPr lang="en-US" sz="2400" dirty="0">
                <a:solidFill>
                  <a:schemeClr val="tx2"/>
                </a:solidFill>
                <a:cs typeface="TapuzMF-Black" panose="05000000000000000000" pitchFamily="2" charset="-79"/>
              </a:rPr>
              <a:t/>
            </a:r>
            <a:br>
              <a:rPr lang="en-US" sz="2400" dirty="0">
                <a:solidFill>
                  <a:schemeClr val="tx2"/>
                </a:solidFill>
                <a:cs typeface="TapuzMF-Black" panose="05000000000000000000" pitchFamily="2" charset="-79"/>
              </a:rPr>
            </a:b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248128" y="116633"/>
            <a:ext cx="3062753" cy="6447919"/>
            <a:chOff x="861174" y="188640"/>
            <a:chExt cx="3062753" cy="6447919"/>
          </a:xfrm>
        </p:grpSpPr>
        <p:sp>
          <p:nvSpPr>
            <p:cNvPr id="8" name="Rectangle 7"/>
            <p:cNvSpPr/>
            <p:nvPr/>
          </p:nvSpPr>
          <p:spPr>
            <a:xfrm>
              <a:off x="861174" y="188640"/>
              <a:ext cx="2427593" cy="6447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41300" u="sng" dirty="0">
                  <a:solidFill>
                    <a:srgbClr val="FF9900"/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5</a:t>
              </a:r>
              <a:endParaRPr lang="en-US" sz="41300" u="sng" dirty="0">
                <a:solidFill>
                  <a:srgbClr val="FF9900"/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1898695" y="2762642"/>
              <a:ext cx="272702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8000" dirty="0">
                  <a:solidFill>
                    <a:srgbClr val="4F81BD">
                      <a:lumMod val="75000"/>
                    </a:srgbClr>
                  </a:solidFill>
                  <a:cs typeface="BN Candy" pitchFamily="2" charset="-79"/>
                </a:rPr>
                <a:t>מועדון</a:t>
              </a:r>
              <a:endParaRPr lang="en-US" sz="8000" dirty="0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206641"/>
              <a:ext cx="1340455" cy="1354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 descr="univ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48" y="418923"/>
            <a:ext cx="1234612" cy="100991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5" y="418923"/>
            <a:ext cx="2361996" cy="92302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61175"/>
            <a:ext cx="1728192" cy="1067667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41783"/>
            <a:ext cx="2448272" cy="987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600" y="2513088"/>
            <a:ext cx="10162480" cy="28803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45916" y="9315116"/>
            <a:ext cx="10431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0" name="AutoShape 4" descr="תוצאת תמונה עבור קהילה"/>
          <p:cNvSpPr>
            <a:spLocks noChangeAspect="1" noChangeArrowheads="1"/>
          </p:cNvSpPr>
          <p:nvPr/>
        </p:nvSpPr>
        <p:spPr bwMode="auto">
          <a:xfrm>
            <a:off x="1969252" y="3613454"/>
            <a:ext cx="200713" cy="2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8" name="Picture 6" descr="תוצאת תמונה עבור קהילה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93" y="3613454"/>
            <a:ext cx="1342271" cy="13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5969000" y="1195577"/>
            <a:ext cx="5994400" cy="235411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6794500" y="1346924"/>
            <a:ext cx="47696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305" indent="-228600">
              <a:spcBef>
                <a:spcPts val="600"/>
              </a:spcBef>
              <a:tabLst>
                <a:tab pos="233680" algn="l"/>
              </a:tabLst>
            </a:pPr>
            <a:r>
              <a:rPr lang="he-IL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נתון:</a:t>
            </a:r>
          </a:p>
          <a:p>
            <a:pPr marL="408305" indent="-228600">
              <a:spcBef>
                <a:spcPts val="600"/>
              </a:spcBef>
              <a:tabLst>
                <a:tab pos="233680" algn="l"/>
              </a:tabLst>
            </a:pP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   פרבולה 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ומשיק בנקודה 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 שעליה.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08305" indent="-228600">
              <a:spcBef>
                <a:spcPts val="600"/>
              </a:spcBef>
              <a:tabLst>
                <a:tab pos="233680" algn="l"/>
              </a:tabLst>
            </a:pPr>
            <a:r>
              <a:rPr lang="he-IL" i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i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AD</a:t>
            </a: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מרחק נקודת ההשקה מהמדריך </a:t>
            </a:r>
            <a:r>
              <a:rPr lang="en-US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i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AF</a:t>
            </a: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מרחק נקודת ההשקה מהמוקד </a:t>
            </a: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08305" indent="-228600">
              <a:spcBef>
                <a:spcPts val="600"/>
              </a:spcBef>
              <a:tabLst>
                <a:tab pos="233680" algn="l"/>
              </a:tabLst>
            </a:pPr>
            <a:r>
              <a:rPr lang="he-IL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צ"ל:</a:t>
            </a:r>
          </a:p>
          <a:p>
            <a:pPr marL="408305" indent="-228600">
              <a:spcBef>
                <a:spcPts val="600"/>
              </a:spcBef>
              <a:tabLst>
                <a:tab pos="233680" algn="l"/>
              </a:tabLst>
            </a:pP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המשיק 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הוא אנך אמצעי לקטע 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DF</a:t>
            </a: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3200" y="-163666"/>
            <a:ext cx="12369800" cy="12388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accent2">
                    <a:lumMod val="75000"/>
                  </a:schemeClr>
                </a:solidFill>
              </a:rPr>
              <a:t>כיצד נוכיח כי קיפולי הנייר יוצרים פרבולה?</a:t>
            </a:r>
          </a:p>
          <a:p>
            <a:pPr lvl="0" fontAlgn="base">
              <a:lnSpc>
                <a:spcPct val="150000"/>
              </a:lnSpc>
              <a:spcBef>
                <a:spcPts val="600"/>
              </a:spcBef>
              <a:buClr>
                <a:srgbClr val="365F91"/>
              </a:buClr>
              <a:tabLst>
                <a:tab pos="233680" algn="l"/>
              </a:tabLst>
            </a:pPr>
            <a:r>
              <a:rPr lang="he-IL" sz="15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המשיק לפרבולה הוא אנך אמצעי לקטע המחבר את מוקד הפרבולה עם היטל נקודת ההשקה על מדריך הפרבולה</a:t>
            </a:r>
            <a:endParaRPr lang="en-US" sz="15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564811" y="3549693"/>
            <a:ext cx="739858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305" indent="-228600">
              <a:spcBef>
                <a:spcPts val="600"/>
              </a:spcBef>
              <a:tabLst>
                <a:tab pos="233680" algn="l"/>
              </a:tabLst>
            </a:pPr>
            <a:r>
              <a:rPr lang="he-IL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הוכחה</a:t>
            </a:r>
            <a: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08305" indent="-228600">
              <a:spcBef>
                <a:spcPts val="600"/>
              </a:spcBef>
              <a:tabLst>
                <a:tab pos="233680" algn="l"/>
              </a:tabLst>
            </a:pP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הנקודה 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 נמצאת במרחקים שווים מקצוות הקטע 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DF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ולכן </a:t>
            </a: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מונחת</a:t>
            </a:r>
            <a:r>
              <a:rPr lang="en-US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על 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האנך האמצעי לקטע 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DF</a:t>
            </a: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08305" indent="-228600">
              <a:spcBef>
                <a:spcPts val="600"/>
              </a:spcBef>
              <a:tabLst>
                <a:tab pos="233680" algn="l"/>
              </a:tabLst>
            </a:pP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נניח כי המשיק אינו אנך אמצעי לקטע 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DF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 ודרך נקודה 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שעל הפרבולה  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עובר  ישר אחר  </a:t>
            </a:r>
            <a:r>
              <a:rPr lang="en-US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שהוא אנך אמצעי לקטע 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DF</a:t>
            </a: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לפי 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ההוכחה לטענה א' הישר  </a:t>
            </a:r>
            <a:r>
              <a:rPr lang="en-US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משיק לפרבולה בנקודה המשותפת שלהם 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08305" indent="-228600">
              <a:spcBef>
                <a:spcPts val="600"/>
              </a:spcBef>
              <a:tabLst>
                <a:tab pos="233680" algn="l"/>
              </a:tabLst>
            </a:pPr>
            <a:r>
              <a:rPr lang="he-IL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קיבלנו </a:t>
            </a:r>
            <a: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שלפרבולה שני משיקים שונים בנקודה </a:t>
            </a:r>
            <a:r>
              <a:rPr lang="ru-RU" b="1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, דבר שהוא כמובן בלתי אפשרי ולכן הנחתנו אינה נכונה.</a:t>
            </a:r>
            <a:endParaRPr lang="en-US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15330" y="1587809"/>
            <a:ext cx="4824089" cy="4467933"/>
            <a:chOff x="15330" y="1587809"/>
            <a:chExt cx="4824089" cy="4467933"/>
          </a:xfrm>
        </p:grpSpPr>
        <p:grpSp>
          <p:nvGrpSpPr>
            <p:cNvPr id="15" name="קבוצה 14"/>
            <p:cNvGrpSpPr/>
            <p:nvPr/>
          </p:nvGrpSpPr>
          <p:grpSpPr>
            <a:xfrm>
              <a:off x="15330" y="1587809"/>
              <a:ext cx="4824089" cy="4467933"/>
              <a:chOff x="15330" y="1587809"/>
              <a:chExt cx="4824089" cy="4467933"/>
            </a:xfrm>
          </p:grpSpPr>
          <p:grpSp>
            <p:nvGrpSpPr>
              <p:cNvPr id="13" name="קבוצה 12"/>
              <p:cNvGrpSpPr/>
              <p:nvPr/>
            </p:nvGrpSpPr>
            <p:grpSpPr>
              <a:xfrm>
                <a:off x="181155" y="1587809"/>
                <a:ext cx="4658264" cy="4467933"/>
                <a:chOff x="181155" y="1587809"/>
                <a:chExt cx="4658264" cy="4467933"/>
              </a:xfrm>
            </p:grpSpPr>
            <p:pic>
              <p:nvPicPr>
                <p:cNvPr id="7" name="תמונה 6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155" y="1587809"/>
                  <a:ext cx="4658264" cy="4467933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3225800" y="2159000"/>
                  <a:ext cx="2413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/>
                    <a:t>A</a:t>
                  </a:r>
                  <a:endParaRPr lang="he-IL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679700" y="4064000"/>
                  <a:ext cx="2413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/>
                    <a:t>F</a:t>
                  </a:r>
                  <a:endParaRPr lang="he-IL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614936" y="2318140"/>
                  <a:ext cx="2413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/>
                    <a:t>D</a:t>
                  </a:r>
                  <a:endParaRPr lang="he-IL" b="1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69153" y="1676145"/>
                  <a:ext cx="884328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b="1" dirty="0" smtClean="0"/>
                    <a:t>שפת הדף</a:t>
                  </a:r>
                  <a:endParaRPr lang="he-IL" sz="1400" b="1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 rot="19728623" flipH="1">
                <a:off x="15330" y="4194211"/>
                <a:ext cx="60042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/>
                  <a:t>קפל</a:t>
                </a:r>
                <a:endParaRPr lang="he-IL" sz="1400" b="1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564811" y="3691649"/>
              <a:ext cx="274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dirty="0"/>
                <a:t>x</a:t>
              </a:r>
              <a:endParaRPr lang="he-IL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5911" y="1646949"/>
              <a:ext cx="274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dirty="0"/>
                <a:t>y</a:t>
              </a:r>
              <a:endParaRPr lang="he-IL" dirty="0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7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800" b="1" dirty="0" smtClean="0">
                <a:solidFill>
                  <a:schemeClr val="accent2">
                    <a:lumMod val="75000"/>
                  </a:schemeClr>
                </a:solidFill>
              </a:rPr>
              <a:t>אילו תכונות גיאומטריות של הפרבולה נובעות מההוכחה</a:t>
            </a:r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15" name="קבוצה 14"/>
          <p:cNvGrpSpPr/>
          <p:nvPr/>
        </p:nvGrpSpPr>
        <p:grpSpPr>
          <a:xfrm>
            <a:off x="2994966" y="1667917"/>
            <a:ext cx="4824089" cy="4467933"/>
            <a:chOff x="15330" y="1587809"/>
            <a:chExt cx="4824089" cy="4467933"/>
          </a:xfrm>
        </p:grpSpPr>
        <p:grpSp>
          <p:nvGrpSpPr>
            <p:cNvPr id="16" name="קבוצה 15"/>
            <p:cNvGrpSpPr/>
            <p:nvPr/>
          </p:nvGrpSpPr>
          <p:grpSpPr>
            <a:xfrm>
              <a:off x="15330" y="1587809"/>
              <a:ext cx="4824089" cy="4467933"/>
              <a:chOff x="15330" y="1587809"/>
              <a:chExt cx="4824089" cy="4467933"/>
            </a:xfrm>
          </p:grpSpPr>
          <p:grpSp>
            <p:nvGrpSpPr>
              <p:cNvPr id="19" name="קבוצה 18"/>
              <p:cNvGrpSpPr/>
              <p:nvPr/>
            </p:nvGrpSpPr>
            <p:grpSpPr>
              <a:xfrm>
                <a:off x="181155" y="1587809"/>
                <a:ext cx="4658264" cy="4467933"/>
                <a:chOff x="181155" y="1587809"/>
                <a:chExt cx="4658264" cy="4467933"/>
              </a:xfrm>
            </p:grpSpPr>
            <p:pic>
              <p:nvPicPr>
                <p:cNvPr id="21" name="תמונה 20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155" y="1587809"/>
                  <a:ext cx="4658264" cy="4467933"/>
                </a:xfrm>
                <a:prstGeom prst="rect">
                  <a:avLst/>
                </a:prstGeom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3225800" y="2159000"/>
                  <a:ext cx="2413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/>
                    <a:t>A</a:t>
                  </a:r>
                  <a:endParaRPr lang="he-IL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679700" y="4064000"/>
                  <a:ext cx="2413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/>
                    <a:t>F</a:t>
                  </a:r>
                  <a:endParaRPr lang="he-IL" b="1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614936" y="2318140"/>
                  <a:ext cx="2413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/>
                    <a:t>D</a:t>
                  </a:r>
                  <a:endParaRPr lang="he-IL" b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69153" y="1676145"/>
                  <a:ext cx="884328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b="1" dirty="0" smtClean="0"/>
                    <a:t>שפת הדף</a:t>
                  </a:r>
                  <a:endParaRPr lang="he-IL" sz="1400" b="1" dirty="0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 rot="19728623" flipH="1">
                <a:off x="15330" y="4194211"/>
                <a:ext cx="60042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/>
                  <a:t>קפל</a:t>
                </a:r>
                <a:endParaRPr lang="he-IL" sz="1400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564811" y="3691649"/>
              <a:ext cx="274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dirty="0"/>
                <a:t>x</a:t>
              </a:r>
              <a:endParaRPr lang="he-IL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5911" y="1646949"/>
              <a:ext cx="274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dirty="0"/>
                <a:t>y</a:t>
              </a:r>
              <a:endParaRPr lang="he-IL" dirty="0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73085" y="4141000"/>
            <a:ext cx="241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b="1" dirty="0"/>
              <a:t>O</a:t>
            </a:r>
            <a:endParaRPr lang="he-IL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84979" y="3313245"/>
            <a:ext cx="241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G</a:t>
            </a:r>
            <a:endParaRPr lang="he-IL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94875" y="3736500"/>
            <a:ext cx="241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P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6789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7800" y="-38507"/>
            <a:ext cx="123698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800" b="1" dirty="0" smtClean="0">
                <a:solidFill>
                  <a:schemeClr val="accent2">
                    <a:lumMod val="75000"/>
                  </a:schemeClr>
                </a:solidFill>
              </a:rPr>
              <a:t>אילו תכונות גיאומטריות של הפרבולה נובעות מההוכחה?</a:t>
            </a:r>
          </a:p>
        </p:txBody>
      </p:sp>
      <p:grpSp>
        <p:nvGrpSpPr>
          <p:cNvPr id="15" name="קבוצה 14"/>
          <p:cNvGrpSpPr/>
          <p:nvPr/>
        </p:nvGrpSpPr>
        <p:grpSpPr>
          <a:xfrm>
            <a:off x="609600" y="1685501"/>
            <a:ext cx="4824089" cy="4467933"/>
            <a:chOff x="15330" y="1587809"/>
            <a:chExt cx="4824089" cy="4467933"/>
          </a:xfrm>
        </p:grpSpPr>
        <p:grpSp>
          <p:nvGrpSpPr>
            <p:cNvPr id="16" name="קבוצה 15"/>
            <p:cNvGrpSpPr/>
            <p:nvPr/>
          </p:nvGrpSpPr>
          <p:grpSpPr>
            <a:xfrm>
              <a:off x="15330" y="1587809"/>
              <a:ext cx="4824089" cy="4467933"/>
              <a:chOff x="15330" y="1587809"/>
              <a:chExt cx="4824089" cy="4467933"/>
            </a:xfrm>
          </p:grpSpPr>
          <p:grpSp>
            <p:nvGrpSpPr>
              <p:cNvPr id="19" name="קבוצה 18"/>
              <p:cNvGrpSpPr/>
              <p:nvPr/>
            </p:nvGrpSpPr>
            <p:grpSpPr>
              <a:xfrm>
                <a:off x="181155" y="1587809"/>
                <a:ext cx="4658264" cy="4467933"/>
                <a:chOff x="181155" y="1587809"/>
                <a:chExt cx="4658264" cy="4467933"/>
              </a:xfrm>
            </p:grpSpPr>
            <p:pic>
              <p:nvPicPr>
                <p:cNvPr id="21" name="תמונה 20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155" y="1587809"/>
                  <a:ext cx="4658264" cy="4467933"/>
                </a:xfrm>
                <a:prstGeom prst="rect">
                  <a:avLst/>
                </a:prstGeom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3225800" y="2159000"/>
                  <a:ext cx="2413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/>
                    <a:t>A</a:t>
                  </a:r>
                  <a:endParaRPr lang="he-IL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679700" y="4064000"/>
                  <a:ext cx="2413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/>
                    <a:t>F</a:t>
                  </a:r>
                  <a:endParaRPr lang="he-IL" b="1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614936" y="2318140"/>
                  <a:ext cx="2413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/>
                    <a:t>D</a:t>
                  </a:r>
                  <a:endParaRPr lang="he-IL" b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69153" y="1676145"/>
                  <a:ext cx="884328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1400" b="1" dirty="0" smtClean="0"/>
                    <a:t>שפת הדף</a:t>
                  </a:r>
                  <a:endParaRPr lang="he-IL" sz="1400" b="1" dirty="0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 rot="19728623" flipH="1">
                <a:off x="15330" y="4194211"/>
                <a:ext cx="60042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he-IL" sz="1400" b="1" dirty="0" smtClean="0"/>
                  <a:t>קפל</a:t>
                </a:r>
                <a:endParaRPr lang="he-IL" sz="1400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564811" y="3691649"/>
              <a:ext cx="274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dirty="0"/>
                <a:t>x</a:t>
              </a:r>
              <a:endParaRPr lang="he-IL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5911" y="1646949"/>
              <a:ext cx="274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dirty="0"/>
                <a:t>y</a:t>
              </a:r>
              <a:endParaRPr lang="he-IL" dirty="0"/>
            </a:p>
          </p:txBody>
        </p:sp>
      </p:grpSp>
      <p:sp>
        <p:nvSpPr>
          <p:cNvPr id="2" name="מלבן 1"/>
          <p:cNvSpPr/>
          <p:nvPr/>
        </p:nvSpPr>
        <p:spPr>
          <a:xfrm>
            <a:off x="9337586" y="586398"/>
            <a:ext cx="2693366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התכונות </a:t>
            </a: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הבסיסיות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5934952" y="1920515"/>
            <a:ext cx="6096000" cy="28418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e-IL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האנך </a:t>
            </a:r>
            <a: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האמצעי לקטע המחבר את מוקד הפרבולה עם נקודה על מדריך הפרבולה, משיק לפרבולה</a:t>
            </a:r>
            <a:r>
              <a:rPr lang="he-IL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המשיק לפרבולה הוא אנך אמצעי לקטע המחבר את מוקד הפרבולה עם היטל נקודת ההשקה על מדריך הפרבולה</a:t>
            </a:r>
            <a:endParaRPr lang="he-IL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05303" y="4149881"/>
            <a:ext cx="241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O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5885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90380" y="1612962"/>
                <a:ext cx="7855872" cy="31393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b="1" dirty="0" smtClean="0">
                  <a:latin typeface="David" panose="020E0502060401010101" pitchFamily="34" charset="-79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he-IL" b="1" dirty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המשיק והקטע </a:t>
                </a:r>
                <a:r>
                  <a:rPr lang="en-US" b="1" dirty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DF</a:t>
                </a:r>
                <a:r>
                  <a:rPr lang="he-IL" b="1" dirty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  נפגשים בנקודה על ציר ה-</a:t>
                </a:r>
                <a:r>
                  <a:rPr lang="en-US" b="1" dirty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he-IL" b="1" dirty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he-IL" b="1" dirty="0">
                  <a:latin typeface="David" panose="020E0502060401010101" pitchFamily="34" charset="-79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GO</a:t>
                </a:r>
                <a:r>
                  <a:rPr lang="he-IL" b="1" dirty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 קטע אמצעיים במשולש  </a:t>
                </a:r>
                <a:r>
                  <a:rPr lang="en-US" b="1" dirty="0" smtClean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EDF</a:t>
                </a:r>
                <a:endParaRPr lang="he-IL" b="1" dirty="0">
                  <a:latin typeface="David" panose="020E0502060401010101" pitchFamily="34" charset="-79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he-IL" b="1" dirty="0">
                  <a:latin typeface="David" panose="020E0502060401010101" pitchFamily="34" charset="-79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ADHF</a:t>
                </a:r>
                <a:r>
                  <a:rPr lang="he-IL" b="1" dirty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he-IL" b="1" dirty="0" smtClean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דלתון</a:t>
                </a:r>
              </a:p>
              <a:p>
                <a:endParaRPr lang="he-IL" b="1" dirty="0">
                  <a:latin typeface="David" panose="020E0502060401010101" pitchFamily="34" charset="-79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he-IL" b="1" dirty="0" smtClean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הזוויות על האלכסון המשני של הדלתון הנ"ל </a:t>
                </a:r>
                <a:r>
                  <a:rPr lang="en-US" b="1" dirty="0" smtClean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b="1" dirty="0" smtClean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he-IL" b="1" dirty="0" smtClean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בנות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he-IL" b="1" dirty="0" smtClean="0">
                    <a:latin typeface="David" panose="020E0502060401010101" pitchFamily="34" charset="-79"/>
                    <a:ea typeface="Tahoma" panose="020B0604030504040204" pitchFamily="34" charset="0"/>
                    <a:cs typeface="Tahoma" panose="020B0604030504040204" pitchFamily="34" charset="0"/>
                  </a:rPr>
                  <a:t> כל אחת</a:t>
                </a:r>
              </a:p>
              <a:p>
                <a:endParaRPr lang="he-IL" b="1" dirty="0">
                  <a:latin typeface="David" panose="020E0502060401010101" pitchFamily="34" charset="-79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he-IL" b="1" dirty="0">
                  <a:latin typeface="David" panose="020E0502060401010101" pitchFamily="34" charset="-79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380" y="1612962"/>
                <a:ext cx="7855872" cy="3139321"/>
              </a:xfrm>
              <a:prstGeom prst="rect">
                <a:avLst/>
              </a:prstGeom>
              <a:blipFill rotWithShape="0">
                <a:blip r:embed="rId2"/>
                <a:stretch>
                  <a:fillRect r="-6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75723" y="3009900"/>
            <a:ext cx="228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G</a:t>
            </a:r>
            <a:endParaRPr lang="he-IL" b="1" dirty="0"/>
          </a:p>
        </p:txBody>
      </p:sp>
      <p:sp>
        <p:nvSpPr>
          <p:cNvPr id="16" name="מלבן 15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77800" y="-38507"/>
            <a:ext cx="123698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800" b="1" dirty="0" smtClean="0">
                <a:solidFill>
                  <a:schemeClr val="accent2">
                    <a:lumMod val="75000"/>
                  </a:schemeClr>
                </a:solidFill>
              </a:rPr>
              <a:t>אילו תכונות גיאומטריות של הפרבולה נובעות מההוכחה?</a:t>
            </a:r>
          </a:p>
        </p:txBody>
      </p:sp>
      <p:sp>
        <p:nvSpPr>
          <p:cNvPr id="18" name="מלבן 17"/>
          <p:cNvSpPr/>
          <p:nvPr/>
        </p:nvSpPr>
        <p:spPr>
          <a:xfrm>
            <a:off x="9800854" y="586398"/>
            <a:ext cx="22300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בפרבולה קנונית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pSp>
        <p:nvGrpSpPr>
          <p:cNvPr id="21" name="קבוצה 20"/>
          <p:cNvGrpSpPr/>
          <p:nvPr/>
        </p:nvGrpSpPr>
        <p:grpSpPr>
          <a:xfrm>
            <a:off x="182304" y="1425877"/>
            <a:ext cx="5586837" cy="4899660"/>
            <a:chOff x="439766" y="1527477"/>
            <a:chExt cx="5586837" cy="4899660"/>
          </a:xfrm>
        </p:grpSpPr>
        <p:pic>
          <p:nvPicPr>
            <p:cNvPr id="7" name="תמונה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7201" y="1527477"/>
              <a:ext cx="5509726" cy="48996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34046" y="4177145"/>
              <a:ext cx="2286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E</a:t>
              </a:r>
              <a:endParaRPr lang="he-IL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7123" y="4177145"/>
              <a:ext cx="2286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O</a:t>
              </a:r>
              <a:endParaRPr lang="he-IL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34046" y="3352759"/>
              <a:ext cx="2286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H</a:t>
              </a:r>
              <a:endParaRPr lang="he-IL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0528" y="2296485"/>
              <a:ext cx="22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D</a:t>
              </a:r>
              <a:endParaRPr lang="he-IL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8573" y="4249820"/>
              <a:ext cx="22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F</a:t>
              </a:r>
              <a:endParaRPr lang="he-IL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69771" y="2151012"/>
              <a:ext cx="3528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A</a:t>
              </a:r>
              <a:endParaRPr lang="he-IL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63423" y="1765045"/>
              <a:ext cx="88432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/>
                <a:t>שפת הדף</a:t>
              </a:r>
              <a:endParaRPr lang="he-IL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9728623" flipH="1">
              <a:off x="439766" y="4341301"/>
              <a:ext cx="60042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he-IL" sz="1400" b="1" dirty="0" smtClean="0"/>
                <a:t>קפל</a:t>
              </a:r>
              <a:endParaRPr lang="he-IL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08590" y="1542442"/>
              <a:ext cx="3528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y</a:t>
              </a:r>
              <a:endParaRPr lang="he-IL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73770" y="3807813"/>
              <a:ext cx="3528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x</a:t>
              </a:r>
              <a:endParaRPr lang="he-IL" b="1" dirty="0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/>
          <a:srcRect b="4990"/>
          <a:stretch/>
        </p:blipFill>
        <p:spPr>
          <a:xfrm>
            <a:off x="0" y="1054100"/>
            <a:ext cx="12192000" cy="5803900"/>
          </a:xfrm>
          <a:prstGeom prst="rect">
            <a:avLst/>
          </a:prstGeom>
          <a:noFill/>
        </p:spPr>
      </p:pic>
      <p:sp>
        <p:nvSpPr>
          <p:cNvPr id="16" name="מלבן 15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משימות מספרי הלימוד בגישה גיאומטרית</a:t>
            </a:r>
          </a:p>
        </p:txBody>
      </p:sp>
      <p:pic>
        <p:nvPicPr>
          <p:cNvPr id="9" name="תמונה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4950"/>
            <a:ext cx="904875" cy="15430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10"/>
              <p:cNvSpPr/>
              <p:nvPr/>
            </p:nvSpPr>
            <p:spPr>
              <a:xfrm>
                <a:off x="4857173" y="1545998"/>
                <a:ext cx="7121109" cy="287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b="1" dirty="0" smtClean="0">
                    <a:ea typeface="Tahoma" panose="020B0604030504040204" pitchFamily="34" charset="0"/>
                  </a:rPr>
                  <a:t>א. הוכח כי המשיק לפרבולה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he-IL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𝒑𝒙</m:t>
                    </m:r>
                  </m:oMath>
                </a14:m>
                <a:r>
                  <a:rPr lang="he-IL" b="1" dirty="0" smtClean="0">
                    <a:ea typeface="Tahoma" panose="020B0604030504040204" pitchFamily="34" charset="0"/>
                  </a:rPr>
                  <a:t> </a:t>
                </a:r>
                <a:r>
                  <a:rPr lang="he-IL" b="1" dirty="0"/>
                  <a:t>ברביע הראשון, שחותך את ציר 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he-IL" b="1" dirty="0" smtClean="0"/>
                  <a:t>ה </a:t>
                </a:r>
                <a:r>
                  <a:rPr lang="he-IL" b="1" dirty="0"/>
                  <a:t>– </a:t>
                </a:r>
                <a:r>
                  <a:rPr lang="ru-RU" b="1" dirty="0"/>
                  <a:t>x</a:t>
                </a:r>
                <a:r>
                  <a:rPr lang="he-IL" b="1" dirty="0"/>
                  <a:t>  על המדריך, יוצר </a:t>
                </a:r>
                <a:r>
                  <a:rPr lang="he-IL" b="1" dirty="0" err="1"/>
                  <a:t>זוית</a:t>
                </a:r>
                <a:r>
                  <a:rPr lang="he-IL" b="1" dirty="0"/>
                  <a:t> </a:t>
                </a:r>
                <a:r>
                  <a:rPr lang="he-IL" b="1" dirty="0" smtClean="0"/>
                  <a:t>של </a:t>
                </a:r>
                <a14:m>
                  <m:oMath xmlns:m="http://schemas.openxmlformats.org/officeDocument/2006/math">
                    <m:r>
                      <a:rPr lang="he-IL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1" i="1" smtClean="0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he-I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e-IL" b="1" dirty="0" smtClean="0"/>
                  <a:t>עם הכיוון החיובי של ציר ה-</a:t>
                </a:r>
                <a:r>
                  <a:rPr lang="en-US" b="1" dirty="0" smtClean="0"/>
                  <a:t>x</a:t>
                </a:r>
                <a:r>
                  <a:rPr lang="he-IL" b="1" dirty="0" smtClean="0"/>
                  <a:t>.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he-IL" b="1" dirty="0" smtClean="0"/>
                  <a:t>ב. נתון </a:t>
                </a:r>
                <a:r>
                  <a:rPr lang="he-IL" b="1" dirty="0"/>
                  <a:t>שהמשיק הנ"ל יוצר עם החלק השלילי של ציר ה- </a:t>
                </a:r>
                <a:r>
                  <a:rPr lang="ru-RU" b="1" dirty="0"/>
                  <a:t>x</a:t>
                </a:r>
                <a:r>
                  <a:rPr lang="he-IL" b="1" dirty="0"/>
                  <a:t> ועם החלק החיובי של ציר ה-</a:t>
                </a:r>
                <a:r>
                  <a:rPr lang="ru-RU" b="1" dirty="0"/>
                  <a:t>y</a:t>
                </a:r>
                <a:r>
                  <a:rPr lang="he-IL" b="1" dirty="0"/>
                  <a:t>  משולש ששטחו 18 </a:t>
                </a:r>
                <a:r>
                  <a:rPr lang="he-IL" b="1" dirty="0" err="1"/>
                  <a:t>יח"ר</a:t>
                </a:r>
                <a:r>
                  <a:rPr lang="he-IL" b="1" dirty="0"/>
                  <a:t>.</a:t>
                </a:r>
                <a:br>
                  <a:rPr lang="he-IL" b="1" dirty="0"/>
                </a:br>
                <a:r>
                  <a:rPr lang="he-IL" b="1" dirty="0"/>
                  <a:t>מצא את משוואת הפרבולה</a:t>
                </a:r>
                <a:endParaRPr lang="en-US" b="1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11" name="מלבן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73" y="1545998"/>
                <a:ext cx="7121109" cy="2871684"/>
              </a:xfrm>
              <a:prstGeom prst="rect">
                <a:avLst/>
              </a:prstGeom>
              <a:blipFill rotWithShape="0">
                <a:blip r:embed="rId2"/>
                <a:stretch>
                  <a:fillRect l="-428" r="-6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תמונה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2926" r="15208" b="13564"/>
          <a:stretch/>
        </p:blipFill>
        <p:spPr bwMode="auto">
          <a:xfrm>
            <a:off x="139700" y="1401679"/>
            <a:ext cx="4184708" cy="492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4א</a:t>
            </a:r>
          </a:p>
        </p:txBody>
      </p:sp>
      <p:sp>
        <p:nvSpPr>
          <p:cNvPr id="7" name="מלבן 6"/>
          <p:cNvSpPr/>
          <p:nvPr/>
        </p:nvSpPr>
        <p:spPr>
          <a:xfrm>
            <a:off x="10756244" y="586398"/>
            <a:ext cx="1274708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המשימה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4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4864100" y="1131111"/>
            <a:ext cx="7327900" cy="279318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2926" r="15208" b="13564"/>
          <a:stretch/>
        </p:blipFill>
        <p:spPr bwMode="auto">
          <a:xfrm>
            <a:off x="0" y="906379"/>
            <a:ext cx="4184708" cy="492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84600" y="1054911"/>
                <a:ext cx="8188354" cy="63843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b="1" dirty="0" smtClean="0"/>
                  <a:t>נתון: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dirty="0" smtClean="0"/>
                  <a:t>פרבולה קנונית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he-IL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𝒑𝒙</m:t>
                    </m:r>
                  </m:oMath>
                </a14:m>
                <a:r>
                  <a:rPr lang="he-IL" b="1" dirty="0">
                    <a:ea typeface="Tahoma" panose="020B0604030504040204" pitchFamily="34" charset="0"/>
                  </a:rPr>
                  <a:t> </a:t>
                </a:r>
                <a:r>
                  <a:rPr lang="he-IL" dirty="0" smtClean="0"/>
                  <a:t>בעלת מוקד  </a:t>
                </a:r>
                <a:r>
                  <a:rPr lang="en-US" dirty="0" smtClean="0"/>
                  <a:t>F</a:t>
                </a:r>
                <a:r>
                  <a:rPr lang="he-IL" dirty="0" smtClean="0"/>
                  <a:t> ומדריך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e-IL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AB</a:t>
                </a:r>
                <a:r>
                  <a:rPr lang="he-IL" dirty="0" smtClean="0"/>
                  <a:t> מרחק נקודת ההשקה מהמדריך.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H</a:t>
                </a:r>
                <a:r>
                  <a:rPr lang="he-IL" dirty="0" smtClean="0"/>
                  <a:t> נקודת החיתוך של מדריך הפרבולה עם ציר ה</a:t>
                </a:r>
                <a:r>
                  <a:rPr lang="en-US" dirty="0" smtClean="0"/>
                  <a:t>-</a:t>
                </a:r>
                <a:r>
                  <a:rPr lang="he-IL" dirty="0" smtClean="0"/>
                  <a:t> </a:t>
                </a:r>
                <a:r>
                  <a:rPr lang="en-US" dirty="0" smtClean="0"/>
                  <a:t>x</a:t>
                </a:r>
                <a:r>
                  <a:rPr lang="he-IL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dirty="0" smtClean="0"/>
                  <a:t>המשיק לפרבולה בנקודה  </a:t>
                </a:r>
                <a:r>
                  <a:rPr lang="en-US" dirty="0" smtClean="0"/>
                  <a:t>A</a:t>
                </a:r>
                <a:r>
                  <a:rPr lang="he-IL" dirty="0" smtClean="0"/>
                  <a:t>  שעליה חותך את ציר ה- </a:t>
                </a:r>
                <a:r>
                  <a:rPr lang="en-US" dirty="0" smtClean="0"/>
                  <a:t>x</a:t>
                </a:r>
                <a:r>
                  <a:rPr lang="he-IL" dirty="0" smtClean="0"/>
                  <a:t> בנקודה  </a:t>
                </a:r>
                <a:r>
                  <a:rPr lang="en-US" dirty="0" smtClean="0"/>
                  <a:t>H</a:t>
                </a:r>
                <a:endParaRPr lang="he-IL" dirty="0" smtClean="0"/>
              </a:p>
              <a:p>
                <a:endParaRPr lang="he-IL" dirty="0"/>
              </a:p>
              <a:p>
                <a:r>
                  <a:rPr lang="he-IL" b="1" dirty="0" smtClean="0"/>
                  <a:t>צ"ל:   </a:t>
                </a:r>
                <a:r>
                  <a:rPr lang="he-IL" dirty="0" err="1" smtClean="0"/>
                  <a:t>הזוית</a:t>
                </a:r>
                <a:r>
                  <a:rPr lang="he-IL" dirty="0" smtClean="0"/>
                  <a:t> בין המשיק לציר ה-</a:t>
                </a:r>
                <a:r>
                  <a:rPr lang="en-US" dirty="0" smtClean="0"/>
                  <a:t>x</a:t>
                </a:r>
                <a:r>
                  <a:rPr lang="he-IL" dirty="0" smtClean="0"/>
                  <a:t> בת  45</a:t>
                </a:r>
                <a14:m>
                  <m:oMath xmlns:m="http://schemas.openxmlformats.org/officeDocument/2006/math">
                    <m:r>
                      <a:rPr lang="he-I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he-IL" dirty="0" smtClean="0"/>
              </a:p>
              <a:p>
                <a:endParaRPr lang="en-US" dirty="0"/>
              </a:p>
              <a:p>
                <a:r>
                  <a:rPr lang="he-IL" b="1" dirty="0" smtClean="0"/>
                  <a:t>הוכחה: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dirty="0"/>
                  <a:t>המשיק לפרבולה הוא אנך אמצעי לקטע המחבר את מוקד הפרבולה עם היטל נקודת ההשקה על מדריך הפרבולה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he-IL" dirty="0"/>
                  <a:t>הנקודות </a:t>
                </a:r>
                <a:r>
                  <a:rPr lang="ru-RU" i="1" dirty="0"/>
                  <a:t>A</a:t>
                </a:r>
                <a:r>
                  <a:rPr lang="he-IL" dirty="0"/>
                  <a:t> ו – </a:t>
                </a:r>
                <a:r>
                  <a:rPr lang="ru-RU" i="1" dirty="0"/>
                  <a:t>H</a:t>
                </a:r>
                <a:r>
                  <a:rPr lang="he-IL" dirty="0"/>
                  <a:t> מונחות על האנך האמצעי לקטע  </a:t>
                </a:r>
                <a:r>
                  <a:rPr lang="ru-RU" i="1" dirty="0"/>
                  <a:t>BF</a:t>
                </a:r>
                <a:r>
                  <a:rPr lang="he-IL" dirty="0"/>
                  <a:t> ומכאן שמרובע  </a:t>
                </a:r>
                <a:r>
                  <a:rPr lang="en-US" i="1" dirty="0"/>
                  <a:t>ABHF</a:t>
                </a:r>
                <a:r>
                  <a:rPr lang="he-IL" dirty="0"/>
                  <a:t>  הוא דלתון</a:t>
                </a:r>
                <a:r>
                  <a:rPr lang="he-IL" dirty="0" smtClean="0"/>
                  <a:t>.  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dirty="0" smtClean="0"/>
                  <a:t>                                       ומכאן  </a:t>
                </a:r>
                <a:r>
                  <a:rPr lang="en-US" i="1" dirty="0"/>
                  <a:t>ABHF</a:t>
                </a:r>
                <a:r>
                  <a:rPr lang="he-IL" dirty="0"/>
                  <a:t>  הוא ריבוע</a:t>
                </a:r>
                <a:r>
                  <a:rPr lang="he-IL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he-IL" b="1" dirty="0" smtClean="0"/>
              </a:p>
              <a:p>
                <a:pPr>
                  <a:lnSpc>
                    <a:spcPct val="150000"/>
                  </a:lnSpc>
                </a:pPr>
                <a:r>
                  <a:rPr lang="he-IL" b="1" dirty="0" err="1" smtClean="0"/>
                  <a:t>הזוית</a:t>
                </a:r>
                <a:r>
                  <a:rPr lang="he-IL" b="1" dirty="0" smtClean="0"/>
                  <a:t> </a:t>
                </a:r>
                <a:r>
                  <a:rPr lang="he-IL" b="1" dirty="0"/>
                  <a:t>בין המשיק לציר ה – </a:t>
                </a:r>
                <a:r>
                  <a:rPr lang="ru-RU" b="1" i="1" dirty="0"/>
                  <a:t>x</a:t>
                </a:r>
                <a:r>
                  <a:rPr lang="he-IL" b="1" dirty="0"/>
                  <a:t>  בת 45</a:t>
                </a:r>
                <a14:m>
                  <m:oMath xmlns:m="http://schemas.openxmlformats.org/officeDocument/2006/math">
                    <m:r>
                      <a:rPr lang="he-IL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e-IL" b="1" dirty="0" smtClean="0"/>
                  <a:t> </a:t>
                </a:r>
                <a:r>
                  <a:rPr lang="he-IL" b="1" dirty="0"/>
                  <a:t>כיוון שאלכסוני הריבוע חוצים את זוויות הריבוע.</a:t>
                </a:r>
                <a:endParaRPr lang="en-US" b="1" dirty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00" y="1054911"/>
                <a:ext cx="8188354" cy="6384376"/>
              </a:xfrm>
              <a:prstGeom prst="rect">
                <a:avLst/>
              </a:prstGeom>
              <a:blipFill rotWithShape="0">
                <a:blip r:embed="rId4"/>
                <a:stretch>
                  <a:fillRect l="-1340" t="-478" r="-6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113332"/>
              </p:ext>
            </p:extLst>
          </p:nvPr>
        </p:nvGraphicFramePr>
        <p:xfrm>
          <a:off x="9837954" y="5708809"/>
          <a:ext cx="1967273" cy="24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משוואה" r:id="rId5" imgW="1421783" imgH="177723" progId="Equation.3">
                  <p:embed/>
                </p:oleObj>
              </mc:Choice>
              <mc:Fallback>
                <p:oleObj name="משוואה" r:id="rId5" imgW="1421783" imgH="17772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954" y="5708809"/>
                        <a:ext cx="1967273" cy="240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1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4א</a:t>
            </a:r>
          </a:p>
        </p:txBody>
      </p:sp>
      <p:sp>
        <p:nvSpPr>
          <p:cNvPr id="11" name="מלבן 10"/>
          <p:cNvSpPr/>
          <p:nvPr/>
        </p:nvSpPr>
        <p:spPr>
          <a:xfrm>
            <a:off x="10025274" y="586398"/>
            <a:ext cx="2005678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 סעיף א'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7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 מעוגל 20"/>
          <p:cNvSpPr/>
          <p:nvPr/>
        </p:nvSpPr>
        <p:spPr>
          <a:xfrm>
            <a:off x="4583821" y="1131111"/>
            <a:ext cx="7608179" cy="149154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2926" r="15208" b="13564"/>
          <a:stretch/>
        </p:blipFill>
        <p:spPr bwMode="auto">
          <a:xfrm>
            <a:off x="0" y="906379"/>
            <a:ext cx="4184708" cy="492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3821" y="1370168"/>
            <a:ext cx="754380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 smtClean="0"/>
              <a:t>נתון </a:t>
            </a:r>
            <a:r>
              <a:rPr lang="he-IL" dirty="0"/>
              <a:t>שהמשיק הנ"ל יוצר עם החלק השלילי של ציר ה- </a:t>
            </a:r>
            <a:r>
              <a:rPr lang="ru-RU" i="1" dirty="0"/>
              <a:t>x</a:t>
            </a:r>
            <a:r>
              <a:rPr lang="he-IL" dirty="0"/>
              <a:t> ועם החלק החיובי של ציר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ה-</a:t>
            </a:r>
            <a:r>
              <a:rPr lang="ru-RU" i="1" dirty="0"/>
              <a:t>y</a:t>
            </a:r>
            <a:r>
              <a:rPr lang="he-IL" dirty="0"/>
              <a:t>  משולש ששטחו 18 </a:t>
            </a:r>
            <a:r>
              <a:rPr lang="he-IL" dirty="0" err="1"/>
              <a:t>יח"ר</a:t>
            </a:r>
            <a:r>
              <a:rPr lang="he-IL" dirty="0"/>
              <a:t>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מצא </a:t>
            </a:r>
            <a:r>
              <a:rPr lang="he-IL" dirty="0"/>
              <a:t>את משוואת הפרבולה</a:t>
            </a:r>
            <a:endParaRPr lang="en-US" dirty="0"/>
          </a:p>
          <a:p>
            <a:endParaRPr lang="he-IL" dirty="0"/>
          </a:p>
          <a:p>
            <a:endParaRPr lang="he-IL" b="1" dirty="0" smtClean="0"/>
          </a:p>
          <a:p>
            <a:r>
              <a:rPr lang="he-IL" b="1" dirty="0" smtClean="0"/>
              <a:t>פתרון:</a:t>
            </a:r>
          </a:p>
          <a:p>
            <a:endParaRPr lang="he-IL" b="1" dirty="0"/>
          </a:p>
          <a:p>
            <a:r>
              <a:rPr lang="en-US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HO</a:t>
            </a:r>
            <a:r>
              <a:rPr lang="he-IL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=</a:t>
            </a:r>
            <a:r>
              <a:rPr lang="en-US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FO</a:t>
            </a:r>
            <a:r>
              <a:rPr lang="he-IL" b="1" dirty="0" smtClean="0"/>
              <a:t>  </a:t>
            </a:r>
            <a:r>
              <a:rPr lang="he-IL" dirty="0"/>
              <a:t>ומכאן שנקודת מפגש אלכסוני הריבוע נפגשים על ציר ה – </a:t>
            </a:r>
            <a:r>
              <a:rPr lang="ru-RU" i="1" dirty="0"/>
              <a:t>  y</a:t>
            </a:r>
            <a:r>
              <a:rPr lang="he-IL" dirty="0"/>
              <a:t>  (נקודה  </a:t>
            </a:r>
            <a:r>
              <a:rPr lang="ru-RU" i="1" dirty="0"/>
              <a:t>D</a:t>
            </a:r>
            <a:r>
              <a:rPr lang="he-IL" dirty="0"/>
              <a:t>)</a:t>
            </a:r>
            <a:endParaRPr lang="en-US" dirty="0"/>
          </a:p>
          <a:p>
            <a:r>
              <a:rPr lang="he-IL" dirty="0"/>
              <a:t>משולש </a:t>
            </a:r>
            <a:r>
              <a:rPr lang="ru-RU" i="1" dirty="0"/>
              <a:t>DOH</a:t>
            </a:r>
            <a:r>
              <a:rPr lang="he-IL" dirty="0"/>
              <a:t> ישר זווית ושווה שוקיים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משוואת הפרבולה:  </a:t>
            </a:r>
            <a:endParaRPr lang="en-US" dirty="0"/>
          </a:p>
          <a:p>
            <a:endParaRPr lang="he-IL" b="1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1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24599" y="2238381"/>
            <a:ext cx="14038665" cy="73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3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76074"/>
              </p:ext>
            </p:extLst>
          </p:nvPr>
        </p:nvGraphicFramePr>
        <p:xfrm>
          <a:off x="8483141" y="3940181"/>
          <a:ext cx="1548561" cy="63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משוואה" r:id="rId4" imgW="952087" imgH="393529" progId="Equation.3">
                  <p:embed/>
                </p:oleObj>
              </mc:Choice>
              <mc:Fallback>
                <p:oleObj name="משוואה" r:id="rId4" imgW="952087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141" y="3940181"/>
                        <a:ext cx="1548561" cy="639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24599" y="3092455"/>
            <a:ext cx="140386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367787" y="3136153"/>
            <a:ext cx="16895477" cy="65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0" name="אובייקט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055711"/>
              </p:ext>
            </p:extLst>
          </p:nvPr>
        </p:nvGraphicFramePr>
        <p:xfrm>
          <a:off x="8606055" y="4601096"/>
          <a:ext cx="1302732" cy="1105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משוואה" r:id="rId6" imgW="800100" imgH="685800" progId="Equation.3">
                  <p:embed/>
                </p:oleObj>
              </mc:Choice>
              <mc:Fallback>
                <p:oleObj name="משוואה" r:id="rId6" imgW="80010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6055" y="4601096"/>
                        <a:ext cx="1302732" cy="1105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367787" y="4279153"/>
            <a:ext cx="168954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88037" y="4337462"/>
            <a:ext cx="15819363" cy="71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7" name="אובייקט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62192"/>
              </p:ext>
            </p:extLst>
          </p:nvPr>
        </p:nvGraphicFramePr>
        <p:xfrm>
          <a:off x="8590454" y="5980462"/>
          <a:ext cx="932998" cy="35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משוואה" r:id="rId8" imgW="583947" imgH="228501" progId="Equation.3">
                  <p:embed/>
                </p:oleObj>
              </mc:Choice>
              <mc:Fallback>
                <p:oleObj name="משוואה" r:id="rId8" imgW="583947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0454" y="5980462"/>
                        <a:ext cx="932998" cy="359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288037" y="5023261"/>
            <a:ext cx="158193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4א</a:t>
            </a:r>
          </a:p>
        </p:txBody>
      </p:sp>
      <p:sp>
        <p:nvSpPr>
          <p:cNvPr id="22" name="מלבן 21"/>
          <p:cNvSpPr/>
          <p:nvPr/>
        </p:nvSpPr>
        <p:spPr>
          <a:xfrm>
            <a:off x="10025274" y="586398"/>
            <a:ext cx="2005678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 סעיף ב'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8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815"/>
            <a:ext cx="4405745" cy="4747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4944220" y="1168266"/>
                <a:ext cx="7024254" cy="2881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cs"/>
                  <a:buAutoNum type="hebrew2Minus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בנקודה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שעל 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הפרבולה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he-IL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𝒑𝒙</m:t>
                    </m:r>
                  </m:oMath>
                </a14:m>
                <a:r>
                  <a:rPr lang="he-IL" b="1" dirty="0">
                    <a:ea typeface="Tahoma" panose="020B0604030504040204" pitchFamily="34" charset="0"/>
                  </a:rPr>
                  <a:t> 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ברביע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הראשון מעבירים משיק לפרבולה שחותך את המדריך בנקודה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 </a:t>
                </a:r>
                <a:b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הוכח כי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cs"/>
                  <a:buAutoNum type="hebrew2Minus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נתון כי משוואת הפרבולה היא 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              ושיעור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ה –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של מרכז המעגל שחוסם את המשולש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TFR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הוא 6.  </a:t>
                </a:r>
                <a:b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מצא את שיעורי הנקודה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220" y="1168266"/>
                <a:ext cx="7024254" cy="2881686"/>
              </a:xfrm>
              <a:prstGeom prst="rect">
                <a:avLst/>
              </a:prstGeom>
              <a:blipFill rotWithShape="0">
                <a:blip r:embed="rId4"/>
                <a:stretch>
                  <a:fillRect t="-1271" r="-781" b="-12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41962"/>
              </p:ext>
            </p:extLst>
          </p:nvPr>
        </p:nvGraphicFramePr>
        <p:xfrm>
          <a:off x="9524623" y="2448309"/>
          <a:ext cx="1057797" cy="23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משוואה" r:id="rId5" imgW="799753" imgH="177723" progId="Equation.3">
                  <p:embed/>
                </p:oleObj>
              </mc:Choice>
              <mc:Fallback>
                <p:oleObj name="משוואה" r:id="rId5" imgW="799753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4623" y="2448309"/>
                        <a:ext cx="1057797" cy="238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928008"/>
              </p:ext>
            </p:extLst>
          </p:nvPr>
        </p:nvGraphicFramePr>
        <p:xfrm>
          <a:off x="8033132" y="2809920"/>
          <a:ext cx="846429" cy="329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משוואה" r:id="rId7" imgW="583947" imgH="228501" progId="Equation.3">
                  <p:embed/>
                </p:oleObj>
              </mc:Choice>
              <mc:Fallback>
                <p:oleObj name="משוואה" r:id="rId7" imgW="5839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3132" y="2809920"/>
                        <a:ext cx="846429" cy="329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502237" y="502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502237" y="5440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4ב</a:t>
            </a:r>
          </a:p>
        </p:txBody>
      </p:sp>
      <p:sp>
        <p:nvSpPr>
          <p:cNvPr id="14" name="מלבן 13"/>
          <p:cNvSpPr/>
          <p:nvPr/>
        </p:nvSpPr>
        <p:spPr>
          <a:xfrm>
            <a:off x="10756244" y="586398"/>
            <a:ext cx="1274708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המשימה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מלבן מעוגל 39"/>
          <p:cNvSpPr/>
          <p:nvPr/>
        </p:nvSpPr>
        <p:spPr>
          <a:xfrm>
            <a:off x="5156200" y="1083907"/>
            <a:ext cx="6870700" cy="184127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815"/>
            <a:ext cx="4405745" cy="4747548"/>
          </a:xfrm>
          <a:prstGeom prst="rect">
            <a:avLst/>
          </a:prstGeom>
        </p:spPr>
      </p:pic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75007"/>
              </p:ext>
            </p:extLst>
          </p:nvPr>
        </p:nvGraphicFramePr>
        <p:xfrm>
          <a:off x="10289076" y="2618077"/>
          <a:ext cx="1057797" cy="23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7" name="משוואה" r:id="rId4" imgW="799753" imgH="177723" progId="Equation.3">
                  <p:embed/>
                </p:oleObj>
              </mc:Choice>
              <mc:Fallback>
                <p:oleObj name="משוואה" r:id="rId4" imgW="799753" imgH="17772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076" y="2618077"/>
                        <a:ext cx="1057797" cy="238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502237" y="502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502237" y="5440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18"/>
              <p:cNvSpPr/>
              <p:nvPr/>
            </p:nvSpPr>
            <p:spPr>
              <a:xfrm>
                <a:off x="5568107" y="1010534"/>
                <a:ext cx="6327730" cy="196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David" panose="020E0502060401010101" pitchFamily="34" charset="-79"/>
                    <a:ea typeface="Calibri" panose="020F0502020204030204" pitchFamily="34" charset="0"/>
                  </a:rPr>
                  <a:t>נתון:</a:t>
                </a:r>
                <a:br>
                  <a:rPr lang="he-IL" b="1" dirty="0">
                    <a:latin typeface="David" panose="020E0502060401010101" pitchFamily="34" charset="-79"/>
                    <a:ea typeface="Calibri" panose="020F0502020204030204" pitchFamily="34" charset="0"/>
                  </a:rPr>
                </a:b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פרבולה  קנונית </a:t>
                </a:r>
                <a:r>
                  <a:rPr lang="he-IL" dirty="0" smtClean="0">
                    <a:latin typeface="David" panose="020E0502060401010101" pitchFamily="34" charset="-79"/>
                    <a:ea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he-IL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𝒑𝒙</m:t>
                    </m:r>
                  </m:oMath>
                </a14:m>
                <a:r>
                  <a:rPr lang="he-IL" b="1" dirty="0">
                    <a:ea typeface="Tahoma" panose="020B0604030504040204" pitchFamily="34" charset="0"/>
                  </a:rPr>
                  <a:t> </a:t>
                </a:r>
                <a:r>
                  <a:rPr lang="he-IL" dirty="0" smtClean="0">
                    <a:latin typeface="David" panose="020E0502060401010101" pitchFamily="34" charset="-79"/>
                    <a:ea typeface="Calibri" panose="020F0502020204030204" pitchFamily="34" charset="0"/>
                  </a:rPr>
                  <a:t>    בעלת מוקד   </a:t>
                </a: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  ומדריך </a:t>
                </a:r>
                <a:r>
                  <a:rPr lang="he-IL" dirty="0" smtClean="0">
                    <a:latin typeface="David" panose="020E0502060401010101" pitchFamily="34" charset="-79"/>
                    <a:ea typeface="Calibri" panose="020F0502020204030204" pitchFamily="34" charset="0"/>
                  </a:rPr>
                  <a:t>              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.</a:t>
                </a:r>
                <a:b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</a:br>
                <a:r>
                  <a:rPr lang="he-IL" dirty="0" smtClean="0">
                    <a:latin typeface="David" panose="020E0502060401010101" pitchFamily="34" charset="-79"/>
                    <a:ea typeface="Calibri" panose="020F0502020204030204" pitchFamily="34" charset="0"/>
                  </a:rPr>
                  <a:t>המשיק 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לפרבולה בנקודה  </a:t>
                </a: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  שעליה חותך את מדריך הפרבולה בנקודה  </a:t>
                </a: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R  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.</a:t>
                </a:r>
                <a:b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</a:b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AT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 מרחק נקודת ההשקה מהמדריך.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צ"ל:  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מלבן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07" y="1010534"/>
                <a:ext cx="6327730" cy="1964833"/>
              </a:xfrm>
              <a:prstGeom prst="rect">
                <a:avLst/>
              </a:prstGeom>
              <a:blipFill rotWithShape="0">
                <a:blip r:embed="rId6"/>
                <a:stretch>
                  <a:fillRect t="-1863" r="-963" b="-40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078682" y="2298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4" name="אובייקט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996575"/>
              </p:ext>
            </p:extLst>
          </p:nvPr>
        </p:nvGraphicFramePr>
        <p:xfrm>
          <a:off x="6071878" y="1225841"/>
          <a:ext cx="689430" cy="52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" name="משוואה" r:id="rId7" imgW="507780" imgH="393529" progId="Equation.3">
                  <p:embed/>
                </p:oleObj>
              </mc:Choice>
              <mc:Fallback>
                <p:oleObj name="משוואה" r:id="rId7" imgW="507780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1878" y="1225841"/>
                        <a:ext cx="689430" cy="528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078682" y="10839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6" name="מלבן 25"/>
          <p:cNvSpPr/>
          <p:nvPr/>
        </p:nvSpPr>
        <p:spPr>
          <a:xfrm>
            <a:off x="5250873" y="3019913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b="1" dirty="0">
                <a:latin typeface="David" panose="020E0502060401010101" pitchFamily="34" charset="-79"/>
                <a:ea typeface="Calibri" panose="020F0502020204030204" pitchFamily="34" charset="0"/>
              </a:rPr>
              <a:t>הערה לשרטוט:  </a:t>
            </a:r>
            <a:br>
              <a:rPr lang="he-IL" b="1" dirty="0">
                <a:latin typeface="David" panose="020E0502060401010101" pitchFamily="34" charset="-79"/>
                <a:ea typeface="Calibri" panose="020F0502020204030204" pitchFamily="34" charset="0"/>
              </a:rPr>
            </a:b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בשרטוט  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            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ולכן הנקודה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 נמצאת מעל ציר ה-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 x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.  </a:t>
            </a:r>
            <a:r>
              <a:rPr lang="en-US" dirty="0" smtClean="0">
                <a:latin typeface="David" panose="020E0502060401010101" pitchFamily="34" charset="-79"/>
                <a:ea typeface="Calibri" panose="020F0502020204030204" pitchFamily="34" charset="0"/>
              </a:rPr>
              <a:t/>
            </a:r>
            <a:br>
              <a:rPr lang="en-US" dirty="0" smtClean="0">
                <a:latin typeface="David" panose="020E0502060401010101" pitchFamily="34" charset="-79"/>
                <a:ea typeface="Calibri" panose="020F0502020204030204" pitchFamily="34" charset="0"/>
              </a:rPr>
            </a:b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עבור                 הנקודה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תהיה מתחת לציר ה-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וההוכחה תהיה זהה.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5675048" y="2714781"/>
            <a:ext cx="16284406" cy="39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8" name="אובייקט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77779"/>
              </p:ext>
            </p:extLst>
          </p:nvPr>
        </p:nvGraphicFramePr>
        <p:xfrm>
          <a:off x="9747315" y="3313741"/>
          <a:ext cx="661554" cy="28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" name="משוואה" r:id="rId9" imgW="494870" imgH="215713" progId="Equation.3">
                  <p:embed/>
                </p:oleObj>
              </mc:Choice>
              <mc:Fallback>
                <p:oleObj name="משוואה" r:id="rId9" imgW="494870" imgH="215713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315" y="3313741"/>
                        <a:ext cx="661554" cy="284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5675048" y="3384705"/>
            <a:ext cx="162844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957974" y="3048316"/>
            <a:ext cx="15220332" cy="70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31" name="אובייקט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02778"/>
              </p:ext>
            </p:extLst>
          </p:nvPr>
        </p:nvGraphicFramePr>
        <p:xfrm>
          <a:off x="9863280" y="3610620"/>
          <a:ext cx="758384" cy="32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" name="משוואה" r:id="rId11" imgW="494870" imgH="215713" progId="Equation.3">
                  <p:embed/>
                </p:oleObj>
              </mc:Choice>
              <mc:Fallback>
                <p:oleObj name="משוואה" r:id="rId11" imgW="494870" imgH="215713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3280" y="3610620"/>
                        <a:ext cx="758384" cy="325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57974" y="3718240"/>
            <a:ext cx="152203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33" name="מלבן 32"/>
          <p:cNvSpPr/>
          <p:nvPr/>
        </p:nvSpPr>
        <p:spPr>
          <a:xfrm>
            <a:off x="5415973" y="4144437"/>
            <a:ext cx="6096000" cy="2713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הוכחה:</a:t>
            </a:r>
            <a:b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המשיק לפרבולה הוא אנך אמצעי לקטע המחבר את מוקד הפרבולה עם היטל נקודת ההשקה על מדריך הפרבולה.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הנקודות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ו –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מונחות על האנך האמצעי לקטע 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AF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ומכאן שמרובע  </a:t>
            </a:r>
            <a:r>
              <a:rPr lang="ru-RU" i="1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ARFT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 הוא דלתון</a:t>
            </a: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effectLst/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</a:t>
            </a:r>
            <a:r>
              <a:rPr lang="he-IL" dirty="0" err="1" smtClean="0">
                <a:effectLst/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מש"ל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99567" y="5948001"/>
            <a:ext cx="21720722" cy="82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35" name="אובייקט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9111"/>
              </p:ext>
            </p:extLst>
          </p:nvPr>
        </p:nvGraphicFramePr>
        <p:xfrm>
          <a:off x="8731972" y="6481887"/>
          <a:ext cx="2441470" cy="3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" name="משוואה" r:id="rId13" imgW="1345616" imgH="177723" progId="Equation.3">
                  <p:embed/>
                </p:oleObj>
              </mc:Choice>
              <mc:Fallback>
                <p:oleObj name="משוואה" r:id="rId13" imgW="1345616" imgH="177723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972" y="6481887"/>
                        <a:ext cx="2441470" cy="314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199567" y="6579826"/>
            <a:ext cx="217207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4ב</a:t>
            </a:r>
          </a:p>
        </p:txBody>
      </p:sp>
      <p:sp>
        <p:nvSpPr>
          <p:cNvPr id="41" name="מלבן 40"/>
          <p:cNvSpPr/>
          <p:nvPr/>
        </p:nvSpPr>
        <p:spPr>
          <a:xfrm>
            <a:off x="10025274" y="586398"/>
            <a:ext cx="2005678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 סעיף א'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b="4990"/>
          <a:stretch/>
        </p:blipFill>
        <p:spPr>
          <a:xfrm>
            <a:off x="0" y="1054100"/>
            <a:ext cx="12192000" cy="58039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44138" y="-892004"/>
            <a:ext cx="11830724" cy="2387600"/>
          </a:xfrm>
        </p:spPr>
        <p:txBody>
          <a:bodyPr>
            <a:noAutofit/>
          </a:bodyPr>
          <a:lstStyle/>
          <a:p>
            <a:r>
              <a:rPr lang="he-IL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מה למקומות גיאומטריים ולגיאומטריה</a:t>
            </a:r>
            <a:r>
              <a:rPr lang="he-IL" sz="4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/>
            </a:r>
            <a:br>
              <a:rPr lang="he-IL" sz="40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</a:br>
            <a:endParaRPr lang="he-IL" sz="4000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2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מעוגל 32"/>
          <p:cNvSpPr/>
          <p:nvPr/>
        </p:nvSpPr>
        <p:spPr>
          <a:xfrm>
            <a:off x="5156200" y="1122007"/>
            <a:ext cx="6870700" cy="184127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815"/>
            <a:ext cx="4405745" cy="4747548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4869872" y="898795"/>
            <a:ext cx="7024254" cy="1635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נתון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כי משוואת הפרבולה היא </a:t>
            </a: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       ושיעור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ה –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של מרכז המעגל שחוסם את המשולש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TFR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הוא 6.  </a:t>
            </a:r>
            <a:b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מצא את שיעורי הנקודה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747939"/>
              </p:ext>
            </p:extLst>
          </p:nvPr>
        </p:nvGraphicFramePr>
        <p:xfrm>
          <a:off x="8248664" y="1277232"/>
          <a:ext cx="846429" cy="329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" name="משוואה" r:id="rId4" imgW="583947" imgH="228501" progId="Equation.3">
                  <p:embed/>
                </p:oleObj>
              </mc:Choice>
              <mc:Fallback>
                <p:oleObj name="משוואה" r:id="rId4" imgW="5839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8664" y="1277232"/>
                        <a:ext cx="846429" cy="329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לבן 1"/>
          <p:cNvSpPr/>
          <p:nvPr/>
        </p:nvSpPr>
        <p:spPr>
          <a:xfrm>
            <a:off x="5595760" y="3041578"/>
            <a:ext cx="6096000" cy="1958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b="1" dirty="0" smtClean="0">
                <a:latin typeface="David" panose="020E0502060401010101" pitchFamily="34" charset="-79"/>
                <a:ea typeface="Calibri" panose="020F0502020204030204" pitchFamily="34" charset="0"/>
              </a:rPr>
              <a:t>פתרון: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משוואת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הפרבולה: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 מכאן  משוואת המדריך:                     כלומר:  </a:t>
            </a:r>
            <a:b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</a:b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מרכז המעגל החוסם את המשולש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RFT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הוא אמצע הקוטר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RT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, נסמן נקודה זו ב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/>
            </a:r>
            <a:b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</a:b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נתון:                ולכן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4852539" y="4572000"/>
            <a:ext cx="6473070" cy="66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3" name="אובייקט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787295"/>
              </p:ext>
            </p:extLst>
          </p:nvPr>
        </p:nvGraphicFramePr>
        <p:xfrm>
          <a:off x="8967640" y="3439391"/>
          <a:ext cx="863603" cy="3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" name="משוואה" r:id="rId6" imgW="583947" imgH="228501" progId="Equation.3">
                  <p:embed/>
                </p:oleObj>
              </mc:Choice>
              <mc:Fallback>
                <p:oleObj name="משוואה" r:id="rId6" imgW="583947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7640" y="3439391"/>
                        <a:ext cx="863603" cy="332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852539" y="5257799"/>
            <a:ext cx="64730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926383" y="2576981"/>
            <a:ext cx="14392790" cy="63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6" name="אובייקט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455180"/>
              </p:ext>
            </p:extLst>
          </p:nvPr>
        </p:nvGraphicFramePr>
        <p:xfrm>
          <a:off x="5960219" y="3491381"/>
          <a:ext cx="608279" cy="240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" name="משוואה" r:id="rId7" imgW="444114" imgH="177646" progId="Equation.3">
                  <p:embed/>
                </p:oleObj>
              </mc:Choice>
              <mc:Fallback>
                <p:oleObj name="משוואה" r:id="rId7" imgW="444114" imgH="17764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219" y="3491381"/>
                        <a:ext cx="608279" cy="240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926383" y="3208805"/>
            <a:ext cx="143927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9" name="אובייקט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58980"/>
              </p:ext>
            </p:extLst>
          </p:nvPr>
        </p:nvGraphicFramePr>
        <p:xfrm>
          <a:off x="9831243" y="3732067"/>
          <a:ext cx="914564" cy="37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" name="משוואה" r:id="rId9" imgW="507780" imgH="215806" progId="Equation.3">
                  <p:embed/>
                </p:oleObj>
              </mc:Choice>
              <mc:Fallback>
                <p:oleObj name="משוואה" r:id="rId9" imgW="507780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1243" y="3732067"/>
                        <a:ext cx="914564" cy="37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663416" y="3487592"/>
            <a:ext cx="17756865" cy="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9095093" y="3723581"/>
            <a:ext cx="13553822" cy="67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2" name="אובייקט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802458"/>
              </p:ext>
            </p:extLst>
          </p:nvPr>
        </p:nvGraphicFramePr>
        <p:xfrm>
          <a:off x="10231357" y="4637981"/>
          <a:ext cx="690696" cy="31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" name="משוואה" r:id="rId11" imgW="469696" imgH="215806" progId="Equation.3">
                  <p:embed/>
                </p:oleObj>
              </mc:Choice>
              <mc:Fallback>
                <p:oleObj name="משוואה" r:id="rId11" imgW="469696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1357" y="4637981"/>
                        <a:ext cx="690696" cy="315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9095093" y="4393505"/>
            <a:ext cx="13553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957788" y="3810693"/>
            <a:ext cx="15329305" cy="65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5" name="אובייקט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628087"/>
              </p:ext>
            </p:extLst>
          </p:nvPr>
        </p:nvGraphicFramePr>
        <p:xfrm>
          <a:off x="8869534" y="4644604"/>
          <a:ext cx="759607" cy="32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" name="משוואה" r:id="rId13" imgW="494870" imgH="215713" progId="Equation.3">
                  <p:embed/>
                </p:oleObj>
              </mc:Choice>
              <mc:Fallback>
                <p:oleObj name="משוואה" r:id="rId13" imgW="494870" imgH="2157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9534" y="4644604"/>
                        <a:ext cx="759607" cy="326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5957788" y="4480618"/>
            <a:ext cx="153293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9413156" y="4314429"/>
            <a:ext cx="12633544" cy="80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8" name="אובייקט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871214"/>
              </p:ext>
            </p:extLst>
          </p:nvPr>
        </p:nvGraphicFramePr>
        <p:xfrm>
          <a:off x="9364428" y="5228829"/>
          <a:ext cx="1137972" cy="36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" name="משוואה" r:id="rId15" imgW="647419" imgH="203112" progId="Equation.3">
                  <p:embed/>
                </p:oleObj>
              </mc:Choice>
              <mc:Fallback>
                <p:oleObj name="משוואה" r:id="rId15" imgW="647419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4428" y="5228829"/>
                        <a:ext cx="1137972" cy="3625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9413156" y="4978003"/>
            <a:ext cx="126335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30" name="מלבן 29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4ב</a:t>
            </a:r>
          </a:p>
        </p:txBody>
      </p:sp>
      <p:sp>
        <p:nvSpPr>
          <p:cNvPr id="32" name="מלבן 31"/>
          <p:cNvSpPr/>
          <p:nvPr/>
        </p:nvSpPr>
        <p:spPr>
          <a:xfrm>
            <a:off x="10025274" y="586398"/>
            <a:ext cx="2005678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 סעיף ב'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0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0964"/>
            <a:ext cx="4080019" cy="4186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5659582" y="1491241"/>
                <a:ext cx="6096000" cy="27769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בנקודה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שעל הפרבולה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=</a:t>
                </a:r>
                <a:r>
                  <a:rPr lang="en-US" i="1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2px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מעבירים משיק לפרבולה. ממוקד הפרבולה מעבירים אנך למשיק.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cs"/>
                  <a:buAutoNum type="hebrew2Minus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הוכח כי המשיק והאנך הנ"ל נפגשים על ציר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cs"/>
                  <a:buAutoNum type="hebrew2Minus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נתון כי נקודת המפגש הנ"ל שעל ציר ה –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היא 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(0 , 2)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          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ושיפוע האנך ממוקד הפרבולה הוא     </a:t>
                </a:r>
                <a:r>
                  <a:rPr lang="he-IL" sz="20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he-IL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.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מצא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את שיעורי הנקודה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582" y="1491241"/>
                <a:ext cx="6096000" cy="2776979"/>
              </a:xfrm>
              <a:prstGeom prst="rect">
                <a:avLst/>
              </a:prstGeom>
              <a:blipFill rotWithShape="0">
                <a:blip r:embed="rId3"/>
                <a:stretch>
                  <a:fillRect l="-1800" r="-900" b="-26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4ג</a:t>
            </a:r>
          </a:p>
        </p:txBody>
      </p:sp>
      <p:sp>
        <p:nvSpPr>
          <p:cNvPr id="6" name="מלבן 5"/>
          <p:cNvSpPr/>
          <p:nvPr/>
        </p:nvSpPr>
        <p:spPr>
          <a:xfrm>
            <a:off x="10756244" y="586398"/>
            <a:ext cx="1274708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המשימה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4826000" y="1122007"/>
            <a:ext cx="7200900" cy="161639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4394200" y="1172399"/>
                <a:ext cx="7325591" cy="2913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 smtClean="0">
                    <a:latin typeface="David" panose="020E0502060401010101" pitchFamily="34" charset="-79"/>
                    <a:ea typeface="Calibri" panose="020F0502020204030204" pitchFamily="34" charset="0"/>
                  </a:rPr>
                  <a:t>פרבולה  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קנונית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=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2px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 </a:t>
                </a:r>
                <a:r>
                  <a:rPr lang="he-IL" dirty="0" smtClean="0">
                    <a:latin typeface="David" panose="020E0502060401010101" pitchFamily="34" charset="-79"/>
                    <a:ea typeface="Calibri" panose="020F0502020204030204" pitchFamily="34" charset="0"/>
                  </a:rPr>
                  <a:t>בעלת 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מוקד   </a:t>
                </a: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  </a:t>
                </a:r>
                <a:r>
                  <a:rPr lang="he-IL" dirty="0" smtClean="0">
                    <a:latin typeface="David" panose="020E0502060401010101" pitchFamily="34" charset="-79"/>
                    <a:ea typeface="Calibri" panose="020F0502020204030204" pitchFamily="34" charset="0"/>
                  </a:rPr>
                  <a:t>ומדריך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 smtClean="0">
                    <a:latin typeface="David" panose="020E0502060401010101" pitchFamily="34" charset="-79"/>
                    <a:ea typeface="Calibri" panose="020F0502020204030204" pitchFamily="34" charset="0"/>
                  </a:rPr>
                  <a:t> .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/>
                </a:r>
                <a:b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</a:b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המשיק לפרבולה בנקודה  </a:t>
                </a: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  שעליה חותך את מדריך הפרבולה בנקודה  </a:t>
                </a: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R  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.</a:t>
                </a:r>
                <a:b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</a:b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AT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 מרחק נקודת ההשקה </a:t>
                </a:r>
                <a:r>
                  <a:rPr lang="he-IL" dirty="0" smtClean="0">
                    <a:latin typeface="David" panose="020E0502060401010101" pitchFamily="34" charset="-79"/>
                    <a:ea typeface="Calibri" panose="020F0502020204030204" pitchFamily="34" charset="0"/>
                  </a:rPr>
                  <a:t>מהמדריך.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 smtClean="0">
                    <a:latin typeface="David" panose="020E0502060401010101" pitchFamily="34" charset="-79"/>
                    <a:ea typeface="Calibri" panose="020F0502020204030204" pitchFamily="34" charset="0"/>
                  </a:rPr>
                  <a:t>צ"ל</a:t>
                </a:r>
                <a:r>
                  <a:rPr lang="he-IL" dirty="0" smtClean="0">
                    <a:latin typeface="David" panose="020E0502060401010101" pitchFamily="34" charset="-79"/>
                    <a:ea typeface="Calibri" panose="020F0502020204030204" pitchFamily="34" charset="0"/>
                  </a:rPr>
                  <a:t>:  </a:t>
                </a:r>
                <a:r>
                  <a:rPr lang="he-IL" b="1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הוכח </a:t>
                </a: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כי המשיק והאנך הנ"ל נפגשים על ציר  </a:t>
                </a:r>
                <a:r>
                  <a:rPr lang="en-US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</a:t>
                </a: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  <a:endParaRPr lang="he-IL" b="1" dirty="0" smtClean="0">
                  <a:latin typeface="David" panose="020E0502060401010101" pitchFamily="34" charset="-79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b="1" dirty="0">
                    <a:latin typeface="David" panose="020E0502060401010101" pitchFamily="34" charset="-79"/>
                    <a:ea typeface="Calibri" panose="020F0502020204030204" pitchFamily="34" charset="0"/>
                  </a:rPr>
                  <a:t>הערה לשרטוט:  </a:t>
                </a:r>
                <a:br>
                  <a:rPr lang="he-IL" b="1" dirty="0">
                    <a:latin typeface="David" panose="020E0502060401010101" pitchFamily="34" charset="-79"/>
                    <a:ea typeface="Calibri" panose="020F0502020204030204" pitchFamily="34" charset="0"/>
                  </a:rPr>
                </a:b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בשרטוט               ולכן הנקודה  </a:t>
                </a: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  נמצאת מעל ציר ה-</a:t>
                </a: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 x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.  </a:t>
                </a:r>
                <a:r>
                  <a:rPr lang="en-US" dirty="0">
                    <a:latin typeface="David" panose="020E0502060401010101" pitchFamily="34" charset="-79"/>
                    <a:ea typeface="Calibri" panose="020F0502020204030204" pitchFamily="34" charset="0"/>
                  </a:rPr>
                  <a:t/>
                </a:r>
                <a:br>
                  <a:rPr lang="en-US" dirty="0">
                    <a:latin typeface="David" panose="020E0502060401010101" pitchFamily="34" charset="-79"/>
                    <a:ea typeface="Calibri" panose="020F0502020204030204" pitchFamily="34" charset="0"/>
                  </a:rPr>
                </a:b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עבור                 הנקודה  </a:t>
                </a: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 תהיה מתחת לציר ה-</a:t>
                </a:r>
                <a:r>
                  <a:rPr lang="en-US" i="1" dirty="0">
                    <a:latin typeface="David" panose="020E0502060401010101" pitchFamily="34" charset="-79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he-IL" dirty="0">
                    <a:latin typeface="David" panose="020E0502060401010101" pitchFamily="34" charset="-79"/>
                    <a:ea typeface="Calibri" panose="020F0502020204030204" pitchFamily="34" charset="0"/>
                  </a:rPr>
                  <a:t> וההוכחה תהיה זהה.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200" y="1172399"/>
                <a:ext cx="7325591" cy="2913618"/>
              </a:xfrm>
              <a:prstGeom prst="rect">
                <a:avLst/>
              </a:prstGeom>
              <a:blipFill rotWithShape="0">
                <a:blip r:embed="rId3"/>
                <a:stretch>
                  <a:fillRect r="-7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13047"/>
              </p:ext>
            </p:extLst>
          </p:nvPr>
        </p:nvGraphicFramePr>
        <p:xfrm>
          <a:off x="10165192" y="3030204"/>
          <a:ext cx="661554" cy="28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משוואה" r:id="rId4" imgW="494870" imgH="215713" progId="Equation.3">
                  <p:embed/>
                </p:oleObj>
              </mc:Choice>
              <mc:Fallback>
                <p:oleObj name="משוואה" r:id="rId4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5192" y="3030204"/>
                        <a:ext cx="661554" cy="284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10849"/>
              </p:ext>
            </p:extLst>
          </p:nvPr>
        </p:nvGraphicFramePr>
        <p:xfrm>
          <a:off x="10237928" y="3272166"/>
          <a:ext cx="758384" cy="32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משוואה" r:id="rId6" imgW="494870" imgH="215713" progId="Equation.3">
                  <p:embed/>
                </p:oleObj>
              </mc:Choice>
              <mc:Fallback>
                <p:oleObj name="משוואה" r:id="rId6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928" y="3272166"/>
                        <a:ext cx="758384" cy="325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מלבן 6"/>
          <p:cNvSpPr/>
          <p:nvPr/>
        </p:nvSpPr>
        <p:spPr>
          <a:xfrm>
            <a:off x="3699164" y="3797678"/>
            <a:ext cx="8156863" cy="277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b="1" dirty="0">
                <a:latin typeface="David" panose="020E0502060401010101" pitchFamily="34" charset="-79"/>
                <a:ea typeface="Calibri" panose="020F0502020204030204" pitchFamily="34" charset="0"/>
              </a:rPr>
              <a:t>הוכחה סעיף א':</a:t>
            </a:r>
            <a:br>
              <a:rPr lang="he-IL" b="1" dirty="0">
                <a:latin typeface="David" panose="020E0502060401010101" pitchFamily="34" charset="-79"/>
                <a:ea typeface="Calibri" panose="020F0502020204030204" pitchFamily="34" charset="0"/>
              </a:rPr>
            </a:b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המשיק לפרבולה הוא אנך אמצעי לקטע המחבר את מוקד הפרבולה עם היטל נקודת ההשקה על מדריך הפרבולה.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הנקודות 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ו –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מונחות על האנך האמצעי לקטע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AF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ומכאן שמרובע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ARFT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 הוא דלתון.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נקודת מפגש אלכסוני הדלתון ולכן 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FH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הוא האנך ממוקד הפרבולה למשיק.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נותר להוכיח כי נקודה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 מונחת על ציר ה-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.</a:t>
            </a:r>
            <a:b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</a:b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הוא קטע אמצעיים במשולש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ABF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 ולכן מתקיים 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              .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/>
            </a:r>
            <a:b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</a:b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מכאן שציר ה-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עובר דרך הנקודה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.   </a:t>
            </a:r>
            <a:r>
              <a:rPr lang="he-IL" dirty="0" err="1">
                <a:latin typeface="David" panose="020E0502060401010101" pitchFamily="34" charset="-79"/>
                <a:ea typeface="Calibri" panose="020F0502020204030204" pitchFamily="34" charset="0"/>
              </a:rPr>
              <a:t>מש"ל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תמונה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765"/>
            <a:ext cx="3495299" cy="4461666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936" y="4942146"/>
            <a:ext cx="18649992" cy="61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0" name="אובייקט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97375"/>
              </p:ext>
            </p:extLst>
          </p:nvPr>
        </p:nvGraphicFramePr>
        <p:xfrm>
          <a:off x="6234546" y="5893202"/>
          <a:ext cx="840221" cy="38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משוואה" r:id="rId9" imgW="545626" imgH="253780" progId="Equation.3">
                  <p:embed/>
                </p:oleObj>
              </mc:Choice>
              <mc:Fallback>
                <p:oleObj name="משוואה" r:id="rId9" imgW="545626" imgH="2537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546" y="5893202"/>
                        <a:ext cx="840221" cy="383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936" y="5650171"/>
            <a:ext cx="186499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4ג</a:t>
            </a:r>
          </a:p>
        </p:txBody>
      </p:sp>
      <p:sp>
        <p:nvSpPr>
          <p:cNvPr id="14" name="מלבן 13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 סעיף א'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1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מלבן מעוגל 33"/>
          <p:cNvSpPr/>
          <p:nvPr/>
        </p:nvSpPr>
        <p:spPr>
          <a:xfrm>
            <a:off x="4826000" y="1122007"/>
            <a:ext cx="7200900" cy="215426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4371130" y="1208513"/>
                <a:ext cx="7325591" cy="1135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נתון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כי נקודת המפגש הנ"ל שעל ציר ה –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היא  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</a:rPr>
                  <a:t>(0 , 2)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ושיפוע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האנך ממוקד הפרבולה הוא     </a:t>
                </a:r>
                <a:r>
                  <a:rPr lang="he-IL" sz="20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e-I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he-IL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he-I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.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מצא את שיעורי הנקודה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130" y="1208513"/>
                <a:ext cx="7325591" cy="1135119"/>
              </a:xfrm>
              <a:prstGeom prst="rect">
                <a:avLst/>
              </a:prstGeom>
              <a:blipFill rotWithShape="0">
                <a:blip r:embed="rId3"/>
                <a:stretch>
                  <a:fillRect t="-2688" r="-749" b="-75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תמונה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765"/>
            <a:ext cx="3495299" cy="4461666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4790209" y="2873150"/>
            <a:ext cx="6993082" cy="2136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b="1" dirty="0" smtClean="0">
                <a:latin typeface="David" panose="020E0502060401010101" pitchFamily="34" charset="-79"/>
                <a:ea typeface="Calibri" panose="020F0502020204030204" pitchFamily="34" charset="0"/>
              </a:rPr>
              <a:t>נתון: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                                    יש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למצוא את שיעורי 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הנקודה   </a:t>
            </a:r>
            <a:r>
              <a:rPr lang="en-US" i="1" dirty="0" smtClean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פתרון: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לפי השיפוע בין הנקודות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 ו –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 נקבל 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   </a:t>
            </a:r>
            <a:r>
              <a:rPr lang="en-US" dirty="0" smtClean="0">
                <a:latin typeface="David" panose="020E0502060401010101" pitchFamily="34" charset="-79"/>
                <a:ea typeface="Calibri" panose="020F0502020204030204" pitchFamily="34" charset="0"/>
              </a:rPr>
              <a:t>F(4 ,0)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 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/>
            </a:r>
            <a:b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</a:b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אמצע  </a:t>
            </a:r>
            <a:r>
              <a:rPr lang="en-US" i="1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AF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 ולכן:  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                 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מכאן 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</a:rPr>
              <a:t>ש             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</a:rPr>
              <a:t>שיפוע המשיק שווה ל 2, נקבל: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963437" y="3278262"/>
            <a:ext cx="13835472" cy="60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5" name="אובייקט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332427"/>
              </p:ext>
            </p:extLst>
          </p:nvPr>
        </p:nvGraphicFramePr>
        <p:xfrm>
          <a:off x="10361389" y="2919059"/>
          <a:ext cx="724224" cy="29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" name="משוואה" r:id="rId5" imgW="545626" imgH="215713" progId="Equation.3">
                  <p:embed/>
                </p:oleObj>
              </mc:Choice>
              <mc:Fallback>
                <p:oleObj name="משוואה" r:id="rId5" imgW="545626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1389" y="2919059"/>
                        <a:ext cx="724224" cy="290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963437" y="3983969"/>
            <a:ext cx="13835472" cy="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8" name="אובייקט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05281"/>
              </p:ext>
            </p:extLst>
          </p:nvPr>
        </p:nvGraphicFramePr>
        <p:xfrm>
          <a:off x="9235230" y="2769173"/>
          <a:ext cx="856961" cy="50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" name="משוואה" r:id="rId7" imgW="660113" imgH="393529" progId="Equation.3">
                  <p:embed/>
                </p:oleObj>
              </mc:Choice>
              <mc:Fallback>
                <p:oleObj name="משוואה" r:id="rId7" imgW="660113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5230" y="2769173"/>
                        <a:ext cx="856961" cy="507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062240" y="4051171"/>
            <a:ext cx="155958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5741851" y="3219259"/>
            <a:ext cx="13879649" cy="5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741851" y="3897122"/>
            <a:ext cx="138796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8154757" y="3548245"/>
            <a:ext cx="13330901" cy="56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4" name="אובייקט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04854"/>
              </p:ext>
            </p:extLst>
          </p:nvPr>
        </p:nvGraphicFramePr>
        <p:xfrm>
          <a:off x="8963437" y="4222494"/>
          <a:ext cx="1030619" cy="36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" name="משוואה" r:id="rId9" imgW="622030" imgH="215806" progId="Equation.3">
                  <p:embed/>
                </p:oleObj>
              </mc:Choice>
              <mc:Fallback>
                <p:oleObj name="משוואה" r:id="rId9" imgW="622030" imgH="21580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3437" y="4222494"/>
                        <a:ext cx="1030619" cy="363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8154757" y="4226108"/>
            <a:ext cx="133309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7888587" y="35342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7" name="אובייקט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448419"/>
              </p:ext>
            </p:extLst>
          </p:nvPr>
        </p:nvGraphicFramePr>
        <p:xfrm>
          <a:off x="7372868" y="4208418"/>
          <a:ext cx="679726" cy="33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" name="משוואה" r:id="rId11" imgW="431613" imgH="215806" progId="Equation.3">
                  <p:embed/>
                </p:oleObj>
              </mc:Choice>
              <mc:Fallback>
                <p:oleObj name="משוואה" r:id="rId11" imgW="431613" imgH="215806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868" y="4208418"/>
                        <a:ext cx="679726" cy="339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7888587" y="42120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5521977" y="3895111"/>
            <a:ext cx="17223364" cy="65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30" name="אובייקט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725971"/>
              </p:ext>
            </p:extLst>
          </p:nvPr>
        </p:nvGraphicFramePr>
        <p:xfrm>
          <a:off x="10361389" y="4595833"/>
          <a:ext cx="666540" cy="31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" name="משוואה" r:id="rId13" imgW="469696" imgH="215806" progId="Equation.3">
                  <p:embed/>
                </p:oleObj>
              </mc:Choice>
              <mc:Fallback>
                <p:oleObj name="משוואה" r:id="rId13" imgW="469696" imgH="215806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1389" y="4595833"/>
                        <a:ext cx="666540" cy="316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521977" y="4572974"/>
            <a:ext cx="172233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4ג</a:t>
            </a:r>
          </a:p>
        </p:txBody>
      </p:sp>
      <p:sp>
        <p:nvSpPr>
          <p:cNvPr id="33" name="מלבן 32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 סעיף ב'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558353"/>
            <a:ext cx="4027085" cy="4863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5579918" y="1558353"/>
                <a:ext cx="6096000" cy="33482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בנקודה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שעל הפרבולה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𝑝𝑥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/>
                </a:r>
                <a:b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ברביע הראשון)  </a:t>
                </a:r>
                <a:b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מעבירים משיק ונורמל החותכים את ציר ה –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בהתאמה בנקודות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ו -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  <a:b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האנך  מ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לציר ה-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חותך את ציר  ה-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בנקודה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  </a:t>
                </a:r>
                <a:b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ראשית הצירים)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cs"/>
                  <a:buAutoNum type="hebrew2Minus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הוכח: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QO=OR </a:t>
                </a:r>
                <a:r>
                  <a:rPr lang="he-IL" dirty="0">
                    <a:latin typeface="Arial" panose="020B0604020202020204" pitchFamily="34" charset="0"/>
                    <a:ea typeface="Calibri" panose="020F0502020204030204" pitchFamily="34" charset="0"/>
                  </a:rPr>
                  <a:t>,    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RS=p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cs"/>
                  <a:buAutoNum type="hebrew2Minus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נתון: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𝑅𝑆</m:t>
                        </m:r>
                      </m:den>
                    </m:f>
                    <m:r>
                      <a:rPr lang="he-I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    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חשב את הזווית שהמשיק בנקודה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יוצר עם הכיוון החיובי של  ציר  ה –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918" y="1558353"/>
                <a:ext cx="6096000" cy="3348224"/>
              </a:xfrm>
              <a:prstGeom prst="rect">
                <a:avLst/>
              </a:prstGeom>
              <a:blipFill rotWithShape="0">
                <a:blip r:embed="rId3"/>
                <a:stretch>
                  <a:fillRect t="-1093" r="-1000" b="-20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4ד</a:t>
            </a:r>
          </a:p>
        </p:txBody>
      </p:sp>
      <p:sp>
        <p:nvSpPr>
          <p:cNvPr id="6" name="מלבן 5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המשימה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8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מעוגל 15"/>
          <p:cNvSpPr/>
          <p:nvPr/>
        </p:nvSpPr>
        <p:spPr>
          <a:xfrm>
            <a:off x="4825999" y="1122007"/>
            <a:ext cx="7301937" cy="241854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1766454"/>
            <a:ext cx="4447309" cy="4965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1099717" y="1186898"/>
                <a:ext cx="10931236" cy="5909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b="1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נתון: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בנקודה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שעל הפרבולה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𝑝𝑥</m:t>
                    </m:r>
                  </m:oMath>
                </a14:m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ברביע הראשון)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מעבירים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משיק ונורמל החותכים את ציר ה –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בהתאמה בנקודות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ו -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  <a:b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האנך  מ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לציר ה-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חותך את ציר  ה-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בנקודה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  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ראשית הצירים)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צ"ל:  </a:t>
                </a:r>
                <a:r>
                  <a:rPr lang="en-US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QO=OR </a:t>
                </a:r>
                <a:r>
                  <a:rPr lang="he-IL" dirty="0">
                    <a:latin typeface="Arial" panose="020B0604020202020204" pitchFamily="34" charset="0"/>
                    <a:ea typeface="Calibri" panose="020F0502020204030204" pitchFamily="34" charset="0"/>
                  </a:rPr>
                  <a:t>,      </a:t>
                </a:r>
                <a:r>
                  <a:rPr lang="en-US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RS=p</a:t>
                </a:r>
                <a:endParaRPr lang="he-IL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cs"/>
                  <a:buAutoNum type="hebrew2Minus"/>
                </a:pPr>
                <a:endParaRPr lang="he-IL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he-IL" b="1" dirty="0" smtClean="0"/>
                  <a:t>פתרון: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dirty="0" smtClean="0"/>
                  <a:t>מנקודת </a:t>
                </a:r>
                <a:r>
                  <a:rPr lang="he-IL" dirty="0"/>
                  <a:t>ההשקה  </a:t>
                </a:r>
                <a:r>
                  <a:rPr lang="en-US" i="1" dirty="0"/>
                  <a:t>T</a:t>
                </a:r>
                <a:r>
                  <a:rPr lang="he-IL" dirty="0"/>
                  <a:t>  נעביר  </a:t>
                </a:r>
                <a:r>
                  <a:rPr lang="en-US" i="1" dirty="0"/>
                  <a:t>TB</a:t>
                </a:r>
                <a:r>
                  <a:rPr lang="en-US" dirty="0"/>
                  <a:t> </a:t>
                </a:r>
                <a:r>
                  <a:rPr lang="he-IL" dirty="0"/>
                  <a:t> אנך למדריך הפרבולה  ואת </a:t>
                </a:r>
                <a:r>
                  <a:rPr lang="en-US" i="1" dirty="0"/>
                  <a:t>TF</a:t>
                </a:r>
                <a:r>
                  <a:rPr lang="he-IL" dirty="0"/>
                  <a:t>.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he-IL" dirty="0"/>
                  <a:t>המשיק לפרבולה הוא אנך אמצעי לקטע המחבר את מוקד הפרבולה עם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היטל </a:t>
                </a:r>
                <a:r>
                  <a:rPr lang="he-IL" dirty="0"/>
                  <a:t>נקודת ההשקה על מדריך הפרבולה</a:t>
                </a:r>
                <a:r>
                  <a:rPr lang="he-IL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dirty="0" smtClean="0"/>
                  <a:t>המשיק חוצה זווית  </a:t>
                </a:r>
                <a:r>
                  <a:rPr lang="en-US" i="1" dirty="0" smtClean="0"/>
                  <a:t>∢BTF</a:t>
                </a:r>
                <a:r>
                  <a:rPr lang="he-IL" i="1" dirty="0" smtClean="0"/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dirty="0" smtClean="0"/>
                  <a:t>ולכן</a:t>
                </a:r>
                <a:r>
                  <a:rPr lang="he-IL" i="1" dirty="0" smtClean="0"/>
                  <a:t>: </a:t>
                </a:r>
                <a:r>
                  <a:rPr lang="en-US" i="1" dirty="0"/>
                  <a:t>∢</a:t>
                </a:r>
                <a:r>
                  <a:rPr lang="en-US" i="1" dirty="0" smtClean="0"/>
                  <a:t>BTQ=</a:t>
                </a:r>
                <a:r>
                  <a:rPr lang="en-US" i="1" dirty="0"/>
                  <a:t> </a:t>
                </a:r>
                <a:r>
                  <a:rPr lang="en-US" i="1" dirty="0" smtClean="0"/>
                  <a:t>∢QTF</a:t>
                </a:r>
                <a:r>
                  <a:rPr lang="he-IL" i="1" dirty="0" smtClean="0"/>
                  <a:t> </a:t>
                </a:r>
              </a:p>
              <a:p>
                <a:endParaRPr lang="en-US" dirty="0"/>
              </a:p>
              <a:p>
                <a:pPr lvl="0">
                  <a:lnSpc>
                    <a:spcPct val="150000"/>
                  </a:lnSpc>
                </a:pPr>
                <a:endParaRPr lang="he-IL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17" y="1186898"/>
                <a:ext cx="10931236" cy="5909054"/>
              </a:xfrm>
              <a:prstGeom prst="rect">
                <a:avLst/>
              </a:prstGeom>
              <a:blipFill rotWithShape="0">
                <a:blip r:embed="rId3"/>
                <a:stretch>
                  <a:fillRect r="-4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458200" y="37044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458200" y="70032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3298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465618" y="25873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562602" y="24938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562602" y="65165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4ד</a:t>
            </a:r>
          </a:p>
        </p:txBody>
      </p:sp>
      <p:sp>
        <p:nvSpPr>
          <p:cNvPr id="15" name="מלבן 14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 סעיף א'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2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5" y="1551420"/>
            <a:ext cx="4447309" cy="4965123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458200" y="70032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3298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562602" y="24938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2" name="אובייקט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83811"/>
              </p:ext>
            </p:extLst>
          </p:nvPr>
        </p:nvGraphicFramePr>
        <p:xfrm>
          <a:off x="8743996" y="1184680"/>
          <a:ext cx="1924003" cy="422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משוואה" r:id="rId4" imgW="1625600" imgH="3568700" progId="Equation.3">
                  <p:embed/>
                </p:oleObj>
              </mc:Choice>
              <mc:Fallback>
                <p:oleObj name="משוואה" r:id="rId4" imgW="1625600" imgH="3568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996" y="1184680"/>
                        <a:ext cx="1924003" cy="4228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562602" y="65165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4ד</a:t>
            </a:r>
          </a:p>
        </p:txBody>
      </p:sp>
      <p:sp>
        <p:nvSpPr>
          <p:cNvPr id="16" name="מלבן 15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המשך פתרון סעיף א'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542740"/>
            <a:ext cx="5715000" cy="990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מעוגל 15"/>
          <p:cNvSpPr/>
          <p:nvPr/>
        </p:nvSpPr>
        <p:spPr>
          <a:xfrm>
            <a:off x="4825999" y="1122007"/>
            <a:ext cx="7301937" cy="146527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5043199" y="1332420"/>
                <a:ext cx="6888163" cy="1041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נתון: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𝑅𝑆</m:t>
                        </m:r>
                      </m:den>
                    </m:f>
                    <m:r>
                      <a:rPr lang="he-I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  </a:t>
                </a:r>
              </a:p>
              <a:p>
                <a:pPr lvl="0"/>
                <a:r>
                  <a:rPr lang="he-IL" b="1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חשב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את הזווית שהמשיק בנקודה 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יוצר עם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הכיוון החיובי של  ציר  ה –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  <a:endParaRPr lang="he-IL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199" y="1332420"/>
                <a:ext cx="6888163" cy="1041567"/>
              </a:xfrm>
              <a:prstGeom prst="rect">
                <a:avLst/>
              </a:prstGeom>
              <a:blipFill rotWithShape="0">
                <a:blip r:embed="rId2"/>
                <a:stretch>
                  <a:fillRect r="-796" b="-94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1766454"/>
            <a:ext cx="4447309" cy="496512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458200" y="37044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458200" y="70032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3298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562602" y="24938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562602" y="65165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212" y="2847210"/>
            <a:ext cx="7296150" cy="3848100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4ד</a:t>
            </a:r>
          </a:p>
        </p:txBody>
      </p:sp>
      <p:sp>
        <p:nvSpPr>
          <p:cNvPr id="15" name="מלבן 14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 סעיף ב'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1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מעוגל 11"/>
          <p:cNvSpPr/>
          <p:nvPr/>
        </p:nvSpPr>
        <p:spPr>
          <a:xfrm>
            <a:off x="4801163" y="2174961"/>
            <a:ext cx="7301937" cy="230832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575"/>
            <a:ext cx="4150562" cy="479742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4ה</a:t>
            </a:r>
          </a:p>
        </p:txBody>
      </p:sp>
      <p:sp>
        <p:nvSpPr>
          <p:cNvPr id="8" name="מלבן 7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המשימה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לבן 8"/>
              <p:cNvSpPr/>
              <p:nvPr/>
            </p:nvSpPr>
            <p:spPr>
              <a:xfrm>
                <a:off x="6007100" y="1406600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מצא נקודה  על הפרבולה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𝑝𝑥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,  שהמרחק בין המשיק העובר דרכה למוקד הוא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p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.  </a:t>
                </a:r>
                <a:endParaRPr lang="he-IL" dirty="0"/>
              </a:p>
            </p:txBody>
          </p:sp>
        </mc:Choice>
        <mc:Fallback xmlns="">
          <p:sp>
            <p:nvSpPr>
              <p:cNvPr id="9" name="מלבן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1406600"/>
                <a:ext cx="6096000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5660" r="-900" b="-141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10"/>
              <p:cNvSpPr/>
              <p:nvPr/>
            </p:nvSpPr>
            <p:spPr>
              <a:xfrm>
                <a:off x="6007100" y="2174961"/>
                <a:ext cx="6096000" cy="2031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נתון:</a:t>
                </a: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פרבולה קנונית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𝑝𝑥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F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מוקד הפרבולה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T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נקודה על הפרבולה.</a:t>
                </a: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מרחק המשיק הנ"ל מהנקודה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F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שווה  ל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p</a:t>
                </a:r>
              </a:p>
              <a:p>
                <a:endParaRPr lang="he-IL" dirty="0" smtClean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צריך לחשב את שיעור הנקודה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T</a:t>
                </a:r>
                <a:endParaRPr lang="he-IL" dirty="0"/>
              </a:p>
            </p:txBody>
          </p:sp>
        </mc:Choice>
        <mc:Fallback xmlns="">
          <p:sp>
            <p:nvSpPr>
              <p:cNvPr id="11" name="מלבן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2174961"/>
                <a:ext cx="6096000" cy="2031325"/>
              </a:xfrm>
              <a:prstGeom prst="rect">
                <a:avLst/>
              </a:prstGeom>
              <a:blipFill rotWithShape="0">
                <a:blip r:embed="rId4"/>
                <a:stretch>
                  <a:fillRect t="-1802" r="-1000" b="-39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9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525" y="3381233"/>
            <a:ext cx="8410575" cy="3743325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>
            <a:off x="4801163" y="1207027"/>
            <a:ext cx="7301937" cy="214263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575"/>
            <a:ext cx="4150562" cy="479742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4ה</a:t>
            </a:r>
          </a:p>
        </p:txBody>
      </p:sp>
      <p:sp>
        <p:nvSpPr>
          <p:cNvPr id="8" name="מלבן 7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10"/>
              <p:cNvSpPr/>
              <p:nvPr/>
            </p:nvSpPr>
            <p:spPr>
              <a:xfrm>
                <a:off x="5829300" y="1220604"/>
                <a:ext cx="6096000" cy="2031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נתון:</a:t>
                </a: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פרבולה קנונית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𝑝𝑥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F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מוקד הפרבולה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T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נקודה על הפרבולה.</a:t>
                </a: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מרחק המשיק הנ"ל מהנקודה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F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שווה  ל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p</a:t>
                </a:r>
              </a:p>
              <a:p>
                <a:endParaRPr lang="he-IL" dirty="0" smtClean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צריך לחשב את שיעור הנקודה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T</a:t>
                </a:r>
                <a:endParaRPr lang="he-IL" dirty="0"/>
              </a:p>
            </p:txBody>
          </p:sp>
        </mc:Choice>
        <mc:Fallback xmlns="">
          <p:sp>
            <p:nvSpPr>
              <p:cNvPr id="11" name="מלבן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1220604"/>
                <a:ext cx="6096000" cy="2031325"/>
              </a:xfrm>
              <a:prstGeom prst="rect">
                <a:avLst/>
              </a:prstGeom>
              <a:blipFill rotWithShape="0">
                <a:blip r:embed="rId4"/>
                <a:stretch>
                  <a:fillRect t="-1502" r="-1000" b="-39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2356" y="1524178"/>
            <a:ext cx="2693744" cy="1843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0928" y="2182484"/>
            <a:ext cx="9187133" cy="42011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he-IL" sz="2200" dirty="0" smtClean="0"/>
              <a:t>א. </a:t>
            </a: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סמנו </a:t>
            </a:r>
            <a:r>
              <a:rPr lang="he-IL" sz="22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נקודה</a:t>
            </a:r>
            <a:r>
              <a:rPr lang="ru-RU" sz="2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C  </a:t>
            </a:r>
            <a:r>
              <a:rPr lang="he-IL" sz="22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בקרבת אחת משפות הדף כמתואר בציור</a:t>
            </a: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ב.  סמנו </a:t>
            </a:r>
            <a:r>
              <a:rPr lang="he-IL" sz="22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נקודה </a:t>
            </a:r>
            <a:r>
              <a:rPr lang="ru-RU" sz="2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</a:t>
            </a:r>
            <a:r>
              <a:rPr lang="he-IL" sz="22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על שפת הדף אליה התייחסתם </a:t>
            </a: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קודם.</a:t>
            </a:r>
          </a:p>
          <a:p>
            <a:pPr lvl="0" fontAlgn="base">
              <a:lnSpc>
                <a:spcPct val="150000"/>
              </a:lnSpc>
            </a:pP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ג.  קפלו </a:t>
            </a:r>
            <a:r>
              <a:rPr lang="he-IL" sz="22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את הדף כך שהנקודה </a:t>
            </a:r>
            <a:r>
              <a:rPr lang="ru-RU" sz="2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C</a:t>
            </a:r>
            <a:r>
              <a:rPr lang="he-IL" sz="22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תתלכד עם הנקודה </a:t>
            </a:r>
            <a:r>
              <a:rPr lang="ru-RU" sz="2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</a:t>
            </a: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ד.  פתחו </a:t>
            </a:r>
            <a:r>
              <a:rPr lang="he-IL" sz="22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את הקפל והדגישו את הקיפול בעזרת סרגל וכלי כתיבה</a:t>
            </a: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ה.  חיזרו </a:t>
            </a:r>
            <a:r>
              <a:rPr lang="he-IL" sz="22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השלבים ב' – ד' עם נקודות אקראיות נוספות שתבחרו על אותה שפה</a:t>
            </a: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ו.  השוו </a:t>
            </a:r>
            <a:r>
              <a:rPr lang="he-IL" sz="22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את הנייר המקופל שלכם עם זה של חברכם מה דומה ומה שונה</a:t>
            </a: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?</a:t>
            </a:r>
          </a:p>
          <a:p>
            <a:pPr lvl="0" fontAlgn="base">
              <a:lnSpc>
                <a:spcPct val="150000"/>
              </a:lnSpc>
            </a:pPr>
            <a:r>
              <a:rPr lang="he-IL" sz="22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ז. </a:t>
            </a:r>
            <a:r>
              <a:rPr lang="he-IL" sz="2400" dirty="0"/>
              <a:t>קווי הקיפולים יוצרים מעטפת של עקום. מהו לדעתכם? </a:t>
            </a:r>
            <a:endParaRPr lang="he-IL" sz="2200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>
              <a:lnSpc>
                <a:spcPct val="150000"/>
              </a:lnSpc>
            </a:pPr>
            <a:endParaRPr lang="en-US" sz="2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8" name="Picture 22" descr="https://encrypted-tbn2.gstatic.com/images?q=tbn:ANd9GcQQri6D-hSN5xxHZvSRKgf6U7704FQXhfrNZuFT4uUoLHII-vM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6" y="5208946"/>
            <a:ext cx="1449911" cy="14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5" y="3648238"/>
            <a:ext cx="1336713" cy="1381196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9328" y="-107038"/>
            <a:ext cx="697014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accent2">
                    <a:lumMod val="75000"/>
                  </a:schemeClr>
                </a:solidFill>
              </a:rPr>
              <a:t>מתחילים ביצירה</a:t>
            </a:r>
          </a:p>
          <a:p>
            <a:r>
              <a:rPr lang="he-IL" sz="2600" b="1" dirty="0"/>
              <a:t>בידיכם דף נייר מלבני, פעלו על פי השלבים הבאים</a:t>
            </a:r>
            <a:r>
              <a:rPr lang="ru-RU" sz="2600" b="1" i="1" dirty="0"/>
              <a:t>:</a:t>
            </a:r>
            <a:endParaRPr lang="he-IL" sz="2600" b="1" dirty="0"/>
          </a:p>
          <a:p>
            <a:endParaRPr lang="he-IL" sz="3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מעוגל 11"/>
          <p:cNvSpPr/>
          <p:nvPr/>
        </p:nvSpPr>
        <p:spPr>
          <a:xfrm>
            <a:off x="4801163" y="1207027"/>
            <a:ext cx="7301937" cy="214263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575"/>
            <a:ext cx="4150562" cy="479742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4ה</a:t>
            </a:r>
          </a:p>
        </p:txBody>
      </p:sp>
      <p:sp>
        <p:nvSpPr>
          <p:cNvPr id="8" name="מלבן 7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10"/>
              <p:cNvSpPr/>
              <p:nvPr/>
            </p:nvSpPr>
            <p:spPr>
              <a:xfrm>
                <a:off x="5829300" y="1220604"/>
                <a:ext cx="6096000" cy="2031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נתון:</a:t>
                </a: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פרבולה קנונית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𝑝𝑥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F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מוקד הפרבולה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T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נקודה על הפרבולה.</a:t>
                </a: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מרחק המשיק הנ"ל מהנקודה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F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שווה  ל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p</a:t>
                </a:r>
              </a:p>
              <a:p>
                <a:endParaRPr lang="he-IL" dirty="0" smtClean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צריך לחשב את שיעור הנקודה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T</a:t>
                </a:r>
                <a:endParaRPr lang="he-IL" dirty="0"/>
              </a:p>
            </p:txBody>
          </p:sp>
        </mc:Choice>
        <mc:Fallback xmlns="">
          <p:sp>
            <p:nvSpPr>
              <p:cNvPr id="11" name="מלבן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1220604"/>
                <a:ext cx="6096000" cy="2031325"/>
              </a:xfrm>
              <a:prstGeom prst="rect">
                <a:avLst/>
              </a:prstGeom>
              <a:blipFill rotWithShape="0">
                <a:blip r:embed="rId3"/>
                <a:stretch>
                  <a:fillRect t="-1502" r="-1000" b="-39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390900"/>
            <a:ext cx="7772400" cy="34671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1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24" y="228166"/>
            <a:ext cx="9735850" cy="6906629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5</a:t>
            </a:r>
          </a:p>
        </p:txBody>
      </p:sp>
      <p:sp>
        <p:nvSpPr>
          <p:cNvPr id="5" name="מלבן 4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המשימה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8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6159500" y="1207027"/>
            <a:ext cx="5943600" cy="297127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5</a:t>
            </a:r>
          </a:p>
        </p:txBody>
      </p:sp>
      <p:sp>
        <p:nvSpPr>
          <p:cNvPr id="5" name="מלבן 4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המשימה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5829300" y="1220604"/>
                <a:ext cx="6096000" cy="25853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e-IL" b="1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נתון:</a:t>
                </a: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פרבולה קנונית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𝑝𝑥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F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מוקד הפרבולה,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A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ו -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G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נקודות על גרף הפרבולה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AG 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מיתר העובר דרך מוקד הפרבולה.</a:t>
                </a: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מעבירים שני משיקים לפרבולה בנקודות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A</a:t>
                </a: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  ו -  </a:t>
                </a:r>
                <a:r>
                  <a:rPr lang="en-US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G</a:t>
                </a:r>
                <a:endParaRPr lang="he-IL" dirty="0" smtClean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endParaRPr lang="he-IL" dirty="0" smtClean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he-IL" b="1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צ"ל </a:t>
                </a: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א.  המשיקים נפגשים על מדריך הפרבולה</a:t>
                </a:r>
              </a:p>
              <a:p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ב.   המשיקים מאונכים זה לזה</a:t>
                </a:r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1220604"/>
                <a:ext cx="6096000" cy="2585323"/>
              </a:xfrm>
              <a:prstGeom prst="rect">
                <a:avLst/>
              </a:prstGeom>
              <a:blipFill rotWithShape="0">
                <a:blip r:embed="rId2"/>
                <a:stretch>
                  <a:fillRect t="-1179" r="-1000" b="-28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662" y="5353050"/>
            <a:ext cx="4140638" cy="9842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42" y="1109757"/>
            <a:ext cx="4792558" cy="562124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" y="527861"/>
            <a:ext cx="4333182" cy="5860473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5</a:t>
            </a:r>
          </a:p>
        </p:txBody>
      </p:sp>
      <p:sp>
        <p:nvSpPr>
          <p:cNvPr id="6" name="מלבן 5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 סעיף ב' (לפני סעיף א')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187" y="1682574"/>
            <a:ext cx="8094813" cy="333209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1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" y="739475"/>
            <a:ext cx="4333182" cy="586047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428" y="1820430"/>
            <a:ext cx="7248525" cy="283845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פתרון משימה 5</a:t>
            </a:r>
          </a:p>
        </p:txBody>
      </p:sp>
      <p:sp>
        <p:nvSpPr>
          <p:cNvPr id="7" name="מלבן 6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פתרון סעיף א'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שאלת בגרות</a:t>
            </a:r>
          </a:p>
        </p:txBody>
      </p:sp>
      <p:sp>
        <p:nvSpPr>
          <p:cNvPr id="7" name="מלבן 6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שאלון 807 קיץ תשע"ו מועד ב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8" name="תמונה 7"/>
          <p:cNvPicPr/>
          <p:nvPr/>
        </p:nvPicPr>
        <p:blipFill>
          <a:blip r:embed="rId2"/>
          <a:stretch>
            <a:fillRect/>
          </a:stretch>
        </p:blipFill>
        <p:spPr>
          <a:xfrm>
            <a:off x="3263900" y="1285744"/>
            <a:ext cx="6629400" cy="51404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4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שאלת בגרות</a:t>
            </a:r>
          </a:p>
        </p:txBody>
      </p:sp>
      <p:sp>
        <p:nvSpPr>
          <p:cNvPr id="7" name="מלבן 6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שאלון 807 קיץ תשע"ו מועד ב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03" y="1208468"/>
            <a:ext cx="7308550" cy="21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שאלת בגרות</a:t>
            </a:r>
          </a:p>
        </p:txBody>
      </p:sp>
      <p:sp>
        <p:nvSpPr>
          <p:cNvPr id="7" name="מלבן 6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שאלון 807 קיץ תשע"ו מועד ב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450" y="1094652"/>
            <a:ext cx="7308550" cy="2194473"/>
          </a:xfrm>
          <a:prstGeom prst="rect">
            <a:avLst/>
          </a:prstGeom>
        </p:spPr>
      </p:pic>
      <p:pic>
        <p:nvPicPr>
          <p:cNvPr id="8" name="תמונה 7"/>
          <p:cNvPicPr/>
          <p:nvPr/>
        </p:nvPicPr>
        <p:blipFill>
          <a:blip r:embed="rId4"/>
          <a:stretch>
            <a:fillRect/>
          </a:stretch>
        </p:blipFill>
        <p:spPr>
          <a:xfrm>
            <a:off x="286498" y="1561381"/>
            <a:ext cx="5622596" cy="488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שאלת בגרות</a:t>
            </a:r>
          </a:p>
        </p:txBody>
      </p:sp>
      <p:sp>
        <p:nvSpPr>
          <p:cNvPr id="7" name="מלבן 6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שאלון 807 קיץ תשע"ו מועד ב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450" y="1094652"/>
            <a:ext cx="7308550" cy="2194473"/>
          </a:xfrm>
          <a:prstGeom prst="rect">
            <a:avLst/>
          </a:prstGeom>
        </p:spPr>
      </p:pic>
      <p:pic>
        <p:nvPicPr>
          <p:cNvPr id="8" name="תמונה 7"/>
          <p:cNvPicPr/>
          <p:nvPr/>
        </p:nvPicPr>
        <p:blipFill>
          <a:blip r:embed="rId4"/>
          <a:stretch>
            <a:fillRect/>
          </a:stretch>
        </p:blipFill>
        <p:spPr>
          <a:xfrm>
            <a:off x="286498" y="1561381"/>
            <a:ext cx="5622596" cy="488255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935" y="4038418"/>
            <a:ext cx="4857750" cy="24765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255" y="4289751"/>
            <a:ext cx="28765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7800" y="-3850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שאלת בגרות</a:t>
            </a:r>
          </a:p>
        </p:txBody>
      </p:sp>
      <p:sp>
        <p:nvSpPr>
          <p:cNvPr id="7" name="מלבן 6"/>
          <p:cNvSpPr/>
          <p:nvPr/>
        </p:nvSpPr>
        <p:spPr>
          <a:xfrm>
            <a:off x="4114801" y="586398"/>
            <a:ext cx="7916152" cy="51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1000"/>
              </a:spcAft>
            </a:pPr>
            <a:r>
              <a:rPr lang="he-IL" sz="2000" b="1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שאלון 807 קיץ תשע"ו מועד ב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450" y="1094652"/>
            <a:ext cx="7308550" cy="2194473"/>
          </a:xfrm>
          <a:prstGeom prst="rect">
            <a:avLst/>
          </a:prstGeom>
        </p:spPr>
      </p:pic>
      <p:pic>
        <p:nvPicPr>
          <p:cNvPr id="8" name="תמונה 7"/>
          <p:cNvPicPr/>
          <p:nvPr/>
        </p:nvPicPr>
        <p:blipFill>
          <a:blip r:embed="rId4"/>
          <a:stretch>
            <a:fillRect/>
          </a:stretch>
        </p:blipFill>
        <p:spPr>
          <a:xfrm>
            <a:off x="286498" y="1561381"/>
            <a:ext cx="5622596" cy="488255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051" y="3827881"/>
            <a:ext cx="4752346" cy="19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1" y="2311309"/>
            <a:ext cx="4786387" cy="3959525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987614" y="1480312"/>
            <a:ext cx="8476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ea typeface="Tahoma" panose="020B0604030504040204" pitchFamily="34" charset="0"/>
              </a:rPr>
              <a:t>כדי להוכיח שהעקום התוחם את הקפלים מתאר פרבולה שהמוקד שלה הוא הנקודה  </a:t>
            </a:r>
            <a:r>
              <a:rPr lang="en-US" sz="2400" dirty="0" smtClean="0">
                <a:latin typeface="David" panose="020E0502060401010101" pitchFamily="34" charset="-79"/>
                <a:ea typeface="Tahoma" panose="020B0604030504040204" pitchFamily="34" charset="0"/>
              </a:rPr>
              <a:t> </a:t>
            </a:r>
            <a:r>
              <a:rPr lang="en-US" sz="2400" i="1" dirty="0" smtClean="0">
                <a:latin typeface="David" panose="020E0502060401010101" pitchFamily="34" charset="-79"/>
                <a:ea typeface="Tahoma" panose="020B0604030504040204" pitchFamily="34" charset="0"/>
              </a:rPr>
              <a:t>C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</a:rPr>
              <a:t> 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</a:rPr>
              <a:t>והמדריך שלה הוא הישר </a:t>
            </a:r>
            <a:r>
              <a:rPr lang="en-US" sz="2400" dirty="0" smtClean="0">
                <a:latin typeface="Freestyle Script" panose="030804020302050B0404" pitchFamily="66" charset="0"/>
                <a:ea typeface="Tahoma" panose="020B0604030504040204" pitchFamily="34" charset="0"/>
              </a:rPr>
              <a:t>l 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</a:rPr>
              <a:t>  עלינו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</a:rPr>
              <a:t>להוכיח שתי טענות:</a:t>
            </a:r>
            <a:endParaRPr lang="he-IL" sz="2400" dirty="0"/>
          </a:p>
        </p:txBody>
      </p:sp>
      <p:sp>
        <p:nvSpPr>
          <p:cNvPr id="6" name="מלבן 5"/>
          <p:cNvSpPr/>
          <p:nvPr/>
        </p:nvSpPr>
        <p:spPr>
          <a:xfrm>
            <a:off x="5228805" y="251680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buClr>
                <a:srgbClr val="365F91"/>
              </a:buClr>
              <a:buFont typeface="+mj-cs"/>
              <a:buAutoNum type="hebrew2Minus"/>
              <a:tabLst>
                <a:tab pos="233680" algn="l"/>
              </a:tabLst>
            </a:pPr>
            <a:r>
              <a:rPr lang="he-IL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האנך האמצעי לקטע המחבר את מוקד הפרבולה עם נקודה על מדריך הפרבולה, משיק לפרבולה.</a:t>
            </a:r>
            <a:endParaRPr lang="en-US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buClr>
                <a:srgbClr val="365F91"/>
              </a:buClr>
              <a:buFont typeface="+mj-cs"/>
              <a:buAutoNum type="hebrew2Minus"/>
              <a:tabLst>
                <a:tab pos="233680" algn="l"/>
              </a:tabLst>
            </a:pPr>
            <a:r>
              <a:rPr lang="he-IL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המשיק לפרבולה הוא אנך אמצעי לקטע המחבר את מוקד הפרבולה עם היטל נקודת ההשקה על מדריך הפרבולה</a:t>
            </a:r>
            <a:endParaRPr lang="en-US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0" y="0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20014"/>
            <a:ext cx="11950700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accent2">
                    <a:lumMod val="75000"/>
                  </a:schemeClr>
                </a:solidFill>
              </a:rPr>
              <a:t>כיצד נוכיח כי קיפולי הנייר יוצרים פרבולה?</a:t>
            </a:r>
          </a:p>
          <a:p>
            <a:endParaRPr lang="he-IL" sz="3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048000" y="1479163"/>
            <a:ext cx="8928100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e-IL" sz="2000" dirty="0"/>
              <a:t>בני גורן, מתמטיקה 5 </a:t>
            </a:r>
            <a:r>
              <a:rPr lang="he-IL" sz="2000" dirty="0" err="1"/>
              <a:t>יח"ל</a:t>
            </a:r>
            <a:r>
              <a:rPr lang="he-IL" sz="2000" dirty="0"/>
              <a:t>, כרך ג-1 עמודים 144 - 145</a:t>
            </a:r>
            <a:endParaRPr lang="en-US" sz="2000" dirty="0"/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e-IL" u="sng" dirty="0" smtClean="0">
                <a:solidFill>
                  <a:srgbClr val="95B3D7"/>
                </a:solidFill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דוד </a:t>
            </a:r>
            <a:r>
              <a:rPr lang="he-IL" u="sng" dirty="0">
                <a:solidFill>
                  <a:srgbClr val="95B3D7"/>
                </a:solidFill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ח. (2002), הפרבולה כצורה גיאומטרית,  </a:t>
            </a:r>
            <a:r>
              <a:rPr lang="he-IL" u="sng" dirty="0" err="1">
                <a:solidFill>
                  <a:srgbClr val="95B3D7"/>
                </a:solidFill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על"ה</a:t>
            </a:r>
            <a:r>
              <a:rPr lang="he-IL" u="sng" dirty="0">
                <a:solidFill>
                  <a:srgbClr val="95B3D7"/>
                </a:solidFill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 29, עמ' 22-29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e-IL" u="sng" dirty="0">
                <a:solidFill>
                  <a:srgbClr val="95B3D7"/>
                </a:solidFill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מכון ויצמן, גיאומטריה של פרבולות – מדריך למורה</a:t>
            </a:r>
            <a:r>
              <a:rPr lang="en-US" dirty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e-IL" dirty="0" smtClean="0">
              <a:latin typeface="David" panose="020E0502060401010101" pitchFamily="34" charset="-79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מרכז מורים למתמטיקה בחינוך העל יסודי, לקפל פרבולה</a:t>
            </a:r>
            <a:endParaRPr lang="he-IL" dirty="0" smtClean="0">
              <a:latin typeface="David" panose="020E0502060401010101" pitchFamily="34" charset="-79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93700" y="-7047"/>
            <a:ext cx="123698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b="1" dirty="0" smtClean="0">
                <a:solidFill>
                  <a:schemeClr val="accent2">
                    <a:lumMod val="75000"/>
                  </a:schemeClr>
                </a:solidFill>
              </a:rPr>
              <a:t>מקורות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2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5974151" y="2274588"/>
            <a:ext cx="5994400" cy="69403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6174236" y="2322291"/>
            <a:ext cx="55942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</a:rPr>
              <a:t>משיק לפרבולה הוא ישר שאינו מאונך למדריך הפרבולה ויש לו נקודה משותפת אחת ויחידה עם הפרבולה</a:t>
            </a:r>
            <a:endParaRPr lang="he-IL" dirty="0">
              <a:latin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886" y="-7745"/>
            <a:ext cx="119507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accent2">
                    <a:lumMod val="75000"/>
                  </a:schemeClr>
                </a:solidFill>
              </a:rPr>
              <a:t>כיצד נוכיח כי קיפולי הנייר יוצרים פרבולה?</a:t>
            </a:r>
          </a:p>
          <a:p>
            <a:pPr lvl="0"/>
            <a:r>
              <a:rPr lang="he-IL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הגדרה: משיק לפרבולה</a:t>
            </a:r>
            <a:endParaRPr lang="en-US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8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07" y="1590675"/>
            <a:ext cx="3265788" cy="38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5900010" y="3278285"/>
            <a:ext cx="5994400" cy="187934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886" y="-7745"/>
            <a:ext cx="119507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accent2">
                    <a:lumMod val="75000"/>
                  </a:schemeClr>
                </a:solidFill>
              </a:rPr>
              <a:t>כיצד נוכיח כי קיפולי הנייר יוצרים פרבולה?</a:t>
            </a:r>
          </a:p>
          <a:p>
            <a:pPr lvl="0"/>
            <a:r>
              <a:rPr lang="he-IL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מה צריך להוכיח?</a:t>
            </a:r>
            <a:endParaRPr lang="en-US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8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07" y="1590675"/>
            <a:ext cx="3265788" cy="3832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4236" y="3299739"/>
            <a:ext cx="5299824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he-IL" dirty="0">
                <a:solidFill>
                  <a:schemeClr val="tx1"/>
                </a:solidFill>
              </a:rPr>
              <a:t>האנך האמצעי לקטע המחבר את מוקד הפרבולה עם נקודה על מדריך הפרבולה, משיק לפרבולה.</a:t>
            </a:r>
          </a:p>
          <a:p>
            <a:pPr algn="r"/>
            <a:endParaRPr lang="he-IL" dirty="0">
              <a:solidFill>
                <a:schemeClr val="tx1"/>
              </a:solidFill>
            </a:endParaRPr>
          </a:p>
          <a:p>
            <a:pPr algn="r"/>
            <a:r>
              <a:rPr lang="he-IL" dirty="0">
                <a:solidFill>
                  <a:schemeClr val="tx1"/>
                </a:solidFill>
              </a:rPr>
              <a:t>המשיק לפרבולה הוא אנך אמצעי לקטע המחבר את מוקד הפרבולה עם היטל נקודת ההשקה על מדריך הפרבולה</a:t>
            </a:r>
            <a:endParaRPr lang="en-US" dirty="0">
              <a:solidFill>
                <a:schemeClr val="tx1"/>
              </a:solidFill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6" y="1436265"/>
            <a:ext cx="6164135" cy="4757448"/>
          </a:xfrm>
          <a:prstGeom prst="rect">
            <a:avLst/>
          </a:prstGeom>
        </p:spPr>
      </p:pic>
      <p:sp>
        <p:nvSpPr>
          <p:cNvPr id="8" name="מלבן מעוגל 7"/>
          <p:cNvSpPr/>
          <p:nvPr/>
        </p:nvSpPr>
        <p:spPr>
          <a:xfrm>
            <a:off x="5969000" y="1341584"/>
            <a:ext cx="5994400" cy="265891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6096000" y="1389287"/>
            <a:ext cx="559423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נתון: </a:t>
            </a:r>
          </a:p>
          <a:p>
            <a:r>
              <a:rPr lang="he-IL" dirty="0" smtClean="0">
                <a:latin typeface="David" panose="020E0502060401010101" pitchFamily="34" charset="-79"/>
              </a:rPr>
              <a:t>ישר </a:t>
            </a:r>
            <a:r>
              <a:rPr lang="en-US" dirty="0" smtClean="0">
                <a:latin typeface="Freestyle Script" panose="030804020302050B0404" pitchFamily="66" charset="0"/>
              </a:rPr>
              <a:t>l</a:t>
            </a:r>
            <a:r>
              <a:rPr lang="he-IL" dirty="0" smtClean="0">
                <a:latin typeface="David" panose="020E0502060401010101" pitchFamily="34" charset="-79"/>
              </a:rPr>
              <a:t> ונקודה  </a:t>
            </a:r>
            <a:r>
              <a:rPr lang="en-US" dirty="0" smtClean="0">
                <a:latin typeface="David" panose="020E0502060401010101" pitchFamily="34" charset="-79"/>
              </a:rPr>
              <a:t>C</a:t>
            </a:r>
            <a:r>
              <a:rPr lang="he-IL" dirty="0" smtClean="0">
                <a:latin typeface="David" panose="020E0502060401010101" pitchFamily="34" charset="-79"/>
              </a:rPr>
              <a:t>  שאינה על הישר הנתון.</a:t>
            </a:r>
          </a:p>
          <a:p>
            <a:r>
              <a:rPr lang="he-IL" dirty="0" smtClean="0">
                <a:latin typeface="David" panose="020E0502060401010101" pitchFamily="34" charset="-79"/>
              </a:rPr>
              <a:t>בוחרים נקודה כלשהי  </a:t>
            </a:r>
            <a:r>
              <a:rPr lang="en-US" dirty="0" smtClean="0">
                <a:latin typeface="David" panose="020E0502060401010101" pitchFamily="34" charset="-79"/>
              </a:rPr>
              <a:t>D</a:t>
            </a:r>
            <a:r>
              <a:rPr lang="he-IL" dirty="0" smtClean="0">
                <a:latin typeface="David" panose="020E0502060401010101" pitchFamily="34" charset="-79"/>
              </a:rPr>
              <a:t>  על הישר הנתון ומעבירים ישר נוסף  </a:t>
            </a:r>
            <a:r>
              <a:rPr lang="en-US" dirty="0" smtClean="0">
                <a:latin typeface="David" panose="020E0502060401010101" pitchFamily="34" charset="-79"/>
              </a:rPr>
              <a:t>m</a:t>
            </a:r>
            <a:r>
              <a:rPr lang="he-IL" dirty="0" smtClean="0">
                <a:latin typeface="David" panose="020E0502060401010101" pitchFamily="34" charset="-79"/>
              </a:rPr>
              <a:t> שהוא אנך אמצעי לקטע  </a:t>
            </a:r>
            <a:r>
              <a:rPr lang="en-US" dirty="0" smtClean="0">
                <a:latin typeface="David" panose="020E0502060401010101" pitchFamily="34" charset="-79"/>
              </a:rPr>
              <a:t>CD</a:t>
            </a:r>
            <a:r>
              <a:rPr lang="he-IL" dirty="0" smtClean="0">
                <a:latin typeface="David" panose="020E0502060401010101" pitchFamily="34" charset="-79"/>
              </a:rPr>
              <a:t>. </a:t>
            </a:r>
            <a:r>
              <a:rPr lang="en-US" dirty="0" smtClean="0">
                <a:latin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</a:endParaRPr>
          </a:p>
          <a:p>
            <a:r>
              <a:rPr lang="he-IL" b="1" dirty="0" smtClean="0">
                <a:latin typeface="David" panose="020E0502060401010101" pitchFamily="34" charset="-79"/>
              </a:rPr>
              <a:t>צ"ל:  </a:t>
            </a:r>
          </a:p>
          <a:p>
            <a:r>
              <a:rPr lang="he-IL" dirty="0" smtClean="0">
                <a:latin typeface="David" panose="020E0502060401010101" pitchFamily="34" charset="-79"/>
              </a:rPr>
              <a:t>קיימת נקודה אחת ויחידה על הישר  </a:t>
            </a:r>
            <a:r>
              <a:rPr lang="en-US" dirty="0" smtClean="0">
                <a:latin typeface="David" panose="020E0502060401010101" pitchFamily="34" charset="-79"/>
              </a:rPr>
              <a:t>m</a:t>
            </a:r>
            <a:r>
              <a:rPr lang="he-IL" dirty="0" smtClean="0">
                <a:latin typeface="David" panose="020E0502060401010101" pitchFamily="34" charset="-79"/>
              </a:rPr>
              <a:t>  הנמצאת במרחקים שווים מישר  </a:t>
            </a:r>
            <a:r>
              <a:rPr lang="en-US" dirty="0">
                <a:latin typeface="Freestyle Script" panose="030804020302050B0404" pitchFamily="66" charset="0"/>
              </a:rPr>
              <a:t>l</a:t>
            </a:r>
            <a:r>
              <a:rPr lang="he-IL" dirty="0" smtClean="0">
                <a:latin typeface="David" panose="020E0502060401010101" pitchFamily="34" charset="-79"/>
              </a:rPr>
              <a:t>  והנקודה </a:t>
            </a:r>
            <a:r>
              <a:rPr lang="en-US" dirty="0" smtClean="0">
                <a:latin typeface="David" panose="020E0502060401010101" pitchFamily="34" charset="-79"/>
              </a:rPr>
              <a:t>C</a:t>
            </a:r>
            <a:r>
              <a:rPr lang="he-IL" dirty="0" smtClean="0">
                <a:latin typeface="David" panose="020E0502060401010101" pitchFamily="34" charset="-79"/>
              </a:rPr>
              <a:t>.</a:t>
            </a:r>
            <a:endParaRPr lang="he-IL" dirty="0">
              <a:latin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886" y="-7745"/>
            <a:ext cx="119507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accent2">
                    <a:lumMod val="75000"/>
                  </a:schemeClr>
                </a:solidFill>
              </a:rPr>
              <a:t>כיצד נוכיח כי קיפולי הנייר יוצרים פרבולה?</a:t>
            </a:r>
          </a:p>
          <a:p>
            <a:pPr lvl="0"/>
            <a:r>
              <a:rPr lang="he-IL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האנך האמצעי לקטע המחבר את מוקד הפרבולה עם נקודה על מדריך הפרבולה, משיק לפרבולה</a:t>
            </a:r>
            <a:r>
              <a:rPr lang="he-IL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8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5969000" y="1341584"/>
            <a:ext cx="5994400" cy="265891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6096000" y="1389287"/>
            <a:ext cx="559423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נתון: </a:t>
            </a:r>
          </a:p>
          <a:p>
            <a:r>
              <a:rPr lang="he-IL" dirty="0" smtClean="0">
                <a:latin typeface="David" panose="020E0502060401010101" pitchFamily="34" charset="-79"/>
              </a:rPr>
              <a:t>ישר </a:t>
            </a:r>
            <a:r>
              <a:rPr lang="en-US" dirty="0" smtClean="0">
                <a:latin typeface="Freestyle Script" panose="030804020302050B0404" pitchFamily="66" charset="0"/>
              </a:rPr>
              <a:t>l</a:t>
            </a:r>
            <a:r>
              <a:rPr lang="he-IL" dirty="0" smtClean="0">
                <a:latin typeface="David" panose="020E0502060401010101" pitchFamily="34" charset="-79"/>
              </a:rPr>
              <a:t> ונקודה  </a:t>
            </a:r>
            <a:r>
              <a:rPr lang="en-US" dirty="0" smtClean="0">
                <a:latin typeface="David" panose="020E0502060401010101" pitchFamily="34" charset="-79"/>
              </a:rPr>
              <a:t>C</a:t>
            </a:r>
            <a:r>
              <a:rPr lang="he-IL" dirty="0" smtClean="0">
                <a:latin typeface="David" panose="020E0502060401010101" pitchFamily="34" charset="-79"/>
              </a:rPr>
              <a:t>  שאינה על הישר הנתון.</a:t>
            </a:r>
          </a:p>
          <a:p>
            <a:r>
              <a:rPr lang="he-IL" dirty="0" smtClean="0">
                <a:latin typeface="David" panose="020E0502060401010101" pitchFamily="34" charset="-79"/>
              </a:rPr>
              <a:t>בוחרים נקודה כלשהי  </a:t>
            </a:r>
            <a:r>
              <a:rPr lang="en-US" dirty="0" smtClean="0">
                <a:latin typeface="David" panose="020E0502060401010101" pitchFamily="34" charset="-79"/>
              </a:rPr>
              <a:t>D</a:t>
            </a:r>
            <a:r>
              <a:rPr lang="he-IL" dirty="0" smtClean="0">
                <a:latin typeface="David" panose="020E0502060401010101" pitchFamily="34" charset="-79"/>
              </a:rPr>
              <a:t>  על הישר הנתון ומעבירים ישר נוסף  </a:t>
            </a:r>
            <a:r>
              <a:rPr lang="en-US" dirty="0" smtClean="0">
                <a:latin typeface="David" panose="020E0502060401010101" pitchFamily="34" charset="-79"/>
              </a:rPr>
              <a:t>m</a:t>
            </a:r>
            <a:r>
              <a:rPr lang="he-IL" dirty="0" smtClean="0">
                <a:latin typeface="David" panose="020E0502060401010101" pitchFamily="34" charset="-79"/>
              </a:rPr>
              <a:t> שהוא אנך אמצעי לקטע  </a:t>
            </a:r>
            <a:r>
              <a:rPr lang="en-US" dirty="0" smtClean="0">
                <a:latin typeface="David" panose="020E0502060401010101" pitchFamily="34" charset="-79"/>
              </a:rPr>
              <a:t>CD</a:t>
            </a:r>
            <a:r>
              <a:rPr lang="he-IL" dirty="0" smtClean="0">
                <a:latin typeface="David" panose="020E0502060401010101" pitchFamily="34" charset="-79"/>
              </a:rPr>
              <a:t>. </a:t>
            </a:r>
            <a:r>
              <a:rPr lang="en-US" dirty="0" smtClean="0">
                <a:latin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</a:endParaRPr>
          </a:p>
          <a:p>
            <a:r>
              <a:rPr lang="he-IL" b="1" dirty="0" smtClean="0">
                <a:latin typeface="David" panose="020E0502060401010101" pitchFamily="34" charset="-79"/>
              </a:rPr>
              <a:t>צ"ל:  </a:t>
            </a:r>
          </a:p>
          <a:p>
            <a:r>
              <a:rPr lang="he-IL" dirty="0" smtClean="0">
                <a:latin typeface="David" panose="020E0502060401010101" pitchFamily="34" charset="-79"/>
              </a:rPr>
              <a:t>קיימת נקודה אחת ויחידה על הישר  </a:t>
            </a:r>
            <a:r>
              <a:rPr lang="en-US" dirty="0" smtClean="0">
                <a:latin typeface="David" panose="020E0502060401010101" pitchFamily="34" charset="-79"/>
              </a:rPr>
              <a:t>m</a:t>
            </a:r>
            <a:r>
              <a:rPr lang="he-IL" dirty="0" smtClean="0">
                <a:latin typeface="David" panose="020E0502060401010101" pitchFamily="34" charset="-79"/>
              </a:rPr>
              <a:t>  הנמצאת במרחקים שווים מישר  </a:t>
            </a:r>
            <a:r>
              <a:rPr lang="en-US" dirty="0">
                <a:latin typeface="Freestyle Script" panose="030804020302050B0404" pitchFamily="66" charset="0"/>
              </a:rPr>
              <a:t>l</a:t>
            </a:r>
            <a:r>
              <a:rPr lang="he-IL" dirty="0" smtClean="0">
                <a:latin typeface="David" panose="020E0502060401010101" pitchFamily="34" charset="-79"/>
              </a:rPr>
              <a:t>  והנקודה </a:t>
            </a:r>
            <a:r>
              <a:rPr lang="en-US" dirty="0" smtClean="0">
                <a:latin typeface="David" panose="020E0502060401010101" pitchFamily="34" charset="-79"/>
              </a:rPr>
              <a:t>C</a:t>
            </a:r>
            <a:r>
              <a:rPr lang="he-IL" dirty="0" smtClean="0">
                <a:latin typeface="David" panose="020E0502060401010101" pitchFamily="34" charset="-79"/>
              </a:rPr>
              <a:t>.</a:t>
            </a:r>
            <a:endParaRPr lang="he-IL" dirty="0">
              <a:latin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650" y="-46977"/>
            <a:ext cx="119507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accent2">
                    <a:lumMod val="75000"/>
                  </a:schemeClr>
                </a:solidFill>
              </a:rPr>
              <a:t>כיצד נוכיח כי קיפולי הנייר יוצרים פרבולה?</a:t>
            </a:r>
          </a:p>
          <a:p>
            <a:pPr lvl="0"/>
            <a:r>
              <a:rPr lang="he-IL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האנך האמצעי לקטע המחבר את מוקד הפרבולה עם נקודה על מדריך הפרבולה, משיק לפרבולה</a:t>
            </a:r>
            <a:r>
              <a:rPr lang="he-IL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492" y="4047478"/>
            <a:ext cx="530524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anose="020E0502060401010101" pitchFamily="34" charset="-79"/>
              </a:rPr>
              <a:t>הוכחה:</a:t>
            </a:r>
          </a:p>
          <a:p>
            <a:r>
              <a:rPr lang="he-IL" dirty="0" smtClean="0">
                <a:latin typeface="David" panose="020E0502060401010101" pitchFamily="34" charset="-79"/>
              </a:rPr>
              <a:t>מנקודה  </a:t>
            </a:r>
            <a:r>
              <a:rPr lang="en-US" i="1" dirty="0" smtClean="0">
                <a:latin typeface="David" panose="020E0502060401010101" pitchFamily="34" charset="-79"/>
              </a:rPr>
              <a:t>D</a:t>
            </a:r>
            <a:r>
              <a:rPr lang="he-IL" dirty="0" smtClean="0">
                <a:latin typeface="David" panose="020E0502060401010101" pitchFamily="34" charset="-79"/>
              </a:rPr>
              <a:t>  נעלה אנך לישר  </a:t>
            </a:r>
            <a:r>
              <a:rPr lang="en-US" dirty="0">
                <a:latin typeface="Freestyle Script" panose="030804020302050B0404" pitchFamily="66" charset="0"/>
              </a:rPr>
              <a:t>l</a:t>
            </a:r>
            <a:r>
              <a:rPr lang="he-IL" dirty="0">
                <a:latin typeface="David" panose="020E0502060401010101" pitchFamily="34" charset="-79"/>
              </a:rPr>
              <a:t> </a:t>
            </a:r>
            <a:endParaRPr lang="he-IL" i="1" dirty="0" smtClean="0">
              <a:latin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</a:rPr>
              <a:t>אנך זה חותך את האנך האמצעי לקטע  </a:t>
            </a:r>
            <a:r>
              <a:rPr lang="en-US" i="1" dirty="0" smtClean="0">
                <a:latin typeface="David" panose="020E0502060401010101" pitchFamily="34" charset="-79"/>
              </a:rPr>
              <a:t>CD</a:t>
            </a:r>
            <a:r>
              <a:rPr lang="he-IL" dirty="0" smtClean="0">
                <a:latin typeface="David" panose="020E0502060401010101" pitchFamily="34" charset="-79"/>
              </a:rPr>
              <a:t>  בנקודה  </a:t>
            </a:r>
            <a:r>
              <a:rPr lang="en-US" i="1" dirty="0" smtClean="0">
                <a:latin typeface="David" panose="020E0502060401010101" pitchFamily="34" charset="-79"/>
              </a:rPr>
              <a:t>N</a:t>
            </a:r>
            <a:r>
              <a:rPr lang="he-IL" dirty="0" smtClean="0">
                <a:latin typeface="David" panose="020E0502060401010101" pitchFamily="34" charset="-79"/>
              </a:rPr>
              <a:t>.</a:t>
            </a:r>
          </a:p>
          <a:p>
            <a:r>
              <a:rPr lang="he-IL" dirty="0" smtClean="0">
                <a:latin typeface="David" panose="020E0502060401010101" pitchFamily="34" charset="-79"/>
              </a:rPr>
              <a:t>מכאן נובע:  </a:t>
            </a:r>
            <a:r>
              <a:rPr lang="en-US" i="1" dirty="0" smtClean="0">
                <a:latin typeface="David" panose="020E0502060401010101" pitchFamily="34" charset="-79"/>
              </a:rPr>
              <a:t>ND=NC</a:t>
            </a:r>
            <a:endParaRPr lang="en-US" i="1" dirty="0">
              <a:latin typeface="David" panose="020E0502060401010101" pitchFamily="34" charset="-79"/>
            </a:endParaRPr>
          </a:p>
          <a:p>
            <a:endParaRPr lang="he-IL" i="1" dirty="0" smtClean="0">
              <a:latin typeface="David" panose="020E0502060401010101" pitchFamily="34" charset="-79"/>
            </a:endParaRPr>
          </a:p>
          <a:p>
            <a:r>
              <a:rPr lang="he-IL" i="1" dirty="0" smtClean="0">
                <a:latin typeface="David" panose="020E0502060401010101" pitchFamily="34" charset="-79"/>
              </a:rPr>
              <a:t>הוכחנו כי הנקודה  </a:t>
            </a:r>
            <a:r>
              <a:rPr lang="en-US" i="1" dirty="0" smtClean="0">
                <a:latin typeface="David" panose="020E0502060401010101" pitchFamily="34" charset="-79"/>
              </a:rPr>
              <a:t>N</a:t>
            </a:r>
            <a:r>
              <a:rPr lang="he-IL" i="1" dirty="0" smtClean="0">
                <a:latin typeface="David" panose="020E0502060401010101" pitchFamily="34" charset="-79"/>
              </a:rPr>
              <a:t>  נמצאת במרחקים שווים מישר </a:t>
            </a:r>
            <a:r>
              <a:rPr lang="en-US" dirty="0" smtClean="0">
                <a:latin typeface="Freestyle Script" panose="030804020302050B0404" pitchFamily="66" charset="0"/>
              </a:rPr>
              <a:t> </a:t>
            </a:r>
            <a:r>
              <a:rPr lang="en-US" dirty="0">
                <a:latin typeface="Freestyle Script" panose="030804020302050B0404" pitchFamily="66" charset="0"/>
              </a:rPr>
              <a:t>l</a:t>
            </a:r>
            <a:r>
              <a:rPr lang="he-IL" dirty="0">
                <a:latin typeface="David" panose="020E0502060401010101" pitchFamily="34" charset="-79"/>
              </a:rPr>
              <a:t> </a:t>
            </a:r>
            <a:r>
              <a:rPr lang="he-IL" i="1" dirty="0" smtClean="0">
                <a:latin typeface="David" panose="020E0502060401010101" pitchFamily="34" charset="-79"/>
              </a:rPr>
              <a:t> ומנקודה </a:t>
            </a:r>
            <a:r>
              <a:rPr lang="en-US" i="1" dirty="0" smtClean="0">
                <a:latin typeface="David" panose="020E0502060401010101" pitchFamily="34" charset="-79"/>
              </a:rPr>
              <a:t>C</a:t>
            </a:r>
            <a:r>
              <a:rPr lang="he-IL" i="1" dirty="0" smtClean="0">
                <a:latin typeface="David" panose="020E0502060401010101" pitchFamily="34" charset="-79"/>
              </a:rPr>
              <a:t>.</a:t>
            </a:r>
          </a:p>
          <a:p>
            <a:r>
              <a:rPr lang="he-IL" i="1" dirty="0" smtClean="0">
                <a:latin typeface="David" panose="020E0502060401010101" pitchFamily="34" charset="-79"/>
              </a:rPr>
              <a:t>נותר להוכיח כי נקודה זו היא יחידה.</a:t>
            </a:r>
            <a:endParaRPr lang="en-US" i="1" dirty="0" smtClean="0">
              <a:latin typeface="David" panose="020E0502060401010101" pitchFamily="34" charset="-79"/>
            </a:endParaRPr>
          </a:p>
        </p:txBody>
      </p:sp>
      <p:pic>
        <p:nvPicPr>
          <p:cNvPr id="10" name="תמונה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2" y="1923691"/>
            <a:ext cx="3812583" cy="371798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2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5969000" y="1341584"/>
            <a:ext cx="5994400" cy="265891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6096000" y="1389287"/>
            <a:ext cx="559423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נתון: </a:t>
            </a:r>
          </a:p>
          <a:p>
            <a:r>
              <a:rPr lang="he-IL" dirty="0" smtClean="0">
                <a:latin typeface="David" panose="020E0502060401010101" pitchFamily="34" charset="-79"/>
              </a:rPr>
              <a:t>ישר </a:t>
            </a:r>
            <a:r>
              <a:rPr lang="en-US" dirty="0" smtClean="0">
                <a:latin typeface="Freestyle Script" panose="030804020302050B0404" pitchFamily="66" charset="0"/>
              </a:rPr>
              <a:t>l</a:t>
            </a:r>
            <a:r>
              <a:rPr lang="he-IL" dirty="0" smtClean="0">
                <a:latin typeface="David" panose="020E0502060401010101" pitchFamily="34" charset="-79"/>
              </a:rPr>
              <a:t> ונקודה  </a:t>
            </a:r>
            <a:r>
              <a:rPr lang="en-US" dirty="0" smtClean="0">
                <a:latin typeface="David" panose="020E0502060401010101" pitchFamily="34" charset="-79"/>
              </a:rPr>
              <a:t>C</a:t>
            </a:r>
            <a:r>
              <a:rPr lang="he-IL" dirty="0" smtClean="0">
                <a:latin typeface="David" panose="020E0502060401010101" pitchFamily="34" charset="-79"/>
              </a:rPr>
              <a:t>  שאינה על הישר הנתון.</a:t>
            </a:r>
          </a:p>
          <a:p>
            <a:r>
              <a:rPr lang="he-IL" dirty="0" smtClean="0">
                <a:latin typeface="David" panose="020E0502060401010101" pitchFamily="34" charset="-79"/>
              </a:rPr>
              <a:t>בוחרים נקודה כלשהי  </a:t>
            </a:r>
            <a:r>
              <a:rPr lang="en-US" dirty="0" smtClean="0">
                <a:latin typeface="David" panose="020E0502060401010101" pitchFamily="34" charset="-79"/>
              </a:rPr>
              <a:t>D</a:t>
            </a:r>
            <a:r>
              <a:rPr lang="he-IL" dirty="0" smtClean="0">
                <a:latin typeface="David" panose="020E0502060401010101" pitchFamily="34" charset="-79"/>
              </a:rPr>
              <a:t>  על הישר הנתון ומעבירים ישר נוסף  </a:t>
            </a:r>
            <a:r>
              <a:rPr lang="en-US" dirty="0" smtClean="0">
                <a:latin typeface="David" panose="020E0502060401010101" pitchFamily="34" charset="-79"/>
              </a:rPr>
              <a:t>m</a:t>
            </a:r>
            <a:r>
              <a:rPr lang="he-IL" dirty="0" smtClean="0">
                <a:latin typeface="David" panose="020E0502060401010101" pitchFamily="34" charset="-79"/>
              </a:rPr>
              <a:t> שהוא אנך אמצעי לקטע  </a:t>
            </a:r>
            <a:r>
              <a:rPr lang="en-US" dirty="0" smtClean="0">
                <a:latin typeface="David" panose="020E0502060401010101" pitchFamily="34" charset="-79"/>
              </a:rPr>
              <a:t>CD</a:t>
            </a:r>
            <a:r>
              <a:rPr lang="he-IL" dirty="0" smtClean="0">
                <a:latin typeface="David" panose="020E0502060401010101" pitchFamily="34" charset="-79"/>
              </a:rPr>
              <a:t>. </a:t>
            </a:r>
            <a:r>
              <a:rPr lang="en-US" dirty="0" smtClean="0">
                <a:latin typeface="David" panose="020E0502060401010101" pitchFamily="34" charset="-79"/>
              </a:rPr>
              <a:t/>
            </a:r>
            <a:br>
              <a:rPr lang="en-US" dirty="0" smtClean="0">
                <a:latin typeface="David" panose="020E0502060401010101" pitchFamily="34" charset="-79"/>
              </a:rPr>
            </a:br>
            <a:endParaRPr lang="he-IL" dirty="0" smtClean="0">
              <a:latin typeface="David" panose="020E0502060401010101" pitchFamily="34" charset="-79"/>
            </a:endParaRPr>
          </a:p>
          <a:p>
            <a:r>
              <a:rPr lang="he-IL" b="1" dirty="0" smtClean="0">
                <a:latin typeface="David" panose="020E0502060401010101" pitchFamily="34" charset="-79"/>
              </a:rPr>
              <a:t>צ"ל:  </a:t>
            </a:r>
          </a:p>
          <a:p>
            <a:r>
              <a:rPr lang="he-IL" dirty="0" smtClean="0">
                <a:latin typeface="David" panose="020E0502060401010101" pitchFamily="34" charset="-79"/>
              </a:rPr>
              <a:t>קיימת נקודה אחת ויחידה על הישר  </a:t>
            </a:r>
            <a:r>
              <a:rPr lang="en-US" dirty="0" smtClean="0">
                <a:latin typeface="David" panose="020E0502060401010101" pitchFamily="34" charset="-79"/>
              </a:rPr>
              <a:t>m</a:t>
            </a:r>
            <a:r>
              <a:rPr lang="he-IL" dirty="0" smtClean="0">
                <a:latin typeface="David" panose="020E0502060401010101" pitchFamily="34" charset="-79"/>
              </a:rPr>
              <a:t>  הנמצאת במרחקים שווים מישר  </a:t>
            </a:r>
            <a:r>
              <a:rPr lang="en-US" dirty="0">
                <a:latin typeface="Freestyle Script" panose="030804020302050B0404" pitchFamily="66" charset="0"/>
              </a:rPr>
              <a:t>l</a:t>
            </a:r>
            <a:r>
              <a:rPr lang="he-IL" dirty="0" smtClean="0">
                <a:latin typeface="David" panose="020E0502060401010101" pitchFamily="34" charset="-79"/>
              </a:rPr>
              <a:t>  והנקודה </a:t>
            </a:r>
            <a:r>
              <a:rPr lang="en-US" dirty="0" smtClean="0">
                <a:latin typeface="David" panose="020E0502060401010101" pitchFamily="34" charset="-79"/>
              </a:rPr>
              <a:t>C</a:t>
            </a:r>
            <a:r>
              <a:rPr lang="he-IL" dirty="0" smtClean="0">
                <a:latin typeface="David" panose="020E0502060401010101" pitchFamily="34" charset="-79"/>
              </a:rPr>
              <a:t>.</a:t>
            </a:r>
            <a:endParaRPr lang="he-IL" dirty="0">
              <a:latin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811"/>
            <a:ext cx="12192000" cy="1054100"/>
          </a:xfrm>
          <a:prstGeom prst="rect">
            <a:avLst/>
          </a:prstGeom>
          <a:solidFill>
            <a:srgbClr val="FDE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650" y="-17351"/>
            <a:ext cx="119507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accent2">
                    <a:lumMod val="75000"/>
                  </a:schemeClr>
                </a:solidFill>
              </a:rPr>
              <a:t>כיצד נוכיח כי קיפולי הנייר יוצרים פרבולה?</a:t>
            </a:r>
          </a:p>
          <a:p>
            <a:pPr lvl="0"/>
            <a:r>
              <a:rPr lang="he-IL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האנך האמצעי לקטע המחבר את מוקד הפרבולה עם נקודה על מדריך הפרבולה, משיק לפרבולה</a:t>
            </a:r>
            <a:r>
              <a:rPr lang="he-IL" b="1" kern="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David" panose="020E0502060401010101" pitchFamily="34" charset="-79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5797550" y="4149345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i="1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נניח</a:t>
            </a:r>
            <a: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 כי נקודה זו אינה יחידה.</a:t>
            </a:r>
            <a:endParaRPr lang="en-US" b="1" dirty="0">
              <a:latin typeface="David" panose="020E0502060401010101" pitchFamily="34" charset="-79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נניח כי על הישר  </a:t>
            </a:r>
            <a:r>
              <a:rPr lang="en-US" i="1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 קיימת נקודה נוספת  </a:t>
            </a:r>
            <a:r>
              <a:rPr lang="en-US" i="1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 הנמצאת במרחקים שווים מהישר  </a:t>
            </a:r>
            <a:r>
              <a:rPr lang="he-IL" dirty="0">
                <a:latin typeface="David" panose="020E0502060401010101" pitchFamily="34" charset="-79"/>
              </a:rPr>
              <a:t> </a:t>
            </a:r>
            <a:r>
              <a:rPr lang="en-US" dirty="0">
                <a:latin typeface="Freestyle Script" panose="030804020302050B0404" pitchFamily="66" charset="0"/>
              </a:rPr>
              <a:t>l</a:t>
            </a:r>
            <a:r>
              <a:rPr lang="he-IL" dirty="0">
                <a:latin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ומהנקודה   </a:t>
            </a:r>
            <a:r>
              <a:rPr lang="en-US" i="1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David" panose="020E0502060401010101" pitchFamily="34" charset="-79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כלומר  </a:t>
            </a:r>
            <a:r>
              <a:rPr lang="en-US" i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ME</a:t>
            </a:r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=</a:t>
            </a:r>
            <a:r>
              <a:rPr lang="en-US" i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ME</a:t>
            </a:r>
            <a:endParaRPr lang="en-US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r>
              <a:rPr lang="he-IL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אבל גם  </a:t>
            </a:r>
            <a:r>
              <a:rPr lang="en-US" i="1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i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D</a:t>
            </a:r>
            <a:r>
              <a:rPr lang="he-IL" i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=</a:t>
            </a:r>
            <a:r>
              <a:rPr lang="en-US" i="1" dirty="0" smtClean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MC</a:t>
            </a:r>
            <a:endParaRPr lang="he-IL" i="1" dirty="0" smtClean="0">
              <a:latin typeface="David" panose="020E0502060401010101" pitchFamily="34" charset="-79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dirty="0">
              <a:latin typeface="David" panose="020E0502060401010101" pitchFamily="34" charset="-79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קיבלנו משולש  </a:t>
            </a:r>
            <a:r>
              <a:rPr lang="en-US" b="1" i="1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MDE</a:t>
            </a:r>
            <a: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 ישר </a:t>
            </a:r>
            <a:r>
              <a:rPr lang="he-IL" b="1" dirty="0" err="1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זוית</a:t>
            </a:r>
            <a: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 שזווית הבסיס שלו ישרה.</a:t>
            </a:r>
            <a:endParaRPr lang="en-US" b="1" dirty="0">
              <a:latin typeface="David" panose="020E0502060401010101" pitchFamily="34" charset="-79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he-IL" b="1" dirty="0">
                <a:latin typeface="David" panose="020E0502060401010101" pitchFamily="34" charset="-79"/>
                <a:ea typeface="Tahoma" panose="020B0604030504040204" pitchFamily="34" charset="0"/>
                <a:cs typeface="Arial" panose="020B0604020202020204" pitchFamily="34" charset="0"/>
              </a:rPr>
              <a:t>קיבלנו סתירה ולכן הנחתנו איננה נכונה</a:t>
            </a:r>
            <a:endParaRPr lang="en-US" b="1" dirty="0">
              <a:effectLst/>
              <a:latin typeface="David" panose="020E0502060401010101" pitchFamily="34" charset="-79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תמונה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" y="2053086"/>
            <a:ext cx="3610874" cy="380773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9141" cy="10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3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רקם מלוכלך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4415</TotalTime>
  <Words>1437</Words>
  <Application>Microsoft Office PowerPoint</Application>
  <PresentationFormat>Custom</PresentationFormat>
  <Paragraphs>284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ערכת נושא Office</vt:lpstr>
      <vt:lpstr>משוואה</vt:lpstr>
      <vt:lpstr>מה למקומות גיאומטריים ולגיאומטריה  וקנין אנא </vt:lpstr>
      <vt:lpstr>מה למקומות גיאומטריים ולגיאומטריה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Amal1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אנא וקנין</dc:creator>
  <cp:lastModifiedBy>Geula</cp:lastModifiedBy>
  <cp:revision>71</cp:revision>
  <dcterms:created xsi:type="dcterms:W3CDTF">2016-04-05T09:45:07Z</dcterms:created>
  <dcterms:modified xsi:type="dcterms:W3CDTF">2017-08-22T11:19:29Z</dcterms:modified>
</cp:coreProperties>
</file>